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501" r:id="rId2"/>
    <p:sldId id="407" r:id="rId3"/>
    <p:sldId id="260" r:id="rId4"/>
    <p:sldId id="419" r:id="rId5"/>
    <p:sldId id="408" r:id="rId6"/>
    <p:sldId id="422" r:id="rId7"/>
    <p:sldId id="509" r:id="rId8"/>
    <p:sldId id="423" r:id="rId9"/>
    <p:sldId id="428" r:id="rId10"/>
    <p:sldId id="430" r:id="rId11"/>
    <p:sldId id="511" r:id="rId12"/>
    <p:sldId id="513" r:id="rId13"/>
    <p:sldId id="512" r:id="rId14"/>
    <p:sldId id="431" r:id="rId15"/>
    <p:sldId id="434" r:id="rId16"/>
    <p:sldId id="432" r:id="rId17"/>
    <p:sldId id="424" r:id="rId18"/>
    <p:sldId id="505" r:id="rId19"/>
    <p:sldId id="523" r:id="rId20"/>
    <p:sldId id="527" r:id="rId21"/>
    <p:sldId id="528" r:id="rId22"/>
    <p:sldId id="530" r:id="rId23"/>
    <p:sldId id="552" r:id="rId24"/>
    <p:sldId id="553" r:id="rId25"/>
    <p:sldId id="558" r:id="rId26"/>
    <p:sldId id="559" r:id="rId27"/>
    <p:sldId id="560" r:id="rId28"/>
    <p:sldId id="561" r:id="rId29"/>
    <p:sldId id="562" r:id="rId30"/>
    <p:sldId id="565" r:id="rId31"/>
    <p:sldId id="566" r:id="rId32"/>
    <p:sldId id="578" r:id="rId33"/>
    <p:sldId id="579" r:id="rId34"/>
    <p:sldId id="580" r:id="rId35"/>
    <p:sldId id="585" r:id="rId36"/>
    <p:sldId id="590" r:id="rId37"/>
    <p:sldId id="591" r:id="rId38"/>
    <p:sldId id="592" r:id="rId39"/>
    <p:sldId id="593" r:id="rId40"/>
    <p:sldId id="596" r:id="rId41"/>
    <p:sldId id="597" r:id="rId42"/>
    <p:sldId id="609" r:id="rId43"/>
    <p:sldId id="610" r:id="rId44"/>
    <p:sldId id="623" r:id="rId45"/>
    <p:sldId id="627" r:id="rId46"/>
    <p:sldId id="629" r:id="rId47"/>
    <p:sldId id="630" r:id="rId48"/>
    <p:sldId id="631" r:id="rId49"/>
    <p:sldId id="632" r:id="rId50"/>
    <p:sldId id="633" r:id="rId51"/>
    <p:sldId id="702" r:id="rId52"/>
    <p:sldId id="703" r:id="rId53"/>
    <p:sldId id="704" r:id="rId54"/>
    <p:sldId id="705" r:id="rId55"/>
    <p:sldId id="706" r:id="rId56"/>
    <p:sldId id="707" r:id="rId57"/>
    <p:sldId id="708" r:id="rId58"/>
    <p:sldId id="710" r:id="rId59"/>
    <p:sldId id="711" r:id="rId60"/>
    <p:sldId id="712" r:id="rId61"/>
    <p:sldId id="713" r:id="rId62"/>
    <p:sldId id="714" r:id="rId63"/>
    <p:sldId id="715" r:id="rId64"/>
    <p:sldId id="716" r:id="rId65"/>
    <p:sldId id="719" r:id="rId66"/>
    <p:sldId id="720" r:id="rId67"/>
    <p:sldId id="721" r:id="rId68"/>
    <p:sldId id="722" r:id="rId69"/>
    <p:sldId id="723" r:id="rId70"/>
    <p:sldId id="724" r:id="rId71"/>
    <p:sldId id="725" r:id="rId72"/>
    <p:sldId id="726" r:id="rId73"/>
    <p:sldId id="729" r:id="rId74"/>
    <p:sldId id="730" r:id="rId75"/>
    <p:sldId id="731" r:id="rId76"/>
    <p:sldId id="732" r:id="rId77"/>
  </p:sldIdLst>
  <p:sldSz cx="9144000" cy="6858000" type="screen4x3"/>
  <p:notesSz cx="6858000" cy="9144000"/>
  <p:custShowLst>
    <p:custShow name="自定义放映 1" id="0">
      <p:sldLst/>
    </p:custShow>
  </p:custShowLst>
  <p:defaultTextStyle>
    <a:defPPr>
      <a:defRPr lang="zh-CN"/>
    </a:defPPr>
    <a:lvl1pPr algn="l" rtl="0" fontAlgn="base">
      <a:lnSpc>
        <a:spcPct val="80000"/>
      </a:lnSpc>
      <a:spcBef>
        <a:spcPct val="20000"/>
      </a:spcBef>
      <a:spcAft>
        <a:spcPct val="0"/>
      </a:spcAft>
      <a:defRPr kumimoji="1" sz="2800" b="1"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lnSpc>
        <a:spcPct val="80000"/>
      </a:lnSpc>
      <a:spcBef>
        <a:spcPct val="20000"/>
      </a:spcBef>
      <a:spcAft>
        <a:spcPct val="0"/>
      </a:spcAft>
      <a:defRPr kumimoji="1" sz="2800" b="1"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lnSpc>
        <a:spcPct val="80000"/>
      </a:lnSpc>
      <a:spcBef>
        <a:spcPct val="20000"/>
      </a:spcBef>
      <a:spcAft>
        <a:spcPct val="0"/>
      </a:spcAft>
      <a:defRPr kumimoji="1" sz="2800" b="1"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lnSpc>
        <a:spcPct val="80000"/>
      </a:lnSpc>
      <a:spcBef>
        <a:spcPct val="20000"/>
      </a:spcBef>
      <a:spcAft>
        <a:spcPct val="0"/>
      </a:spcAft>
      <a:defRPr kumimoji="1" sz="2800" b="1"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lnSpc>
        <a:spcPct val="80000"/>
      </a:lnSpc>
      <a:spcBef>
        <a:spcPct val="20000"/>
      </a:spcBef>
      <a:spcAft>
        <a:spcPct val="0"/>
      </a:spcAft>
      <a:defRPr kumimoji="1" sz="2800" b="1"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00"/>
    <a:srgbClr val="FFFF66"/>
    <a:srgbClr val="003399"/>
    <a:srgbClr val="800000"/>
    <a:srgbClr val="FFFF00"/>
    <a:srgbClr val="0080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9" autoAdjust="0"/>
    <p:restoredTop sz="72795" autoAdjust="0"/>
  </p:normalViewPr>
  <p:slideViewPr>
    <p:cSldViewPr>
      <p:cViewPr varScale="1">
        <p:scale>
          <a:sx n="86" d="100"/>
          <a:sy n="86" d="100"/>
        </p:scale>
        <p:origin x="1306" y="72"/>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948"/>
    </p:cViewPr>
  </p:sorterViewPr>
  <p:notesViewPr>
    <p:cSldViewPr>
      <p:cViewPr varScale="1">
        <p:scale>
          <a:sx n="53" d="100"/>
          <a:sy n="53" d="100"/>
        </p:scale>
        <p:origin x="-29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80.emf"/><Relationship Id="rId1" Type="http://schemas.openxmlformats.org/officeDocument/2006/relationships/image" Target="../media/image7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5" Type="http://schemas.openxmlformats.org/officeDocument/2006/relationships/image" Target="../media/image100.emf"/><Relationship Id="rId4" Type="http://schemas.openxmlformats.org/officeDocument/2006/relationships/image" Target="../media/image9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e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5.wmf"/><Relationship Id="rId7" Type="http://schemas.openxmlformats.org/officeDocument/2006/relationships/image" Target="../media/image38.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27.emf"/><Relationship Id="rId5" Type="http://schemas.openxmlformats.org/officeDocument/2006/relationships/image" Target="../media/image37.wmf"/><Relationship Id="rId4"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4.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3.wmf"/><Relationship Id="rId5" Type="http://schemas.openxmlformats.org/officeDocument/2006/relationships/image" Target="../media/image38.wmf"/><Relationship Id="rId4"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黑体" pitchFamily="49"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黑体" pitchFamily="49" charset="-122"/>
              </a:defRPr>
            </a:lvl1pPr>
          </a:lstStyle>
          <a:p>
            <a:pPr>
              <a:defRPr/>
            </a:pPr>
            <a:fld id="{211024D1-D84B-4C92-A729-551193D716DE}" type="datetimeFigureOut">
              <a:rPr lang="zh-CN" altLang="en-US"/>
              <a:pPr>
                <a:defRPr/>
              </a:pPr>
              <a:t>2020/6/14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黑体" pitchFamily="49"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375022F-58F2-41CF-9A2A-35A34874E773}" type="slidenum">
              <a:rPr lang="zh-CN" altLang="en-US"/>
              <a:pPr/>
              <a:t>‹#›</a:t>
            </a:fld>
            <a:endParaRPr lang="zh-CN" altLang="en-US"/>
          </a:p>
        </p:txBody>
      </p:sp>
    </p:spTree>
    <p:extLst>
      <p:ext uri="{BB962C8B-B14F-4D97-AF65-F5344CB8AC3E}">
        <p14:creationId xmlns:p14="http://schemas.microsoft.com/office/powerpoint/2010/main" val="3435285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b="0">
                <a:ea typeface="宋体" pitchFamily="2" charset="-122"/>
              </a:defRPr>
            </a:lvl1pPr>
          </a:lstStyle>
          <a:p>
            <a:pPr>
              <a:defRPr/>
            </a:pPr>
            <a:endParaRPr lang="en-US" altLang="zh-CN"/>
          </a:p>
        </p:txBody>
      </p:sp>
      <p:sp>
        <p:nvSpPr>
          <p:cNvPr id="78851"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b="0">
                <a:ea typeface="宋体" pitchFamily="2"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3"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8854"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b="0">
                <a:ea typeface="宋体" pitchFamily="2" charset="-122"/>
              </a:defRPr>
            </a:lvl1pPr>
          </a:lstStyle>
          <a:p>
            <a:pPr>
              <a:defRPr/>
            </a:pPr>
            <a:endParaRPr lang="en-US" altLang="zh-CN"/>
          </a:p>
        </p:txBody>
      </p:sp>
      <p:sp>
        <p:nvSpPr>
          <p:cNvPr id="78855"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b="0">
                <a:ea typeface="宋体" panose="02010600030101010101" pitchFamily="2" charset="-122"/>
              </a:defRPr>
            </a:lvl1pPr>
          </a:lstStyle>
          <a:p>
            <a:fld id="{F6189367-E5F6-4415-925F-D8FBB94794B5}" type="slidenum">
              <a:rPr lang="en-US" altLang="zh-CN"/>
              <a:pPr/>
              <a:t>‹#›</a:t>
            </a:fld>
            <a:endParaRPr lang="en-US" altLang="zh-CN"/>
          </a:p>
        </p:txBody>
      </p:sp>
    </p:spTree>
    <p:extLst>
      <p:ext uri="{BB962C8B-B14F-4D97-AF65-F5344CB8AC3E}">
        <p14:creationId xmlns:p14="http://schemas.microsoft.com/office/powerpoint/2010/main" val="24355513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ln/>
        </p:spPr>
      </p:sp>
      <p:sp>
        <p:nvSpPr>
          <p:cNvPr id="1320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2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F5A668F2-D5A8-41E3-8DDE-2B09DC032CEC}" type="slidenum">
              <a:rPr lang="en-US" altLang="zh-CN" sz="1200" b="0">
                <a:ea typeface="宋体" panose="02010600030101010101" pitchFamily="2" charset="-122"/>
              </a:rPr>
              <a:pPr eaLnBrk="1" hangingPunct="1"/>
              <a:t>1</a:t>
            </a:fld>
            <a:endParaRPr lang="en-US" altLang="zh-CN" sz="1200" b="0">
              <a:ea typeface="宋体" panose="02010600030101010101" pitchFamily="2" charset="-122"/>
            </a:endParaRPr>
          </a:p>
        </p:txBody>
      </p:sp>
    </p:spTree>
    <p:extLst>
      <p:ext uri="{BB962C8B-B14F-4D97-AF65-F5344CB8AC3E}">
        <p14:creationId xmlns:p14="http://schemas.microsoft.com/office/powerpoint/2010/main" val="2471395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9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85A2E143-93B4-4A2A-B820-0EDC3B919F9A}" type="slidenum">
              <a:rPr lang="en-US" altLang="zh-CN" sz="1200" b="0">
                <a:ea typeface="宋体" panose="02010600030101010101" pitchFamily="2" charset="-122"/>
              </a:rPr>
              <a:pPr eaLnBrk="1" hangingPunct="1"/>
              <a:t>10</a:t>
            </a:fld>
            <a:endParaRPr lang="en-US" altLang="zh-CN" sz="1200" b="0">
              <a:ea typeface="宋体" panose="02010600030101010101" pitchFamily="2" charset="-122"/>
            </a:endParaRPr>
          </a:p>
        </p:txBody>
      </p:sp>
    </p:spTree>
    <p:extLst>
      <p:ext uri="{BB962C8B-B14F-4D97-AF65-F5344CB8AC3E}">
        <p14:creationId xmlns:p14="http://schemas.microsoft.com/office/powerpoint/2010/main" val="641572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0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B04C6EA0-2D62-4DCC-98F9-8AB677778E4E}" type="slidenum">
              <a:rPr lang="en-US" altLang="zh-CN" sz="1200" b="0">
                <a:ea typeface="宋体" panose="02010600030101010101" pitchFamily="2" charset="-122"/>
              </a:rPr>
              <a:pPr eaLnBrk="1" hangingPunct="1"/>
              <a:t>11</a:t>
            </a:fld>
            <a:endParaRPr lang="en-US" altLang="zh-CN" sz="1200" b="0">
              <a:ea typeface="宋体" panose="02010600030101010101" pitchFamily="2" charset="-122"/>
            </a:endParaRPr>
          </a:p>
        </p:txBody>
      </p:sp>
    </p:spTree>
    <p:extLst>
      <p:ext uri="{BB962C8B-B14F-4D97-AF65-F5344CB8AC3E}">
        <p14:creationId xmlns:p14="http://schemas.microsoft.com/office/powerpoint/2010/main" val="21867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1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70F4D1A6-0C5D-4C6E-B32D-1C7A769D79BB}" type="slidenum">
              <a:rPr lang="en-US" altLang="zh-CN" sz="1200" b="0">
                <a:ea typeface="宋体" panose="02010600030101010101" pitchFamily="2" charset="-122"/>
              </a:rPr>
              <a:pPr eaLnBrk="1" hangingPunct="1"/>
              <a:t>12</a:t>
            </a:fld>
            <a:endParaRPr lang="en-US" altLang="zh-CN" sz="1200" b="0">
              <a:ea typeface="宋体" panose="02010600030101010101" pitchFamily="2" charset="-122"/>
            </a:endParaRPr>
          </a:p>
        </p:txBody>
      </p:sp>
    </p:spTree>
    <p:extLst>
      <p:ext uri="{BB962C8B-B14F-4D97-AF65-F5344CB8AC3E}">
        <p14:creationId xmlns:p14="http://schemas.microsoft.com/office/powerpoint/2010/main" val="2996925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2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5E4E8141-E4FC-42BE-832F-EABE836D0B0B}" type="slidenum">
              <a:rPr lang="en-US" altLang="zh-CN" sz="1200" b="0">
                <a:ea typeface="宋体" panose="02010600030101010101" pitchFamily="2" charset="-122"/>
              </a:rPr>
              <a:pPr eaLnBrk="1" hangingPunct="1"/>
              <a:t>13</a:t>
            </a:fld>
            <a:endParaRPr lang="en-US" altLang="zh-CN" sz="1200" b="0">
              <a:ea typeface="宋体" panose="02010600030101010101" pitchFamily="2" charset="-122"/>
            </a:endParaRPr>
          </a:p>
        </p:txBody>
      </p:sp>
    </p:spTree>
    <p:extLst>
      <p:ext uri="{BB962C8B-B14F-4D97-AF65-F5344CB8AC3E}">
        <p14:creationId xmlns:p14="http://schemas.microsoft.com/office/powerpoint/2010/main" val="381240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D8155FA1-31BB-4713-BB55-C4E59C3EA7DA}" type="slidenum">
              <a:rPr lang="en-US" altLang="zh-CN" sz="1200" b="0">
                <a:ea typeface="宋体" panose="02010600030101010101" pitchFamily="2" charset="-122"/>
              </a:rPr>
              <a:pPr eaLnBrk="1" hangingPunct="1"/>
              <a:t>14</a:t>
            </a:fld>
            <a:endParaRPr lang="en-US" altLang="zh-CN" sz="1200" b="0">
              <a:ea typeface="宋体" panose="02010600030101010101" pitchFamily="2" charset="-122"/>
            </a:endParaRPr>
          </a:p>
        </p:txBody>
      </p:sp>
    </p:spTree>
    <p:extLst>
      <p:ext uri="{BB962C8B-B14F-4D97-AF65-F5344CB8AC3E}">
        <p14:creationId xmlns:p14="http://schemas.microsoft.com/office/powerpoint/2010/main" val="2157267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p:spPr>
      </p:sp>
      <p:sp>
        <p:nvSpPr>
          <p:cNvPr id="1546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6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D470A63F-9B6D-4734-B855-828C5339295A}" type="slidenum">
              <a:rPr lang="en-US" altLang="zh-CN" sz="1200" b="0">
                <a:ea typeface="宋体" panose="02010600030101010101" pitchFamily="2" charset="-122"/>
              </a:rPr>
              <a:pPr eaLnBrk="1" hangingPunct="1"/>
              <a:t>15</a:t>
            </a:fld>
            <a:endParaRPr lang="en-US" altLang="zh-CN" sz="1200" b="0">
              <a:ea typeface="宋体" panose="02010600030101010101" pitchFamily="2" charset="-122"/>
            </a:endParaRPr>
          </a:p>
        </p:txBody>
      </p:sp>
    </p:spTree>
    <p:extLst>
      <p:ext uri="{BB962C8B-B14F-4D97-AF65-F5344CB8AC3E}">
        <p14:creationId xmlns:p14="http://schemas.microsoft.com/office/powerpoint/2010/main" val="291496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56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167816D9-E7AC-44E9-8D5F-DBD6C3E05A86}" type="slidenum">
              <a:rPr lang="en-US" altLang="zh-CN" sz="1200" b="0">
                <a:ea typeface="宋体" panose="02010600030101010101" pitchFamily="2" charset="-122"/>
              </a:rPr>
              <a:pPr eaLnBrk="1" hangingPunct="1"/>
              <a:t>16</a:t>
            </a:fld>
            <a:endParaRPr lang="en-US" altLang="zh-CN" sz="1200" b="0">
              <a:ea typeface="宋体" panose="02010600030101010101" pitchFamily="2" charset="-122"/>
            </a:endParaRPr>
          </a:p>
        </p:txBody>
      </p:sp>
    </p:spTree>
    <p:extLst>
      <p:ext uri="{BB962C8B-B14F-4D97-AF65-F5344CB8AC3E}">
        <p14:creationId xmlns:p14="http://schemas.microsoft.com/office/powerpoint/2010/main" val="1933066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3A73F1C0-A6C9-40C7-A5F8-DFE62F8B7436}" type="slidenum">
              <a:rPr lang="en-US" altLang="zh-CN" sz="1200" b="0">
                <a:ea typeface="宋体" panose="02010600030101010101" pitchFamily="2" charset="-122"/>
              </a:rPr>
              <a:pPr eaLnBrk="1" hangingPunct="1"/>
              <a:t>17</a:t>
            </a:fld>
            <a:endParaRPr lang="en-US" altLang="zh-CN" sz="1200" b="0">
              <a:ea typeface="宋体" panose="02010600030101010101" pitchFamily="2" charset="-122"/>
            </a:endParaRPr>
          </a:p>
        </p:txBody>
      </p:sp>
    </p:spTree>
    <p:extLst>
      <p:ext uri="{BB962C8B-B14F-4D97-AF65-F5344CB8AC3E}">
        <p14:creationId xmlns:p14="http://schemas.microsoft.com/office/powerpoint/2010/main" val="4159148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97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CC557B7D-2C2E-4EE0-B2D5-ACCFE0560165}" type="slidenum">
              <a:rPr lang="en-US" altLang="zh-CN" sz="1200" b="0">
                <a:ea typeface="宋体" panose="02010600030101010101" pitchFamily="2" charset="-122"/>
              </a:rPr>
              <a:pPr eaLnBrk="1" hangingPunct="1"/>
              <a:t>18</a:t>
            </a:fld>
            <a:endParaRPr lang="en-US" altLang="zh-CN" sz="1200" b="0">
              <a:ea typeface="宋体" panose="02010600030101010101" pitchFamily="2" charset="-122"/>
            </a:endParaRPr>
          </a:p>
        </p:txBody>
      </p:sp>
    </p:spTree>
    <p:extLst>
      <p:ext uri="{BB962C8B-B14F-4D97-AF65-F5344CB8AC3E}">
        <p14:creationId xmlns:p14="http://schemas.microsoft.com/office/powerpoint/2010/main" val="2633686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ED446F0C-D3B7-4F66-9AB1-16A8B0955AD0}" type="slidenum">
              <a:rPr lang="en-US" altLang="zh-CN" sz="1200" b="0">
                <a:ea typeface="宋体" panose="02010600030101010101" pitchFamily="2" charset="-122"/>
              </a:rPr>
              <a:pPr eaLnBrk="1" hangingPunct="1"/>
              <a:t>20</a:t>
            </a:fld>
            <a:endParaRPr lang="en-US" altLang="zh-CN" sz="1200" b="0">
              <a:ea typeface="宋体" panose="02010600030101010101" pitchFamily="2" charset="-122"/>
            </a:endParaRPr>
          </a:p>
        </p:txBody>
      </p:sp>
    </p:spTree>
    <p:extLst>
      <p:ext uri="{BB962C8B-B14F-4D97-AF65-F5344CB8AC3E}">
        <p14:creationId xmlns:p14="http://schemas.microsoft.com/office/powerpoint/2010/main" val="1222323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82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3B32CD66-743D-4D38-8B77-452DE8513828}" type="slidenum">
              <a:rPr lang="en-US" altLang="zh-CN" sz="1200" b="0">
                <a:ea typeface="宋体" panose="02010600030101010101" pitchFamily="2" charset="-122"/>
              </a:rPr>
              <a:pPr eaLnBrk="1" hangingPunct="1"/>
              <a:t>2</a:t>
            </a:fld>
            <a:endParaRPr lang="en-US" altLang="zh-CN" sz="1200" b="0">
              <a:ea typeface="宋体" panose="02010600030101010101" pitchFamily="2" charset="-122"/>
            </a:endParaRPr>
          </a:p>
        </p:txBody>
      </p:sp>
    </p:spTree>
    <p:extLst>
      <p:ext uri="{BB962C8B-B14F-4D97-AF65-F5344CB8AC3E}">
        <p14:creationId xmlns:p14="http://schemas.microsoft.com/office/powerpoint/2010/main" val="292080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ED446F0C-D3B7-4F66-9AB1-16A8B0955AD0}" type="slidenum">
              <a:rPr lang="en-US" altLang="zh-CN" sz="1200" b="0">
                <a:ea typeface="宋体" panose="02010600030101010101" pitchFamily="2" charset="-122"/>
              </a:rPr>
              <a:pPr eaLnBrk="1" hangingPunct="1"/>
              <a:t>21</a:t>
            </a:fld>
            <a:endParaRPr lang="en-US" altLang="zh-CN" sz="1200" b="0">
              <a:ea typeface="宋体" panose="02010600030101010101" pitchFamily="2" charset="-122"/>
            </a:endParaRPr>
          </a:p>
        </p:txBody>
      </p:sp>
    </p:spTree>
    <p:extLst>
      <p:ext uri="{BB962C8B-B14F-4D97-AF65-F5344CB8AC3E}">
        <p14:creationId xmlns:p14="http://schemas.microsoft.com/office/powerpoint/2010/main" val="2465643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86F5B2B-5D63-454D-947A-E4542FA0438E}" type="slidenum">
              <a:rPr lang="en-US" altLang="zh-CN"/>
              <a:pPr>
                <a:spcBef>
                  <a:spcPct val="0"/>
                </a:spcBef>
              </a:pPr>
              <a:t>35</a:t>
            </a:fld>
            <a:endParaRPr lang="en-US" altLang="zh-CN"/>
          </a:p>
        </p:txBody>
      </p:sp>
    </p:spTree>
    <p:extLst>
      <p:ext uri="{BB962C8B-B14F-4D97-AF65-F5344CB8AC3E}">
        <p14:creationId xmlns:p14="http://schemas.microsoft.com/office/powerpoint/2010/main" val="1031330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F601D71-B153-4D76-8BAC-A6D71D7B9E97}" type="slidenum">
              <a:rPr lang="en-US" altLang="zh-CN"/>
              <a:pPr>
                <a:spcBef>
                  <a:spcPct val="0"/>
                </a:spcBef>
              </a:pPr>
              <a:t>36</a:t>
            </a:fld>
            <a:endParaRPr lang="en-US" altLang="zh-CN"/>
          </a:p>
        </p:txBody>
      </p:sp>
    </p:spTree>
    <p:extLst>
      <p:ext uri="{BB962C8B-B14F-4D97-AF65-F5344CB8AC3E}">
        <p14:creationId xmlns:p14="http://schemas.microsoft.com/office/powerpoint/2010/main" val="6405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5328651-FC1F-4C8D-9831-41BCFA5CE194}" type="slidenum">
              <a:rPr lang="en-US" altLang="zh-CN"/>
              <a:pPr>
                <a:spcBef>
                  <a:spcPct val="0"/>
                </a:spcBef>
              </a:pPr>
              <a:t>37</a:t>
            </a:fld>
            <a:endParaRPr lang="en-US" altLang="zh-CN"/>
          </a:p>
        </p:txBody>
      </p:sp>
    </p:spTree>
    <p:extLst>
      <p:ext uri="{BB962C8B-B14F-4D97-AF65-F5344CB8AC3E}">
        <p14:creationId xmlns:p14="http://schemas.microsoft.com/office/powerpoint/2010/main" val="198009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p:spPr>
      </p:sp>
      <p:sp>
        <p:nvSpPr>
          <p:cNvPr id="25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5E8910B-912D-413C-9AE3-16FC122418BB}" type="slidenum">
              <a:rPr lang="en-US" altLang="zh-CN"/>
              <a:pPr>
                <a:spcBef>
                  <a:spcPct val="0"/>
                </a:spcBef>
              </a:pPr>
              <a:t>38</a:t>
            </a:fld>
            <a:endParaRPr lang="en-US" altLang="zh-CN"/>
          </a:p>
        </p:txBody>
      </p:sp>
    </p:spTree>
    <p:extLst>
      <p:ext uri="{BB962C8B-B14F-4D97-AF65-F5344CB8AC3E}">
        <p14:creationId xmlns:p14="http://schemas.microsoft.com/office/powerpoint/2010/main" val="907898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A50AB0C-EFFF-46F1-B02F-C668013EA722}" type="slidenum">
              <a:rPr lang="en-US" altLang="zh-CN"/>
              <a:pPr>
                <a:spcBef>
                  <a:spcPct val="0"/>
                </a:spcBef>
              </a:pPr>
              <a:t>39</a:t>
            </a:fld>
            <a:endParaRPr lang="en-US" altLang="zh-CN"/>
          </a:p>
        </p:txBody>
      </p:sp>
    </p:spTree>
    <p:extLst>
      <p:ext uri="{BB962C8B-B14F-4D97-AF65-F5344CB8AC3E}">
        <p14:creationId xmlns:p14="http://schemas.microsoft.com/office/powerpoint/2010/main" val="2851083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7F2AD4B-7A52-4A30-83A8-6D4071307194}" type="slidenum">
              <a:rPr lang="en-US" altLang="zh-CN"/>
              <a:pPr>
                <a:spcBef>
                  <a:spcPct val="0"/>
                </a:spcBef>
              </a:pPr>
              <a:t>40</a:t>
            </a:fld>
            <a:endParaRPr lang="en-US" altLang="zh-CN"/>
          </a:p>
        </p:txBody>
      </p:sp>
    </p:spTree>
    <p:extLst>
      <p:ext uri="{BB962C8B-B14F-4D97-AF65-F5344CB8AC3E}">
        <p14:creationId xmlns:p14="http://schemas.microsoft.com/office/powerpoint/2010/main" val="1964759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EB8B713-6885-4B7C-A3DB-259A6723EAEF}" type="slidenum">
              <a:rPr lang="en-US" altLang="zh-CN"/>
              <a:pPr>
                <a:spcBef>
                  <a:spcPct val="0"/>
                </a:spcBef>
              </a:pPr>
              <a:t>41</a:t>
            </a:fld>
            <a:endParaRPr lang="en-US" altLang="zh-CN"/>
          </a:p>
        </p:txBody>
      </p:sp>
    </p:spTree>
    <p:extLst>
      <p:ext uri="{BB962C8B-B14F-4D97-AF65-F5344CB8AC3E}">
        <p14:creationId xmlns:p14="http://schemas.microsoft.com/office/powerpoint/2010/main" val="3847924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DE79115-1B12-47F1-AABF-BF2C87569C12}" type="slidenum">
              <a:rPr lang="en-US" altLang="zh-CN"/>
              <a:pPr>
                <a:spcBef>
                  <a:spcPct val="0"/>
                </a:spcBef>
              </a:pPr>
              <a:t>42</a:t>
            </a:fld>
            <a:endParaRPr lang="en-US" altLang="zh-CN"/>
          </a:p>
        </p:txBody>
      </p:sp>
    </p:spTree>
    <p:extLst>
      <p:ext uri="{BB962C8B-B14F-4D97-AF65-F5344CB8AC3E}">
        <p14:creationId xmlns:p14="http://schemas.microsoft.com/office/powerpoint/2010/main" val="3570760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579A52C-F5DF-4AFA-9A66-CA403D64117C}" type="slidenum">
              <a:rPr lang="en-US" altLang="zh-CN"/>
              <a:pPr>
                <a:spcBef>
                  <a:spcPct val="0"/>
                </a:spcBef>
              </a:pPr>
              <a:t>43</a:t>
            </a:fld>
            <a:endParaRPr lang="en-US" altLang="zh-CN"/>
          </a:p>
        </p:txBody>
      </p:sp>
    </p:spTree>
    <p:extLst>
      <p:ext uri="{BB962C8B-B14F-4D97-AF65-F5344CB8AC3E}">
        <p14:creationId xmlns:p14="http://schemas.microsoft.com/office/powerpoint/2010/main" val="378344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901DA3F9-F2D0-43C9-8C62-03AF708B3B5C}" type="slidenum">
              <a:rPr lang="en-US" altLang="zh-CN" sz="1200" b="0">
                <a:ea typeface="宋体" panose="02010600030101010101" pitchFamily="2" charset="-122"/>
              </a:rPr>
              <a:pPr eaLnBrk="1" hangingPunct="1"/>
              <a:t>3</a:t>
            </a:fld>
            <a:endParaRPr lang="en-US" altLang="zh-CN" sz="1200" b="0">
              <a:ea typeface="宋体" panose="02010600030101010101" pitchFamily="2" charset="-122"/>
            </a:endParaRPr>
          </a:p>
        </p:txBody>
      </p:sp>
    </p:spTree>
    <p:extLst>
      <p:ext uri="{BB962C8B-B14F-4D97-AF65-F5344CB8AC3E}">
        <p14:creationId xmlns:p14="http://schemas.microsoft.com/office/powerpoint/2010/main" val="971688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23F247C-1519-4D56-84C0-1038B3C59B21}" type="slidenum">
              <a:rPr lang="en-US" altLang="zh-CN"/>
              <a:pPr>
                <a:spcBef>
                  <a:spcPct val="0"/>
                </a:spcBef>
              </a:pPr>
              <a:t>44</a:t>
            </a:fld>
            <a:endParaRPr lang="en-US" altLang="zh-CN"/>
          </a:p>
        </p:txBody>
      </p:sp>
    </p:spTree>
    <p:extLst>
      <p:ext uri="{BB962C8B-B14F-4D97-AF65-F5344CB8AC3E}">
        <p14:creationId xmlns:p14="http://schemas.microsoft.com/office/powerpoint/2010/main" val="2784677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2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4314289-60F7-4493-98E5-00C942B86B39}" type="slidenum">
              <a:rPr lang="en-US" altLang="zh-CN"/>
              <a:pPr>
                <a:spcBef>
                  <a:spcPct val="0"/>
                </a:spcBef>
              </a:pPr>
              <a:t>45</a:t>
            </a:fld>
            <a:endParaRPr lang="en-US" altLang="zh-CN"/>
          </a:p>
        </p:txBody>
      </p:sp>
    </p:spTree>
    <p:extLst>
      <p:ext uri="{BB962C8B-B14F-4D97-AF65-F5344CB8AC3E}">
        <p14:creationId xmlns:p14="http://schemas.microsoft.com/office/powerpoint/2010/main" val="2179504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13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017A51B-F177-4BC5-A236-C3994E9107E1}" type="slidenum">
              <a:rPr lang="en-US" altLang="zh-CN"/>
              <a:pPr>
                <a:spcBef>
                  <a:spcPct val="0"/>
                </a:spcBef>
              </a:pPr>
              <a:t>46</a:t>
            </a:fld>
            <a:endParaRPr lang="en-US" altLang="zh-CN"/>
          </a:p>
        </p:txBody>
      </p:sp>
    </p:spTree>
    <p:extLst>
      <p:ext uri="{BB962C8B-B14F-4D97-AF65-F5344CB8AC3E}">
        <p14:creationId xmlns:p14="http://schemas.microsoft.com/office/powerpoint/2010/main" val="3374432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4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F4BB8CC-0E0D-485C-A2A0-B33BA394B636}" type="slidenum">
              <a:rPr lang="en-US" altLang="zh-CN"/>
              <a:pPr>
                <a:spcBef>
                  <a:spcPct val="0"/>
                </a:spcBef>
              </a:pPr>
              <a:t>47</a:t>
            </a:fld>
            <a:endParaRPr lang="en-US" altLang="zh-CN"/>
          </a:p>
        </p:txBody>
      </p:sp>
    </p:spTree>
    <p:extLst>
      <p:ext uri="{BB962C8B-B14F-4D97-AF65-F5344CB8AC3E}">
        <p14:creationId xmlns:p14="http://schemas.microsoft.com/office/powerpoint/2010/main" val="966404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3D8DE5E-3FE6-4208-9E9F-353A5B26DEF9}" type="slidenum">
              <a:rPr lang="en-US" altLang="zh-CN"/>
              <a:pPr>
                <a:spcBef>
                  <a:spcPct val="0"/>
                </a:spcBef>
              </a:pPr>
              <a:t>48</a:t>
            </a:fld>
            <a:endParaRPr lang="en-US" altLang="zh-CN"/>
          </a:p>
        </p:txBody>
      </p:sp>
    </p:spTree>
    <p:extLst>
      <p:ext uri="{BB962C8B-B14F-4D97-AF65-F5344CB8AC3E}">
        <p14:creationId xmlns:p14="http://schemas.microsoft.com/office/powerpoint/2010/main" val="65612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85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7A12CEE-27DD-4C8F-AD8E-389FC285E211}" type="slidenum">
              <a:rPr lang="en-US" altLang="zh-CN"/>
              <a:pPr>
                <a:spcBef>
                  <a:spcPct val="0"/>
                </a:spcBef>
              </a:pPr>
              <a:t>50</a:t>
            </a:fld>
            <a:endParaRPr lang="en-US" altLang="zh-CN"/>
          </a:p>
        </p:txBody>
      </p:sp>
    </p:spTree>
    <p:extLst>
      <p:ext uri="{BB962C8B-B14F-4D97-AF65-F5344CB8AC3E}">
        <p14:creationId xmlns:p14="http://schemas.microsoft.com/office/powerpoint/2010/main" val="4189687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21849BE-E175-44A3-B2ED-BAB7FCE17AAA}" type="slidenum">
              <a:rPr lang="en-US" altLang="zh-CN" smtClean="0"/>
              <a:pPr>
                <a:spcBef>
                  <a:spcPct val="0"/>
                </a:spcBef>
              </a:pPr>
              <a:t>53</a:t>
            </a:fld>
            <a:endParaRPr lang="en-US" altLang="zh-CN"/>
          </a:p>
        </p:txBody>
      </p:sp>
    </p:spTree>
    <p:extLst>
      <p:ext uri="{BB962C8B-B14F-4D97-AF65-F5344CB8AC3E}">
        <p14:creationId xmlns:p14="http://schemas.microsoft.com/office/powerpoint/2010/main" val="1766598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7DAB820-78F0-4BB6-BA4A-DD7AD2FD44EF}" type="slidenum">
              <a:rPr lang="en-US" altLang="zh-CN" smtClean="0"/>
              <a:pPr>
                <a:spcBef>
                  <a:spcPct val="0"/>
                </a:spcBef>
              </a:pPr>
              <a:t>55</a:t>
            </a:fld>
            <a:endParaRPr lang="en-US" altLang="zh-CN"/>
          </a:p>
        </p:txBody>
      </p:sp>
    </p:spTree>
    <p:extLst>
      <p:ext uri="{BB962C8B-B14F-4D97-AF65-F5344CB8AC3E}">
        <p14:creationId xmlns:p14="http://schemas.microsoft.com/office/powerpoint/2010/main" val="3944850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0BD4FDA-25CB-4E13-938E-5ACE5C2BA21E}" type="slidenum">
              <a:rPr lang="en-US" altLang="zh-CN" smtClean="0"/>
              <a:pPr>
                <a:spcBef>
                  <a:spcPct val="0"/>
                </a:spcBef>
              </a:pPr>
              <a:t>56</a:t>
            </a:fld>
            <a:endParaRPr lang="en-US" altLang="zh-CN"/>
          </a:p>
        </p:txBody>
      </p:sp>
    </p:spTree>
    <p:extLst>
      <p:ext uri="{BB962C8B-B14F-4D97-AF65-F5344CB8AC3E}">
        <p14:creationId xmlns:p14="http://schemas.microsoft.com/office/powerpoint/2010/main" val="935569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7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4A40F46-50CC-479F-86B8-75DBC001A1DE}" type="slidenum">
              <a:rPr lang="en-US" altLang="zh-CN"/>
              <a:pPr>
                <a:spcBef>
                  <a:spcPct val="0"/>
                </a:spcBef>
              </a:pPr>
              <a:t>58</a:t>
            </a:fld>
            <a:endParaRPr lang="en-US" altLang="zh-CN"/>
          </a:p>
        </p:txBody>
      </p:sp>
    </p:spTree>
    <p:extLst>
      <p:ext uri="{BB962C8B-B14F-4D97-AF65-F5344CB8AC3E}">
        <p14:creationId xmlns:p14="http://schemas.microsoft.com/office/powerpoint/2010/main" val="1935890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0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C1246C76-8F1F-40B2-9911-0BA1C71BA783}" type="slidenum">
              <a:rPr lang="en-US" altLang="zh-CN" sz="1200" b="0">
                <a:ea typeface="宋体" panose="02010600030101010101" pitchFamily="2" charset="-122"/>
              </a:rPr>
              <a:pPr eaLnBrk="1" hangingPunct="1"/>
              <a:t>4</a:t>
            </a:fld>
            <a:endParaRPr lang="en-US" altLang="zh-CN" sz="1200" b="0">
              <a:ea typeface="宋体" panose="02010600030101010101" pitchFamily="2" charset="-122"/>
            </a:endParaRPr>
          </a:p>
        </p:txBody>
      </p:sp>
    </p:spTree>
    <p:extLst>
      <p:ext uri="{BB962C8B-B14F-4D97-AF65-F5344CB8AC3E}">
        <p14:creationId xmlns:p14="http://schemas.microsoft.com/office/powerpoint/2010/main" val="3950795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3EBD412-592A-4CDD-8798-36F815B39A2B}" type="slidenum">
              <a:rPr lang="en-US" altLang="zh-CN"/>
              <a:pPr>
                <a:spcBef>
                  <a:spcPct val="0"/>
                </a:spcBef>
              </a:pPr>
              <a:t>59</a:t>
            </a:fld>
            <a:endParaRPr lang="en-US" altLang="zh-CN"/>
          </a:p>
        </p:txBody>
      </p:sp>
    </p:spTree>
    <p:extLst>
      <p:ext uri="{BB962C8B-B14F-4D97-AF65-F5344CB8AC3E}">
        <p14:creationId xmlns:p14="http://schemas.microsoft.com/office/powerpoint/2010/main" val="1982134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F3B5ADB-5D25-4EA3-88F0-77BA5D99196C}" type="slidenum">
              <a:rPr lang="en-US" altLang="zh-CN"/>
              <a:pPr>
                <a:spcBef>
                  <a:spcPct val="0"/>
                </a:spcBef>
              </a:pPr>
              <a:t>60</a:t>
            </a:fld>
            <a:endParaRPr lang="en-US" altLang="zh-CN"/>
          </a:p>
        </p:txBody>
      </p:sp>
    </p:spTree>
    <p:extLst>
      <p:ext uri="{BB962C8B-B14F-4D97-AF65-F5344CB8AC3E}">
        <p14:creationId xmlns:p14="http://schemas.microsoft.com/office/powerpoint/2010/main" val="2004619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591A84C-DBA3-47EE-BE74-00A0528EAB8D}" type="slidenum">
              <a:rPr lang="en-US" altLang="zh-CN"/>
              <a:pPr>
                <a:spcBef>
                  <a:spcPct val="0"/>
                </a:spcBef>
              </a:pPr>
              <a:t>61</a:t>
            </a:fld>
            <a:endParaRPr lang="en-US" altLang="zh-CN"/>
          </a:p>
        </p:txBody>
      </p:sp>
    </p:spTree>
    <p:extLst>
      <p:ext uri="{BB962C8B-B14F-4D97-AF65-F5344CB8AC3E}">
        <p14:creationId xmlns:p14="http://schemas.microsoft.com/office/powerpoint/2010/main" val="3188396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4DC4764-BE9E-49F8-9D5F-31F57390BDC9}" type="slidenum">
              <a:rPr lang="en-US" altLang="zh-CN"/>
              <a:pPr>
                <a:spcBef>
                  <a:spcPct val="0"/>
                </a:spcBef>
              </a:pPr>
              <a:t>62</a:t>
            </a:fld>
            <a:endParaRPr lang="en-US" altLang="zh-CN"/>
          </a:p>
        </p:txBody>
      </p:sp>
    </p:spTree>
    <p:extLst>
      <p:ext uri="{BB962C8B-B14F-4D97-AF65-F5344CB8AC3E}">
        <p14:creationId xmlns:p14="http://schemas.microsoft.com/office/powerpoint/2010/main" val="2262382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23AB8E5-A920-4C34-B216-7FCF310DEE2E}" type="slidenum">
              <a:rPr lang="en-US" altLang="zh-CN"/>
              <a:pPr>
                <a:spcBef>
                  <a:spcPct val="0"/>
                </a:spcBef>
              </a:pPr>
              <a:t>63</a:t>
            </a:fld>
            <a:endParaRPr lang="en-US" altLang="zh-CN"/>
          </a:p>
        </p:txBody>
      </p:sp>
    </p:spTree>
    <p:extLst>
      <p:ext uri="{BB962C8B-B14F-4D97-AF65-F5344CB8AC3E}">
        <p14:creationId xmlns:p14="http://schemas.microsoft.com/office/powerpoint/2010/main" val="15933312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AE4A5C2-D260-4911-9EDF-6B8D9E153633}" type="slidenum">
              <a:rPr lang="en-US" altLang="zh-CN"/>
              <a:pPr>
                <a:spcBef>
                  <a:spcPct val="0"/>
                </a:spcBef>
              </a:pPr>
              <a:t>64</a:t>
            </a:fld>
            <a:endParaRPr lang="en-US" altLang="zh-CN"/>
          </a:p>
        </p:txBody>
      </p:sp>
    </p:spTree>
    <p:extLst>
      <p:ext uri="{BB962C8B-B14F-4D97-AF65-F5344CB8AC3E}">
        <p14:creationId xmlns:p14="http://schemas.microsoft.com/office/powerpoint/2010/main" val="2622707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0E48C8B-BB7C-4212-B19C-549B6D5A170B}" type="slidenum">
              <a:rPr lang="en-US" altLang="zh-CN"/>
              <a:pPr>
                <a:spcBef>
                  <a:spcPct val="0"/>
                </a:spcBef>
              </a:pPr>
              <a:t>65</a:t>
            </a:fld>
            <a:endParaRPr lang="en-US" altLang="zh-CN"/>
          </a:p>
        </p:txBody>
      </p:sp>
    </p:spTree>
    <p:extLst>
      <p:ext uri="{BB962C8B-B14F-4D97-AF65-F5344CB8AC3E}">
        <p14:creationId xmlns:p14="http://schemas.microsoft.com/office/powerpoint/2010/main" val="3469614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ACBE66B-3CB0-477D-BFF1-A310C589F6CE}" type="slidenum">
              <a:rPr lang="en-US" altLang="zh-CN"/>
              <a:pPr>
                <a:spcBef>
                  <a:spcPct val="0"/>
                </a:spcBef>
              </a:pPr>
              <a:t>66</a:t>
            </a:fld>
            <a:endParaRPr lang="en-US" altLang="zh-CN"/>
          </a:p>
        </p:txBody>
      </p:sp>
    </p:spTree>
    <p:extLst>
      <p:ext uri="{BB962C8B-B14F-4D97-AF65-F5344CB8AC3E}">
        <p14:creationId xmlns:p14="http://schemas.microsoft.com/office/powerpoint/2010/main" val="343160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43FF3E3-569D-4FF6-90EA-B007D276FEC2}" type="slidenum">
              <a:rPr lang="en-US" altLang="zh-CN"/>
              <a:pPr>
                <a:spcBef>
                  <a:spcPct val="0"/>
                </a:spcBef>
              </a:pPr>
              <a:t>67</a:t>
            </a:fld>
            <a:endParaRPr lang="en-US" altLang="zh-CN"/>
          </a:p>
        </p:txBody>
      </p:sp>
    </p:spTree>
    <p:extLst>
      <p:ext uri="{BB962C8B-B14F-4D97-AF65-F5344CB8AC3E}">
        <p14:creationId xmlns:p14="http://schemas.microsoft.com/office/powerpoint/2010/main" val="3869843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28A5246-BFA4-400F-9C31-7153072CA245}" type="slidenum">
              <a:rPr lang="en-US" altLang="zh-CN"/>
              <a:pPr>
                <a:spcBef>
                  <a:spcPct val="0"/>
                </a:spcBef>
              </a:pPr>
              <a:t>74</a:t>
            </a:fld>
            <a:endParaRPr lang="en-US" altLang="zh-CN"/>
          </a:p>
        </p:txBody>
      </p:sp>
    </p:spTree>
    <p:extLst>
      <p:ext uri="{BB962C8B-B14F-4D97-AF65-F5344CB8AC3E}">
        <p14:creationId xmlns:p14="http://schemas.microsoft.com/office/powerpoint/2010/main" val="228100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13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F7836276-6302-44FB-B54F-813E2AC8D93F}" type="slidenum">
              <a:rPr lang="en-US" altLang="zh-CN" sz="1200" b="0">
                <a:ea typeface="宋体" panose="02010600030101010101" pitchFamily="2" charset="-122"/>
              </a:rPr>
              <a:pPr eaLnBrk="1" hangingPunct="1"/>
              <a:t>5</a:t>
            </a:fld>
            <a:endParaRPr lang="en-US" altLang="zh-CN" sz="1200" b="0">
              <a:ea typeface="宋体" panose="02010600030101010101" pitchFamily="2" charset="-122"/>
            </a:endParaRPr>
          </a:p>
        </p:txBody>
      </p:sp>
    </p:spTree>
    <p:extLst>
      <p:ext uri="{BB962C8B-B14F-4D97-AF65-F5344CB8AC3E}">
        <p14:creationId xmlns:p14="http://schemas.microsoft.com/office/powerpoint/2010/main" val="3366483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09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D22D546-3599-4161-A4D8-F0007FE2FD8A}" type="slidenum">
              <a:rPr lang="en-US" altLang="zh-CN"/>
              <a:pPr>
                <a:spcBef>
                  <a:spcPct val="0"/>
                </a:spcBef>
              </a:pPr>
              <a:t>75</a:t>
            </a:fld>
            <a:endParaRPr lang="en-US" altLang="zh-CN"/>
          </a:p>
        </p:txBody>
      </p:sp>
    </p:spTree>
    <p:extLst>
      <p:ext uri="{BB962C8B-B14F-4D97-AF65-F5344CB8AC3E}">
        <p14:creationId xmlns:p14="http://schemas.microsoft.com/office/powerpoint/2010/main" val="3568349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0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BFE277D-1CAF-4B10-8BF4-6639AA4F4E9F}" type="slidenum">
              <a:rPr lang="en-US" altLang="zh-CN"/>
              <a:pPr>
                <a:spcBef>
                  <a:spcPct val="0"/>
                </a:spcBef>
              </a:pPr>
              <a:t>76</a:t>
            </a:fld>
            <a:endParaRPr lang="en-US" altLang="zh-CN"/>
          </a:p>
        </p:txBody>
      </p:sp>
    </p:spTree>
    <p:extLst>
      <p:ext uri="{BB962C8B-B14F-4D97-AF65-F5344CB8AC3E}">
        <p14:creationId xmlns:p14="http://schemas.microsoft.com/office/powerpoint/2010/main" val="2065143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408FCA1C-40F9-4EC1-A107-ABE7369A621F}" type="slidenum">
              <a:rPr lang="en-US" altLang="zh-CN" sz="1200" b="0">
                <a:ea typeface="宋体" panose="02010600030101010101" pitchFamily="2" charset="-122"/>
              </a:rPr>
              <a:pPr eaLnBrk="1" hangingPunct="1"/>
              <a:t>6</a:t>
            </a:fld>
            <a:endParaRPr lang="en-US" altLang="zh-CN" sz="1200" b="0">
              <a:ea typeface="宋体" panose="02010600030101010101" pitchFamily="2" charset="-122"/>
            </a:endParaRPr>
          </a:p>
        </p:txBody>
      </p:sp>
    </p:spTree>
    <p:extLst>
      <p:ext uri="{BB962C8B-B14F-4D97-AF65-F5344CB8AC3E}">
        <p14:creationId xmlns:p14="http://schemas.microsoft.com/office/powerpoint/2010/main" val="209741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23F5FEB0-8891-47C1-B9B4-A47F4A9A3079}" type="slidenum">
              <a:rPr lang="en-US" altLang="zh-CN" sz="1200" b="0">
                <a:ea typeface="宋体" panose="02010600030101010101" pitchFamily="2" charset="-122"/>
              </a:rPr>
              <a:pPr eaLnBrk="1" hangingPunct="1"/>
              <a:t>7</a:t>
            </a:fld>
            <a:endParaRPr lang="en-US" altLang="zh-CN" sz="1200" b="0">
              <a:ea typeface="宋体" panose="02010600030101010101" pitchFamily="2" charset="-122"/>
            </a:endParaRPr>
          </a:p>
        </p:txBody>
      </p:sp>
    </p:spTree>
    <p:extLst>
      <p:ext uri="{BB962C8B-B14F-4D97-AF65-F5344CB8AC3E}">
        <p14:creationId xmlns:p14="http://schemas.microsoft.com/office/powerpoint/2010/main" val="2480229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ln/>
        </p:spPr>
      </p:sp>
      <p:sp>
        <p:nvSpPr>
          <p:cNvPr id="145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5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110F90D0-957A-4008-816B-9B70F07BCA8E}" type="slidenum">
              <a:rPr lang="en-US" altLang="zh-CN" sz="1200" b="0">
                <a:ea typeface="宋体" panose="02010600030101010101" pitchFamily="2" charset="-122"/>
              </a:rPr>
              <a:pPr eaLnBrk="1" hangingPunct="1"/>
              <a:t>8</a:t>
            </a:fld>
            <a:endParaRPr lang="en-US" altLang="zh-CN" sz="1200" b="0">
              <a:ea typeface="宋体" panose="02010600030101010101" pitchFamily="2" charset="-122"/>
            </a:endParaRPr>
          </a:p>
        </p:txBody>
      </p:sp>
    </p:spTree>
    <p:extLst>
      <p:ext uri="{BB962C8B-B14F-4D97-AF65-F5344CB8AC3E}">
        <p14:creationId xmlns:p14="http://schemas.microsoft.com/office/powerpoint/2010/main" val="2700063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84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fld id="{40ED3490-14FE-4C87-ADCB-ECE5B24AF139}" type="slidenum">
              <a:rPr lang="en-US" altLang="zh-CN" sz="1200" b="0">
                <a:ea typeface="宋体" panose="02010600030101010101" pitchFamily="2" charset="-122"/>
              </a:rPr>
              <a:pPr eaLnBrk="1" hangingPunct="1"/>
              <a:t>9</a:t>
            </a:fld>
            <a:endParaRPr lang="en-US" altLang="zh-CN" sz="1200" b="0">
              <a:ea typeface="宋体" panose="02010600030101010101" pitchFamily="2" charset="-122"/>
            </a:endParaRPr>
          </a:p>
        </p:txBody>
      </p:sp>
    </p:spTree>
    <p:extLst>
      <p:ext uri="{BB962C8B-B14F-4D97-AF65-F5344CB8AC3E}">
        <p14:creationId xmlns:p14="http://schemas.microsoft.com/office/powerpoint/2010/main" val="2081910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1924615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05479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159787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224519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a:p>
        </p:txBody>
      </p:sp>
    </p:spTree>
    <p:extLst>
      <p:ext uri="{BB962C8B-B14F-4D97-AF65-F5344CB8AC3E}">
        <p14:creationId xmlns:p14="http://schemas.microsoft.com/office/powerpoint/2010/main" val="28402622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74613" y="125413"/>
            <a:ext cx="2449512" cy="649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13" descr="C:\Documents and Settings\Administrator\桌面\nsfc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5100" y="28575"/>
            <a:ext cx="61753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userDrawn="1"/>
        </p:nvSpPr>
        <p:spPr>
          <a:xfrm>
            <a:off x="798513" y="76200"/>
            <a:ext cx="1708150" cy="682625"/>
          </a:xfrm>
          <a:prstGeom prst="rect">
            <a:avLst/>
          </a:prstGeom>
        </p:spPr>
        <p:txBody>
          <a:bodyPr>
            <a:spAutoFit/>
          </a:bodyPr>
          <a:lstStyle/>
          <a:p>
            <a:pPr algn="ctr">
              <a:defRPr/>
            </a:pPr>
            <a:r>
              <a:rPr lang="zh-CN" altLang="en-US" sz="1600" dirty="0">
                <a:solidFill>
                  <a:srgbClr val="0000FF"/>
                </a:solidFill>
                <a:latin typeface="华文细黑" pitchFamily="2" charset="-122"/>
                <a:ea typeface="华文细黑" pitchFamily="2" charset="-122"/>
                <a:cs typeface="Times New Roman" pitchFamily="18" charset="0"/>
              </a:rPr>
              <a:t>国家重大科研仪器研制项目申请答辩</a:t>
            </a:r>
          </a:p>
        </p:txBody>
      </p:sp>
      <p:sp>
        <p:nvSpPr>
          <p:cNvPr id="7" name="矩形 6"/>
          <p:cNvSpPr/>
          <p:nvPr userDrawn="1"/>
        </p:nvSpPr>
        <p:spPr>
          <a:xfrm>
            <a:off x="0" y="876300"/>
            <a:ext cx="9144000" cy="71438"/>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userDrawn="1"/>
        </p:nvSpPr>
        <p:spPr>
          <a:xfrm>
            <a:off x="174625" y="661988"/>
            <a:ext cx="2219325" cy="101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426465F7-AECF-4C7E-8494-8295A602564F}" type="datetime1">
              <a:rPr lang="zh-CN" altLang="en-US"/>
              <a:pPr>
                <a:defRPr/>
              </a:pPr>
              <a:t>2020/6/14</a:t>
            </a:fld>
            <a:endParaRPr lang="zh-CN" altLang="en-US"/>
          </a:p>
        </p:txBody>
      </p:sp>
      <p:sp>
        <p:nvSpPr>
          <p:cNvPr id="10"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a:p>
        </p:txBody>
      </p:sp>
      <p:sp>
        <p:nvSpPr>
          <p:cNvPr id="11"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E6FB78E-2B22-4A8B-BB17-9208B3EE44B8}" type="slidenum">
              <a:rPr lang="zh-CN" altLang="en-US"/>
              <a:pPr/>
              <a:t>‹#›</a:t>
            </a:fld>
            <a:endParaRPr lang="zh-CN" altLang="en-US"/>
          </a:p>
        </p:txBody>
      </p:sp>
    </p:spTree>
    <p:extLst>
      <p:ext uri="{BB962C8B-B14F-4D97-AF65-F5344CB8AC3E}">
        <p14:creationId xmlns:p14="http://schemas.microsoft.com/office/powerpoint/2010/main" val="16664474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矩形 3"/>
          <p:cNvSpPr/>
          <p:nvPr userDrawn="1"/>
        </p:nvSpPr>
        <p:spPr>
          <a:xfrm>
            <a:off x="74613" y="125413"/>
            <a:ext cx="2449512" cy="649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13" descr="C:\Documents and Settings\Administrator\桌面\nsfc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5100" y="28575"/>
            <a:ext cx="61753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userDrawn="1"/>
        </p:nvSpPr>
        <p:spPr>
          <a:xfrm>
            <a:off x="798513" y="76200"/>
            <a:ext cx="1708150" cy="682625"/>
          </a:xfrm>
          <a:prstGeom prst="rect">
            <a:avLst/>
          </a:prstGeom>
        </p:spPr>
        <p:txBody>
          <a:bodyPr>
            <a:spAutoFit/>
          </a:bodyPr>
          <a:lstStyle/>
          <a:p>
            <a:pPr algn="ctr">
              <a:defRPr/>
            </a:pPr>
            <a:r>
              <a:rPr lang="zh-CN" altLang="en-US" sz="1600" dirty="0">
                <a:solidFill>
                  <a:srgbClr val="0000FF"/>
                </a:solidFill>
                <a:latin typeface="华文细黑" pitchFamily="2" charset="-122"/>
                <a:ea typeface="华文细黑" pitchFamily="2" charset="-122"/>
                <a:cs typeface="Times New Roman" pitchFamily="18" charset="0"/>
              </a:rPr>
              <a:t>国家重大科研仪器研制项目申请答辩</a:t>
            </a:r>
          </a:p>
        </p:txBody>
      </p:sp>
      <p:sp>
        <p:nvSpPr>
          <p:cNvPr id="7" name="矩形 6"/>
          <p:cNvSpPr/>
          <p:nvPr userDrawn="1"/>
        </p:nvSpPr>
        <p:spPr>
          <a:xfrm>
            <a:off x="0" y="876300"/>
            <a:ext cx="9144000" cy="71438"/>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userDrawn="1"/>
        </p:nvSpPr>
        <p:spPr>
          <a:xfrm>
            <a:off x="174625" y="661988"/>
            <a:ext cx="2219325" cy="101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55BBE517-794C-4CC7-ADC7-2286C360DE7E}" type="datetime1">
              <a:rPr lang="zh-CN" altLang="en-US"/>
              <a:pPr>
                <a:defRPr/>
              </a:pPr>
              <a:t>2020/6/14</a:t>
            </a:fld>
            <a:endParaRPr lang="zh-CN" altLang="en-US"/>
          </a:p>
        </p:txBody>
      </p:sp>
      <p:sp>
        <p:nvSpPr>
          <p:cNvPr id="10"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a:p>
        </p:txBody>
      </p:sp>
      <p:sp>
        <p:nvSpPr>
          <p:cNvPr id="11"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56C24D5-8DC5-4A06-BC83-BB88566A02EE}" type="slidenum">
              <a:rPr lang="zh-CN" altLang="en-US"/>
              <a:pPr/>
              <a:t>‹#›</a:t>
            </a:fld>
            <a:endParaRPr lang="zh-CN" altLang="en-US"/>
          </a:p>
        </p:txBody>
      </p:sp>
    </p:spTree>
    <p:extLst>
      <p:ext uri="{BB962C8B-B14F-4D97-AF65-F5344CB8AC3E}">
        <p14:creationId xmlns:p14="http://schemas.microsoft.com/office/powerpoint/2010/main" val="38411438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4" name="矩形 3"/>
          <p:cNvSpPr/>
          <p:nvPr userDrawn="1"/>
        </p:nvSpPr>
        <p:spPr>
          <a:xfrm>
            <a:off x="0" y="876300"/>
            <a:ext cx="9144000" cy="71438"/>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2" descr="C:\Users\111\Desktop\图片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0188" y="84138"/>
            <a:ext cx="31527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99C89FF6-ED05-4949-A092-E4B973E98FC6}" type="datetime1">
              <a:rPr lang="zh-CN" altLang="en-US"/>
              <a:pPr>
                <a:defRPr/>
              </a:pPr>
              <a:t>2020/6/14</a:t>
            </a:fld>
            <a:endParaRPr lang="zh-CN" altLang="en-US"/>
          </a:p>
        </p:txBody>
      </p:sp>
      <p:sp>
        <p:nvSpPr>
          <p:cNvPr id="7"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14E8B71-08EC-4EB2-B09B-FE2F102F0D82}" type="slidenum">
              <a:rPr lang="zh-CN" altLang="en-US"/>
              <a:pPr/>
              <a:t>‹#›</a:t>
            </a:fld>
            <a:endParaRPr lang="zh-CN" altLang="en-US"/>
          </a:p>
        </p:txBody>
      </p:sp>
    </p:spTree>
    <p:extLst>
      <p:ext uri="{BB962C8B-B14F-4D97-AF65-F5344CB8AC3E}">
        <p14:creationId xmlns:p14="http://schemas.microsoft.com/office/powerpoint/2010/main" val="308751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矩形 3"/>
          <p:cNvSpPr/>
          <p:nvPr userDrawn="1"/>
        </p:nvSpPr>
        <p:spPr>
          <a:xfrm>
            <a:off x="0" y="876300"/>
            <a:ext cx="9144000" cy="71438"/>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540"/>
          </a:p>
        </p:txBody>
      </p:sp>
      <p:pic>
        <p:nvPicPr>
          <p:cNvPr id="5" name="Picture 2" descr="C:\Users\111\Desktop\图片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0400" y="84139"/>
            <a:ext cx="315216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3"/>
          <p:cNvSpPr>
            <a:spLocks noGrp="1"/>
          </p:cNvSpPr>
          <p:nvPr>
            <p:ph type="dt" sz="half" idx="10"/>
          </p:nvPr>
        </p:nvSpPr>
        <p:spPr>
          <a:xfrm>
            <a:off x="457920" y="6356351"/>
            <a:ext cx="2132640" cy="365125"/>
          </a:xfrm>
          <a:prstGeom prst="rect">
            <a:avLst/>
          </a:prstGeom>
        </p:spPr>
        <p:txBody>
          <a:bodyPr/>
          <a:lstStyle>
            <a:lvl1pPr>
              <a:defRPr/>
            </a:lvl1pPr>
          </a:lstStyle>
          <a:p>
            <a:pPr>
              <a:defRPr/>
            </a:pPr>
            <a:fld id="{F8AFFF95-CEAE-4B5A-BA70-D9F8A4B842AD}" type="datetime1">
              <a:rPr lang="zh-CN" altLang="en-US"/>
              <a:pPr>
                <a:defRPr/>
              </a:pPr>
              <a:t>2020/6/14</a:t>
            </a:fld>
            <a:endParaRPr lang="zh-CN" altLang="en-US"/>
          </a:p>
        </p:txBody>
      </p:sp>
      <p:sp>
        <p:nvSpPr>
          <p:cNvPr id="7" name="页脚占位符 4"/>
          <p:cNvSpPr>
            <a:spLocks noGrp="1"/>
          </p:cNvSpPr>
          <p:nvPr>
            <p:ph type="ftr" sz="quarter" idx="11"/>
          </p:nvPr>
        </p:nvSpPr>
        <p:spPr>
          <a:xfrm>
            <a:off x="3124800" y="6356351"/>
            <a:ext cx="2894400" cy="365125"/>
          </a:xfrm>
          <a:prstGeom prst="rect">
            <a:avLst/>
          </a:prstGeom>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a:xfrm>
            <a:off x="6553441" y="6356351"/>
            <a:ext cx="2134080" cy="365125"/>
          </a:xfrm>
          <a:prstGeom prst="rect">
            <a:avLst/>
          </a:prstGeom>
        </p:spPr>
        <p:txBody>
          <a:bodyPr/>
          <a:lstStyle>
            <a:lvl1pPr>
              <a:defRPr/>
            </a:lvl1pPr>
          </a:lstStyle>
          <a:p>
            <a:pPr>
              <a:defRPr/>
            </a:pPr>
            <a:fld id="{9B39D2D9-65C5-403E-B5AD-49FE7CB04A46}" type="slidenum">
              <a:rPr lang="zh-CN" altLang="en-US"/>
              <a:pPr>
                <a:defRPr/>
              </a:pPr>
              <a:t>‹#›</a:t>
            </a:fld>
            <a:endParaRPr lang="zh-CN" altLang="en-US"/>
          </a:p>
        </p:txBody>
      </p:sp>
    </p:spTree>
    <p:extLst>
      <p:ext uri="{BB962C8B-B14F-4D97-AF65-F5344CB8AC3E}">
        <p14:creationId xmlns:p14="http://schemas.microsoft.com/office/powerpoint/2010/main" val="623967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矩形 1"/>
          <p:cNvSpPr/>
          <p:nvPr userDrawn="1"/>
        </p:nvSpPr>
        <p:spPr>
          <a:xfrm>
            <a:off x="0" y="985839"/>
            <a:ext cx="4636800" cy="85725"/>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540"/>
          </a:p>
        </p:txBody>
      </p:sp>
      <p:pic>
        <p:nvPicPr>
          <p:cNvPr id="3" name="Picture 3" descr="G:\1-资料文档--------------最重要\扭转模态磁致伸缩管道检测系统-----（与暴工合作）\磁致伸缩导波管道检测系统\logo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46368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3186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矩形 1"/>
          <p:cNvSpPr/>
          <p:nvPr userDrawn="1"/>
        </p:nvSpPr>
        <p:spPr>
          <a:xfrm>
            <a:off x="0" y="985839"/>
            <a:ext cx="4636800" cy="85725"/>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540"/>
          </a:p>
        </p:txBody>
      </p:sp>
      <p:pic>
        <p:nvPicPr>
          <p:cNvPr id="3" name="Picture 3" descr="G:\1-资料文档--------------最重要\扭转模态磁致伸缩管道检测系统-----（与暴工合作）\磁致伸缩导波管道检测系统\logo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46368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74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72000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95051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600200"/>
            <a:ext cx="4038600" cy="4525963"/>
          </a:xfrm>
          <a:prstGeom prst="rect">
            <a:avLst/>
          </a:prstGeom>
        </p:spPr>
        <p:txBody>
          <a:bodyPr/>
          <a:lstStyle/>
          <a:p>
            <a:pPr lvl="0"/>
            <a:endParaRPr lang="zh-CN" altLang="en-US" noProof="0"/>
          </a:p>
        </p:txBody>
      </p:sp>
    </p:spTree>
    <p:extLst>
      <p:ext uri="{BB962C8B-B14F-4D97-AF65-F5344CB8AC3E}">
        <p14:creationId xmlns:p14="http://schemas.microsoft.com/office/powerpoint/2010/main" val="318530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7899064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40173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966389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385301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58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719588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116808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Text Box 1087"/>
          <p:cNvSpPr txBox="1">
            <a:spLocks noChangeArrowheads="1"/>
          </p:cNvSpPr>
          <p:nvPr userDrawn="1"/>
        </p:nvSpPr>
        <p:spPr bwMode="auto">
          <a:xfrm>
            <a:off x="468313" y="11113"/>
            <a:ext cx="2287587" cy="600164"/>
          </a:xfrm>
          <a:prstGeom prst="rect">
            <a:avLst/>
          </a:prstGeom>
          <a:noFill/>
          <a:ln>
            <a:noFill/>
          </a:ln>
          <a:effectLst/>
        </p:spPr>
        <p:txBody>
          <a:bodyPr>
            <a:spAutoFit/>
          </a:bodyPr>
          <a:lstStyle>
            <a:lvl1pPr eaLnBrk="0" hangingPunct="0">
              <a:defRPr kumimoji="1" sz="2800" b="1">
                <a:solidFill>
                  <a:schemeClr val="tx1"/>
                </a:solidFill>
                <a:latin typeface="Times New Roman" pitchFamily="18" charset="0"/>
                <a:ea typeface="黑体" pitchFamily="2" charset="-122"/>
              </a:defRPr>
            </a:lvl1pPr>
            <a:lvl2pPr marL="742950" indent="-285750" eaLnBrk="0" hangingPunct="0">
              <a:defRPr kumimoji="1" sz="2800" b="1">
                <a:solidFill>
                  <a:schemeClr val="tx1"/>
                </a:solidFill>
                <a:latin typeface="Times New Roman" pitchFamily="18" charset="0"/>
                <a:ea typeface="黑体" pitchFamily="2" charset="-122"/>
              </a:defRPr>
            </a:lvl2pPr>
            <a:lvl3pPr marL="1143000" indent="-228600" eaLnBrk="0" hangingPunct="0">
              <a:defRPr kumimoji="1" sz="2800" b="1">
                <a:solidFill>
                  <a:schemeClr val="tx1"/>
                </a:solidFill>
                <a:latin typeface="Times New Roman" pitchFamily="18" charset="0"/>
                <a:ea typeface="黑体" pitchFamily="2" charset="-122"/>
              </a:defRPr>
            </a:lvl3pPr>
            <a:lvl4pPr marL="1600200" indent="-228600" eaLnBrk="0" hangingPunct="0">
              <a:defRPr kumimoji="1" sz="2800" b="1">
                <a:solidFill>
                  <a:schemeClr val="tx1"/>
                </a:solidFill>
                <a:latin typeface="Times New Roman" pitchFamily="18" charset="0"/>
                <a:ea typeface="黑体" pitchFamily="2" charset="-122"/>
              </a:defRPr>
            </a:lvl4pPr>
            <a:lvl5pPr marL="2057400" indent="-228600" eaLnBrk="0" hangingPunct="0">
              <a:defRPr kumimoji="1" sz="2800" b="1">
                <a:solidFill>
                  <a:schemeClr val="tx1"/>
                </a:solidFill>
                <a:latin typeface="Times New Roman" pitchFamily="18" charset="0"/>
                <a:ea typeface="黑体" pitchFamily="2"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itchFamily="18" charset="0"/>
                <a:ea typeface="黑体" pitchFamily="2"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itchFamily="18" charset="0"/>
                <a:ea typeface="黑体" pitchFamily="2"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itchFamily="18" charset="0"/>
                <a:ea typeface="黑体" pitchFamily="2"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itchFamily="18" charset="0"/>
                <a:ea typeface="黑体" pitchFamily="2" charset="-122"/>
              </a:defRPr>
            </a:lvl9pPr>
          </a:lstStyle>
          <a:p>
            <a:pPr algn="ctr" eaLnBrk="1" hangingPunct="1">
              <a:lnSpc>
                <a:spcPct val="100000"/>
              </a:lnSpc>
              <a:spcBef>
                <a:spcPts val="0"/>
              </a:spcBef>
              <a:defRPr/>
            </a:pPr>
            <a:r>
              <a:rPr lang="zh-CN" altLang="en-US" sz="1500" dirty="0">
                <a:solidFill>
                  <a:srgbClr val="C00000"/>
                </a:solidFill>
                <a:latin typeface="华文细黑" pitchFamily="2" charset="-122"/>
                <a:ea typeface="华文细黑" pitchFamily="2" charset="-122"/>
              </a:rPr>
              <a:t>北京工业大学机电学院</a:t>
            </a:r>
            <a:endParaRPr lang="en-US" altLang="zh-CN" sz="1500" dirty="0">
              <a:solidFill>
                <a:srgbClr val="C00000"/>
              </a:solidFill>
              <a:latin typeface="华文细黑" pitchFamily="2" charset="-122"/>
              <a:ea typeface="华文细黑" pitchFamily="2" charset="-122"/>
            </a:endParaRPr>
          </a:p>
          <a:p>
            <a:pPr algn="ctr" eaLnBrk="1" hangingPunct="1">
              <a:lnSpc>
                <a:spcPct val="100000"/>
              </a:lnSpc>
              <a:spcBef>
                <a:spcPts val="0"/>
              </a:spcBef>
              <a:defRPr/>
            </a:pPr>
            <a:r>
              <a:rPr lang="en-US" altLang="zh-CN" sz="1800" dirty="0">
                <a:solidFill>
                  <a:srgbClr val="C00000"/>
                </a:solidFill>
                <a:latin typeface="华文细黑" pitchFamily="2" charset="-122"/>
                <a:ea typeface="华文细黑" pitchFamily="2" charset="-122"/>
              </a:rPr>
              <a:t>《</a:t>
            </a:r>
            <a:r>
              <a:rPr lang="zh-CN" altLang="en-US" sz="1800" dirty="0">
                <a:solidFill>
                  <a:srgbClr val="C00000"/>
                </a:solidFill>
                <a:latin typeface="华文细黑" pitchFamily="2" charset="-122"/>
                <a:ea typeface="华文细黑" pitchFamily="2" charset="-122"/>
              </a:rPr>
              <a:t>传感与测试技术</a:t>
            </a:r>
            <a:r>
              <a:rPr lang="en-US" altLang="zh-CN" sz="1800" dirty="0">
                <a:solidFill>
                  <a:srgbClr val="C00000"/>
                </a:solidFill>
                <a:latin typeface="华文细黑" pitchFamily="2" charset="-122"/>
                <a:ea typeface="华文细黑" pitchFamily="2" charset="-122"/>
              </a:rPr>
              <a:t>》</a:t>
            </a:r>
          </a:p>
        </p:txBody>
      </p:sp>
      <p:pic>
        <p:nvPicPr>
          <p:cNvPr id="7171" name="Picture 1100" descr="iLeopard_Icons_Pack1_001"/>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73025" y="28575"/>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72" name="直接连接符 15"/>
          <p:cNvCxnSpPr>
            <a:cxnSpLocks noChangeShapeType="1"/>
          </p:cNvCxnSpPr>
          <p:nvPr userDrawn="1"/>
        </p:nvCxnSpPr>
        <p:spPr bwMode="auto">
          <a:xfrm>
            <a:off x="0" y="642938"/>
            <a:ext cx="9144000" cy="1587"/>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ransition>
    <p:fade/>
  </p:transition>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slide" Target="slide2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0.wmf"/><Relationship Id="rId5" Type="http://schemas.openxmlformats.org/officeDocument/2006/relationships/oleObject" Target="../embeddings/oleObject5.bin"/><Relationship Id="rId4" Type="http://schemas.openxmlformats.org/officeDocument/2006/relationships/image" Target="../media/image19.wmf"/></Relationships>
</file>

<file path=ppt/slides/_rels/slide2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8.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31.wmf"/><Relationship Id="rId2" Type="http://schemas.openxmlformats.org/officeDocument/2006/relationships/slideLayout" Target="../slideLayouts/slideLayout20.xml"/><Relationship Id="rId1" Type="http://schemas.openxmlformats.org/officeDocument/2006/relationships/vmlDrawing" Target="../drawings/vmlDrawing6.vml"/><Relationship Id="rId6" Type="http://schemas.openxmlformats.org/officeDocument/2006/relationships/image" Target="../media/image28.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30.wmf"/><Relationship Id="rId4" Type="http://schemas.openxmlformats.org/officeDocument/2006/relationships/image" Target="../media/image27.emf"/><Relationship Id="rId9" Type="http://schemas.openxmlformats.org/officeDocument/2006/relationships/oleObject" Target="../embeddings/oleObject14.bin"/><Relationship Id="rId14" Type="http://schemas.openxmlformats.org/officeDocument/2006/relationships/image" Target="../media/image32.wmf"/></Relationships>
</file>

<file path=ppt/slides/_rels/slide27.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22.bin"/><Relationship Id="rId18" Type="http://schemas.openxmlformats.org/officeDocument/2006/relationships/image" Target="../media/image39.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37.wmf"/><Relationship Id="rId17" Type="http://schemas.openxmlformats.org/officeDocument/2006/relationships/oleObject" Target="../embeddings/oleObject24.bin"/><Relationship Id="rId2" Type="http://schemas.openxmlformats.org/officeDocument/2006/relationships/slideLayout" Target="../slideLayouts/slideLayout20.xml"/><Relationship Id="rId16" Type="http://schemas.openxmlformats.org/officeDocument/2006/relationships/image" Target="../media/image38.wmf"/><Relationship Id="rId1" Type="http://schemas.openxmlformats.org/officeDocument/2006/relationships/vmlDrawing" Target="../drawings/vmlDrawing7.vml"/><Relationship Id="rId6" Type="http://schemas.openxmlformats.org/officeDocument/2006/relationships/image" Target="../media/image34.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20.bin"/><Relationship Id="rId14" Type="http://schemas.openxmlformats.org/officeDocument/2006/relationships/image" Target="../media/image27.emf"/></Relationships>
</file>

<file path=ppt/slides/_rels/slide28.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30.bin"/><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38.wmf"/><Relationship Id="rId2" Type="http://schemas.openxmlformats.org/officeDocument/2006/relationships/slideLayout" Target="../slideLayouts/slideLayout20.xml"/><Relationship Id="rId16" Type="http://schemas.openxmlformats.org/officeDocument/2006/relationships/image" Target="../media/image44.wmf"/><Relationship Id="rId1" Type="http://schemas.openxmlformats.org/officeDocument/2006/relationships/vmlDrawing" Target="../drawings/vmlDrawing8.vml"/><Relationship Id="rId6" Type="http://schemas.openxmlformats.org/officeDocument/2006/relationships/image" Target="../media/image41.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27.emf"/><Relationship Id="rId4" Type="http://schemas.openxmlformats.org/officeDocument/2006/relationships/image" Target="../media/image40.wmf"/><Relationship Id="rId9" Type="http://schemas.openxmlformats.org/officeDocument/2006/relationships/oleObject" Target="../embeddings/oleObject28.bin"/><Relationship Id="rId14" Type="http://schemas.openxmlformats.org/officeDocument/2006/relationships/image" Target="../media/image43.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5.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8.emf"/><Relationship Id="rId5" Type="http://schemas.openxmlformats.org/officeDocument/2006/relationships/oleObject" Target="../embeddings/oleObject34.bin"/><Relationship Id="rId4" Type="http://schemas.openxmlformats.org/officeDocument/2006/relationships/image" Target="../media/image4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notesSlide" Target="../notesSlides/notesSlide22.xml"/><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0.wmf"/><Relationship Id="rId5" Type="http://schemas.openxmlformats.org/officeDocument/2006/relationships/oleObject" Target="../embeddings/oleObject35.bin"/><Relationship Id="rId10" Type="http://schemas.openxmlformats.org/officeDocument/2006/relationships/image" Target="../media/image52.wmf"/><Relationship Id="rId4" Type="http://schemas.openxmlformats.org/officeDocument/2006/relationships/image" Target="../media/image53.png"/><Relationship Id="rId9" Type="http://schemas.openxmlformats.org/officeDocument/2006/relationships/oleObject" Target="../embeddings/oleObject37.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23.xml"/><Relationship Id="rId7"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9.bin"/><Relationship Id="rId5" Type="http://schemas.openxmlformats.org/officeDocument/2006/relationships/image" Target="../media/image54.wmf"/><Relationship Id="rId4" Type="http://schemas.openxmlformats.org/officeDocument/2006/relationships/oleObject" Target="../embeddings/oleObject38.bin"/><Relationship Id="rId9" Type="http://schemas.openxmlformats.org/officeDocument/2006/relationships/image" Target="../media/image56.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7.wmf"/><Relationship Id="rId2" Type="http://schemas.openxmlformats.org/officeDocument/2006/relationships/slideLayout" Target="../slideLayouts/slideLayout21.xml"/><Relationship Id="rId1" Type="http://schemas.openxmlformats.org/officeDocument/2006/relationships/vmlDrawing" Target="../drawings/vmlDrawing13.vml"/><Relationship Id="rId6" Type="http://schemas.openxmlformats.org/officeDocument/2006/relationships/oleObject" Target="../embeddings/oleObject41.bin"/><Relationship Id="rId5" Type="http://schemas.openxmlformats.org/officeDocument/2006/relationships/image" Target="../media/image59.png"/><Relationship Id="rId4" Type="http://schemas.openxmlformats.org/officeDocument/2006/relationships/image" Target="../media/image58.gi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1.xml"/><Relationship Id="rId1" Type="http://schemas.openxmlformats.org/officeDocument/2006/relationships/vmlDrawing" Target="../drawings/vmlDrawing14.vml"/><Relationship Id="rId6" Type="http://schemas.openxmlformats.org/officeDocument/2006/relationships/image" Target="../media/image60.wmf"/><Relationship Id="rId5" Type="http://schemas.openxmlformats.org/officeDocument/2006/relationships/oleObject" Target="../embeddings/oleObject42.bin"/><Relationship Id="rId4" Type="http://schemas.openxmlformats.org/officeDocument/2006/relationships/image" Target="../media/image61.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1.xml"/><Relationship Id="rId1" Type="http://schemas.openxmlformats.org/officeDocument/2006/relationships/vmlDrawing" Target="../drawings/vmlDrawing15.vml"/><Relationship Id="rId6" Type="http://schemas.openxmlformats.org/officeDocument/2006/relationships/image" Target="../media/image55.wmf"/><Relationship Id="rId5" Type="http://schemas.openxmlformats.org/officeDocument/2006/relationships/oleObject" Target="../embeddings/oleObject43.bin"/><Relationship Id="rId4" Type="http://schemas.openxmlformats.org/officeDocument/2006/relationships/image" Target="../media/image61.gif"/></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gif"/></Relationships>
</file>

<file path=ppt/slides/_rels/slide42.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6.wmf"/><Relationship Id="rId5" Type="http://schemas.openxmlformats.org/officeDocument/2006/relationships/oleObject" Target="../embeddings/oleObject44.bin"/><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5.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71.emf"/><Relationship Id="rId4" Type="http://schemas.openxmlformats.org/officeDocument/2006/relationships/oleObject" Target="../embeddings/oleObject45.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72.emf"/></Relationships>
</file>

<file path=ppt/slides/_rels/slide52.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77.png"/><Relationship Id="rId7" Type="http://schemas.openxmlformats.org/officeDocument/2006/relationships/oleObject" Target="../embeddings/oleObject48.bin"/><Relationship Id="rId12"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3.wmf"/><Relationship Id="rId11" Type="http://schemas.openxmlformats.org/officeDocument/2006/relationships/oleObject" Target="../embeddings/oleObject50.bin"/><Relationship Id="rId5" Type="http://schemas.openxmlformats.org/officeDocument/2006/relationships/oleObject" Target="../embeddings/oleObject47.bin"/><Relationship Id="rId10" Type="http://schemas.openxmlformats.org/officeDocument/2006/relationships/image" Target="../media/image75.wmf"/><Relationship Id="rId4" Type="http://schemas.openxmlformats.org/officeDocument/2006/relationships/image" Target="../media/image78.png"/><Relationship Id="rId9" Type="http://schemas.openxmlformats.org/officeDocument/2006/relationships/oleObject" Target="../embeddings/oleObject49.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36.xml"/><Relationship Id="rId7" Type="http://schemas.openxmlformats.org/officeDocument/2006/relationships/image" Target="../media/image80.e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52.bin"/><Relationship Id="rId5" Type="http://schemas.openxmlformats.org/officeDocument/2006/relationships/image" Target="../media/image79.wmf"/><Relationship Id="rId4" Type="http://schemas.openxmlformats.org/officeDocument/2006/relationships/oleObject" Target="../embeddings/oleObject51.bin"/><Relationship Id="rId9" Type="http://schemas.openxmlformats.org/officeDocument/2006/relationships/image" Target="../media/image73.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81.w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83.e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56.bin"/><Relationship Id="rId5" Type="http://schemas.openxmlformats.org/officeDocument/2006/relationships/image" Target="../media/image82.emf"/><Relationship Id="rId4" Type="http://schemas.openxmlformats.org/officeDocument/2006/relationships/oleObject" Target="../embeddings/oleObject55.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38.xml"/><Relationship Id="rId7" Type="http://schemas.openxmlformats.org/officeDocument/2006/relationships/image" Target="../media/image85.e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58.bin"/><Relationship Id="rId5" Type="http://schemas.openxmlformats.org/officeDocument/2006/relationships/image" Target="../media/image84.emf"/><Relationship Id="rId4" Type="http://schemas.openxmlformats.org/officeDocument/2006/relationships/oleObject" Target="../embeddings/oleObject57.bin"/><Relationship Id="rId9" Type="http://schemas.openxmlformats.org/officeDocument/2006/relationships/image" Target="../media/image8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88.gif"/><Relationship Id="rId5" Type="http://schemas.openxmlformats.org/officeDocument/2006/relationships/image" Target="../media/image87.wmf"/><Relationship Id="rId4" Type="http://schemas.openxmlformats.org/officeDocument/2006/relationships/oleObject" Target="../embeddings/oleObject60.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notesSlide" Target="../notesSlides/notesSlide41.xml"/><Relationship Id="rId7" Type="http://schemas.openxmlformats.org/officeDocument/2006/relationships/oleObject" Target="../embeddings/oleObject62.bin"/><Relationship Id="rId2" Type="http://schemas.openxmlformats.org/officeDocument/2006/relationships/slideLayout" Target="../slideLayouts/slideLayout21.xml"/><Relationship Id="rId1" Type="http://schemas.openxmlformats.org/officeDocument/2006/relationships/vmlDrawing" Target="../drawings/vmlDrawing25.vml"/><Relationship Id="rId6" Type="http://schemas.openxmlformats.org/officeDocument/2006/relationships/image" Target="../media/image89.png"/><Relationship Id="rId5" Type="http://schemas.openxmlformats.org/officeDocument/2006/relationships/oleObject" Target="../embeddings/oleObject61.bin"/><Relationship Id="rId4" Type="http://schemas.openxmlformats.org/officeDocument/2006/relationships/image" Target="../media/image91.gi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92.wmf"/><Relationship Id="rId2" Type="http://schemas.openxmlformats.org/officeDocument/2006/relationships/slideLayout" Target="../slideLayouts/slideLayout21.xml"/><Relationship Id="rId1" Type="http://schemas.openxmlformats.org/officeDocument/2006/relationships/vmlDrawing" Target="../drawings/vmlDrawing26.vml"/><Relationship Id="rId6" Type="http://schemas.openxmlformats.org/officeDocument/2006/relationships/oleObject" Target="../embeddings/oleObject63.bin"/><Relationship Id="rId5" Type="http://schemas.openxmlformats.org/officeDocument/2006/relationships/image" Target="../media/image94.png"/><Relationship Id="rId4" Type="http://schemas.openxmlformats.org/officeDocument/2006/relationships/image" Target="../media/image93.gif"/></Relationships>
</file>

<file path=ppt/slides/_rels/slide62.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image" Target="../media/image102.png"/><Relationship Id="rId3" Type="http://schemas.openxmlformats.org/officeDocument/2006/relationships/notesSlide" Target="../notesSlides/notesSlide44.xml"/><Relationship Id="rId7" Type="http://schemas.openxmlformats.org/officeDocument/2006/relationships/oleObject" Target="../embeddings/oleObject65.bin"/><Relationship Id="rId12" Type="http://schemas.openxmlformats.org/officeDocument/2006/relationships/image" Target="../media/image99.wmf"/><Relationship Id="rId2" Type="http://schemas.openxmlformats.org/officeDocument/2006/relationships/slideLayout" Target="../slideLayouts/slideLayout12.xml"/><Relationship Id="rId16" Type="http://schemas.openxmlformats.org/officeDocument/2006/relationships/image" Target="../media/image100.emf"/><Relationship Id="rId1" Type="http://schemas.openxmlformats.org/officeDocument/2006/relationships/vmlDrawing" Target="../drawings/vmlDrawing27.vml"/><Relationship Id="rId6" Type="http://schemas.openxmlformats.org/officeDocument/2006/relationships/image" Target="../media/image96.wmf"/><Relationship Id="rId11" Type="http://schemas.openxmlformats.org/officeDocument/2006/relationships/oleObject" Target="../embeddings/oleObject67.bin"/><Relationship Id="rId5" Type="http://schemas.openxmlformats.org/officeDocument/2006/relationships/oleObject" Target="../embeddings/oleObject64.bin"/><Relationship Id="rId15" Type="http://schemas.openxmlformats.org/officeDocument/2006/relationships/oleObject" Target="../embeddings/oleObject68.bin"/><Relationship Id="rId10" Type="http://schemas.openxmlformats.org/officeDocument/2006/relationships/image" Target="../media/image98.wmf"/><Relationship Id="rId4" Type="http://schemas.openxmlformats.org/officeDocument/2006/relationships/image" Target="../media/image101.png"/><Relationship Id="rId9" Type="http://schemas.openxmlformats.org/officeDocument/2006/relationships/oleObject" Target="../embeddings/oleObject66.bin"/><Relationship Id="rId1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1.xml"/><Relationship Id="rId1" Type="http://schemas.openxmlformats.org/officeDocument/2006/relationships/vmlDrawing" Target="../drawings/vmlDrawing28.vml"/><Relationship Id="rId6" Type="http://schemas.openxmlformats.org/officeDocument/2006/relationships/image" Target="../media/image105.jpeg"/><Relationship Id="rId5" Type="http://schemas.openxmlformats.org/officeDocument/2006/relationships/image" Target="../media/image104.emf"/><Relationship Id="rId4" Type="http://schemas.openxmlformats.org/officeDocument/2006/relationships/oleObject" Target="../embeddings/oleObject69.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bwMode="auto">
          <a:xfrm>
            <a:off x="714375" y="2286000"/>
            <a:ext cx="7858125" cy="3621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40000"/>
              </a:lnSpc>
              <a:buFontTx/>
              <a:buNone/>
            </a:pPr>
            <a:r>
              <a:rPr lang="en-US" altLang="zh-CN" sz="2800" b="1">
                <a:solidFill>
                  <a:srgbClr val="0000FF"/>
                </a:solidFill>
                <a:ea typeface="黑体" panose="02010609060101010101" pitchFamily="49" charset="-122"/>
              </a:rPr>
              <a:t>1.1 </a:t>
            </a:r>
            <a:r>
              <a:rPr lang="zh-CN" altLang="en-US" sz="2800" b="1">
                <a:solidFill>
                  <a:srgbClr val="0000FF"/>
                </a:solidFill>
                <a:ea typeface="黑体" panose="02010609060101010101" pitchFamily="49" charset="-122"/>
              </a:rPr>
              <a:t>课程主要内容及教学安排</a:t>
            </a:r>
            <a:endParaRPr lang="en-US" altLang="zh-CN" sz="2800" b="1">
              <a:solidFill>
                <a:srgbClr val="0000FF"/>
              </a:solidFill>
              <a:ea typeface="黑体" panose="02010609060101010101" pitchFamily="49" charset="-122"/>
            </a:endParaRPr>
          </a:p>
          <a:p>
            <a:pPr eaLnBrk="1" hangingPunct="1">
              <a:lnSpc>
                <a:spcPct val="140000"/>
              </a:lnSpc>
              <a:buFontTx/>
              <a:buNone/>
            </a:pPr>
            <a:r>
              <a:rPr lang="en-US" altLang="zh-CN" sz="2800" b="1">
                <a:solidFill>
                  <a:srgbClr val="0000FF"/>
                </a:solidFill>
                <a:ea typeface="黑体" panose="02010609060101010101" pitchFamily="49" charset="-122"/>
              </a:rPr>
              <a:t>1.2 </a:t>
            </a:r>
            <a:r>
              <a:rPr lang="zh-CN" altLang="en-US" sz="2800" b="1">
                <a:solidFill>
                  <a:srgbClr val="0000FF"/>
                </a:solidFill>
                <a:ea typeface="黑体" panose="02010609060101010101" pitchFamily="49" charset="-122"/>
              </a:rPr>
              <a:t>测试系统的基本概念及组成</a:t>
            </a:r>
          </a:p>
          <a:p>
            <a:pPr eaLnBrk="1" hangingPunct="1">
              <a:lnSpc>
                <a:spcPct val="140000"/>
              </a:lnSpc>
              <a:buFontTx/>
              <a:buNone/>
            </a:pPr>
            <a:r>
              <a:rPr lang="en-US" altLang="zh-CN" sz="2800" b="1">
                <a:solidFill>
                  <a:srgbClr val="0000FF"/>
                </a:solidFill>
                <a:ea typeface="黑体" panose="02010609060101010101" pitchFamily="49" charset="-122"/>
              </a:rPr>
              <a:t>1.3 </a:t>
            </a:r>
            <a:r>
              <a:rPr lang="zh-CN" altLang="en-US" sz="2800" b="1">
                <a:solidFill>
                  <a:srgbClr val="0000FF"/>
                </a:solidFill>
                <a:ea typeface="黑体" panose="02010609060101010101" pitchFamily="49" charset="-122"/>
              </a:rPr>
              <a:t>工程测试技术涉及的内容</a:t>
            </a:r>
          </a:p>
          <a:p>
            <a:pPr eaLnBrk="1" hangingPunct="1">
              <a:lnSpc>
                <a:spcPct val="140000"/>
              </a:lnSpc>
              <a:buFontTx/>
              <a:buNone/>
            </a:pPr>
            <a:r>
              <a:rPr lang="en-US" altLang="zh-CN" sz="2800">
                <a:solidFill>
                  <a:srgbClr val="FF0000"/>
                </a:solidFill>
                <a:ea typeface="黑体" panose="02010609060101010101" pitchFamily="49" charset="-122"/>
              </a:rPr>
              <a:t>1.4 </a:t>
            </a:r>
            <a:r>
              <a:rPr lang="zh-CN" altLang="en-US" sz="2800">
                <a:solidFill>
                  <a:srgbClr val="FF0000"/>
                </a:solidFill>
                <a:ea typeface="黑体" panose="02010609060101010101" pitchFamily="49" charset="-122"/>
              </a:rPr>
              <a:t>测试技术在国民经济中的地位和作用</a:t>
            </a:r>
            <a:r>
              <a:rPr lang="en-US" altLang="zh-CN" sz="2800">
                <a:solidFill>
                  <a:srgbClr val="FF0000"/>
                </a:solidFill>
                <a:ea typeface="黑体" panose="02010609060101010101" pitchFamily="49" charset="-122"/>
              </a:rPr>
              <a:t>【</a:t>
            </a:r>
            <a:r>
              <a:rPr lang="zh-CN" altLang="en-US" sz="2800">
                <a:solidFill>
                  <a:srgbClr val="FF0000"/>
                </a:solidFill>
                <a:ea typeface="黑体" panose="02010609060101010101" pitchFamily="49" charset="-122"/>
              </a:rPr>
              <a:t>调研</a:t>
            </a:r>
            <a:r>
              <a:rPr lang="en-US" altLang="zh-CN" sz="2800">
                <a:solidFill>
                  <a:srgbClr val="FF0000"/>
                </a:solidFill>
                <a:ea typeface="黑体" panose="02010609060101010101" pitchFamily="49" charset="-122"/>
              </a:rPr>
              <a:t>】</a:t>
            </a:r>
            <a:endParaRPr lang="zh-CN" altLang="en-US" sz="2800">
              <a:solidFill>
                <a:srgbClr val="FF0000"/>
              </a:solidFill>
              <a:ea typeface="黑体" panose="02010609060101010101" pitchFamily="49" charset="-122"/>
            </a:endParaRPr>
          </a:p>
          <a:p>
            <a:pPr eaLnBrk="1" hangingPunct="1">
              <a:lnSpc>
                <a:spcPct val="140000"/>
              </a:lnSpc>
              <a:buFontTx/>
              <a:buNone/>
            </a:pPr>
            <a:r>
              <a:rPr lang="en-US" altLang="zh-CN" sz="2800">
                <a:solidFill>
                  <a:srgbClr val="FF0000"/>
                </a:solidFill>
                <a:ea typeface="黑体" panose="02010609060101010101" pitchFamily="49" charset="-122"/>
              </a:rPr>
              <a:t>1.5 </a:t>
            </a:r>
            <a:r>
              <a:rPr lang="zh-CN" altLang="en-US" sz="2800">
                <a:solidFill>
                  <a:srgbClr val="FF0000"/>
                </a:solidFill>
                <a:ea typeface="黑体" panose="02010609060101010101" pitchFamily="49" charset="-122"/>
              </a:rPr>
              <a:t>传感器及测试技术的发展趋势</a:t>
            </a:r>
            <a:r>
              <a:rPr lang="en-US" altLang="zh-CN" sz="2800">
                <a:solidFill>
                  <a:srgbClr val="FF0000"/>
                </a:solidFill>
                <a:ea typeface="黑体" panose="02010609060101010101" pitchFamily="49" charset="-122"/>
              </a:rPr>
              <a:t>【</a:t>
            </a:r>
            <a:r>
              <a:rPr lang="zh-CN" altLang="en-US" sz="2800">
                <a:solidFill>
                  <a:srgbClr val="FF0000"/>
                </a:solidFill>
                <a:ea typeface="黑体" panose="02010609060101010101" pitchFamily="49" charset="-122"/>
              </a:rPr>
              <a:t>调研</a:t>
            </a:r>
            <a:r>
              <a:rPr lang="en-US" altLang="zh-CN" sz="2800">
                <a:solidFill>
                  <a:srgbClr val="FF0000"/>
                </a:solidFill>
                <a:ea typeface="黑体" panose="02010609060101010101" pitchFamily="49" charset="-122"/>
              </a:rPr>
              <a:t>】</a:t>
            </a:r>
            <a:endParaRPr lang="zh-CN" altLang="en-US" sz="2800">
              <a:solidFill>
                <a:srgbClr val="FF0000"/>
              </a:solidFill>
              <a:ea typeface="黑体" panose="02010609060101010101" pitchFamily="49" charset="-122"/>
            </a:endParaRPr>
          </a:p>
        </p:txBody>
      </p:sp>
      <p:pic>
        <p:nvPicPr>
          <p:cNvPr id="7987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849313"/>
            <a:ext cx="18288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Rectangle 7"/>
          <p:cNvSpPr>
            <a:spLocks noChangeArrowheads="1"/>
          </p:cNvSpPr>
          <p:nvPr/>
        </p:nvSpPr>
        <p:spPr bwMode="auto">
          <a:xfrm>
            <a:off x="685800" y="1198563"/>
            <a:ext cx="533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3600">
                <a:solidFill>
                  <a:srgbClr val="0000FF"/>
                </a:solidFill>
                <a:latin typeface="黑体" panose="02010609060101010101" pitchFamily="49" charset="-122"/>
              </a:rPr>
              <a:t>第一章   绪论</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2"/>
          <p:cNvSpPr>
            <a:spLocks noChangeArrowheads="1"/>
          </p:cNvSpPr>
          <p:nvPr/>
        </p:nvSpPr>
        <p:spPr bwMode="auto">
          <a:xfrm>
            <a:off x="2925763" y="1331913"/>
            <a:ext cx="714375" cy="152400"/>
          </a:xfrm>
          <a:prstGeom prst="rightArrow">
            <a:avLst>
              <a:gd name="adj1" fmla="val 50000"/>
              <a:gd name="adj2" fmla="val 117188"/>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5235" name="Rectangle 3"/>
          <p:cNvSpPr>
            <a:spLocks noChangeArrowheads="1"/>
          </p:cNvSpPr>
          <p:nvPr/>
        </p:nvSpPr>
        <p:spPr bwMode="auto">
          <a:xfrm>
            <a:off x="3775075" y="2332038"/>
            <a:ext cx="1438275" cy="485775"/>
          </a:xfrm>
          <a:prstGeom prst="rect">
            <a:avLst/>
          </a:prstGeom>
          <a:solidFill>
            <a:srgbClr val="FFFF00"/>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3300"/>
            </a:extrusionClr>
            <a:contourClr>
              <a:srgbClr val="FFFF00"/>
            </a:contourClr>
          </a:sp3d>
        </p:spPr>
        <p:txBody>
          <a:bodyPr wrap="none">
            <a:spAutoFit/>
            <a:flatTx/>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t>辅助电源</a:t>
            </a:r>
          </a:p>
        </p:txBody>
      </p:sp>
      <p:sp>
        <p:nvSpPr>
          <p:cNvPr id="95236" name="Rectangle 4"/>
          <p:cNvSpPr>
            <a:spLocks noChangeArrowheads="1"/>
          </p:cNvSpPr>
          <p:nvPr/>
        </p:nvSpPr>
        <p:spPr bwMode="auto">
          <a:xfrm>
            <a:off x="1473200" y="1189038"/>
            <a:ext cx="1409700" cy="457200"/>
          </a:xfrm>
          <a:prstGeom prst="rect">
            <a:avLst/>
          </a:prstGeom>
          <a:solidFill>
            <a:srgbClr val="FFFF00"/>
          </a:solidFill>
          <a:ln w="9525">
            <a:miter lim="800000"/>
            <a:headEnd/>
            <a:tailEnd/>
          </a:ln>
          <a:scene3d>
            <a:camera prst="legacyObliqueTopRight"/>
            <a:lightRig rig="legacyFlat4" dir="t"/>
          </a:scene3d>
          <a:sp3d extrusionH="227000" prstMaterial="legacyMatte">
            <a:bevelT w="13500" h="13500" prst="angle"/>
            <a:bevelB w="13500" h="13500" prst="angle"/>
            <a:extrusionClr>
              <a:srgbClr val="0099FF"/>
            </a:extrusionClr>
            <a:contourClr>
              <a:srgbClr val="FFFF00"/>
            </a:contourClr>
          </a:sp3d>
        </p:spPr>
        <p:txBody>
          <a:bodyPr wrap="none">
            <a:spAutoFit/>
            <a:flatTx/>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t>敏感元件</a:t>
            </a:r>
          </a:p>
        </p:txBody>
      </p:sp>
      <p:sp>
        <p:nvSpPr>
          <p:cNvPr id="95237" name="Rectangle 5"/>
          <p:cNvSpPr>
            <a:spLocks noChangeArrowheads="1"/>
          </p:cNvSpPr>
          <p:nvPr/>
        </p:nvSpPr>
        <p:spPr bwMode="auto">
          <a:xfrm>
            <a:off x="3657600" y="1189038"/>
            <a:ext cx="1438275" cy="485775"/>
          </a:xfrm>
          <a:prstGeom prst="rect">
            <a:avLst/>
          </a:prstGeom>
          <a:solidFill>
            <a:srgbClr val="00FFCC"/>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3333FF"/>
            </a:extrusionClr>
            <a:contourClr>
              <a:srgbClr val="00FFCC"/>
            </a:contourClr>
          </a:sp3d>
        </p:spPr>
        <p:txBody>
          <a:bodyPr wrap="none">
            <a:spAutoFit/>
            <a:flatTx/>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t>转换元件</a:t>
            </a:r>
          </a:p>
        </p:txBody>
      </p:sp>
      <p:sp>
        <p:nvSpPr>
          <p:cNvPr id="95238" name="Rectangle 6"/>
          <p:cNvSpPr>
            <a:spLocks noChangeArrowheads="1"/>
          </p:cNvSpPr>
          <p:nvPr/>
        </p:nvSpPr>
        <p:spPr bwMode="auto">
          <a:xfrm>
            <a:off x="5810250" y="1173163"/>
            <a:ext cx="2051050" cy="485775"/>
          </a:xfrm>
          <a:prstGeom prst="rect">
            <a:avLst/>
          </a:prstGeom>
          <a:solidFill>
            <a:srgbClr val="CCFFFF"/>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00FFCC"/>
            </a:extrusionClr>
            <a:contourClr>
              <a:srgbClr val="CCFFFF"/>
            </a:contourClr>
          </a:sp3d>
        </p:spPr>
        <p:txBody>
          <a:bodyPr wrap="none">
            <a:spAutoFit/>
            <a:flatTx/>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solidFill>
                  <a:schemeClr val="tx2"/>
                </a:solidFill>
              </a:rPr>
              <a:t>基本转换电路</a:t>
            </a:r>
          </a:p>
        </p:txBody>
      </p:sp>
      <p:sp>
        <p:nvSpPr>
          <p:cNvPr id="95239" name="AutoShape 7"/>
          <p:cNvSpPr>
            <a:spLocks noChangeArrowheads="1"/>
          </p:cNvSpPr>
          <p:nvPr/>
        </p:nvSpPr>
        <p:spPr bwMode="auto">
          <a:xfrm>
            <a:off x="5113338" y="1343025"/>
            <a:ext cx="685800" cy="152400"/>
          </a:xfrm>
          <a:prstGeom prst="rightArrow">
            <a:avLst>
              <a:gd name="adj1" fmla="val 50000"/>
              <a:gd name="adj2" fmla="val 112500"/>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5240" name="AutoShape 8"/>
          <p:cNvSpPr>
            <a:spLocks noChangeArrowheads="1"/>
          </p:cNvSpPr>
          <p:nvPr/>
        </p:nvSpPr>
        <p:spPr bwMode="auto">
          <a:xfrm>
            <a:off x="539750" y="1322388"/>
            <a:ext cx="915988" cy="161925"/>
          </a:xfrm>
          <a:prstGeom prst="rightArrow">
            <a:avLst>
              <a:gd name="adj1" fmla="val 50000"/>
              <a:gd name="adj2" fmla="val 141422"/>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5241" name="AutoShape 9"/>
          <p:cNvSpPr>
            <a:spLocks noChangeArrowheads="1"/>
          </p:cNvSpPr>
          <p:nvPr/>
        </p:nvSpPr>
        <p:spPr bwMode="auto">
          <a:xfrm>
            <a:off x="7872413" y="1330325"/>
            <a:ext cx="777875" cy="152400"/>
          </a:xfrm>
          <a:prstGeom prst="rightArrow">
            <a:avLst>
              <a:gd name="adj1" fmla="val 50000"/>
              <a:gd name="adj2" fmla="val 127604"/>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5242" name="Line 10"/>
          <p:cNvSpPr>
            <a:spLocks noChangeShapeType="1"/>
          </p:cNvSpPr>
          <p:nvPr/>
        </p:nvSpPr>
        <p:spPr bwMode="auto">
          <a:xfrm flipV="1">
            <a:off x="4356100" y="1670050"/>
            <a:ext cx="0" cy="609600"/>
          </a:xfrm>
          <a:prstGeom prst="line">
            <a:avLst/>
          </a:prstGeom>
          <a:noFill/>
          <a:ln w="2857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43" name="Freeform 11"/>
          <p:cNvSpPr>
            <a:spLocks/>
          </p:cNvSpPr>
          <p:nvPr/>
        </p:nvSpPr>
        <p:spPr bwMode="auto">
          <a:xfrm>
            <a:off x="5219700" y="1670050"/>
            <a:ext cx="1728788" cy="838200"/>
          </a:xfrm>
          <a:custGeom>
            <a:avLst/>
            <a:gdLst>
              <a:gd name="T0" fmla="*/ 0 w 1200"/>
              <a:gd name="T1" fmla="*/ 2147483647 h 528"/>
              <a:gd name="T2" fmla="*/ 2147483647 w 1200"/>
              <a:gd name="T3" fmla="*/ 2147483647 h 528"/>
              <a:gd name="T4" fmla="*/ 2147483647 w 1200"/>
              <a:gd name="T5" fmla="*/ 0 h 528"/>
              <a:gd name="T6" fmla="*/ 0 60000 65536"/>
              <a:gd name="T7" fmla="*/ 0 60000 65536"/>
              <a:gd name="T8" fmla="*/ 0 60000 65536"/>
              <a:gd name="T9" fmla="*/ 0 w 1200"/>
              <a:gd name="T10" fmla="*/ 0 h 528"/>
              <a:gd name="T11" fmla="*/ 1200 w 1200"/>
              <a:gd name="T12" fmla="*/ 528 h 528"/>
            </a:gdLst>
            <a:ahLst/>
            <a:cxnLst>
              <a:cxn ang="T6">
                <a:pos x="T0" y="T1"/>
              </a:cxn>
              <a:cxn ang="T7">
                <a:pos x="T2" y="T3"/>
              </a:cxn>
              <a:cxn ang="T8">
                <a:pos x="T4" y="T5"/>
              </a:cxn>
            </a:cxnLst>
            <a:rect l="T9" t="T10" r="T11" b="T12"/>
            <a:pathLst>
              <a:path w="1200" h="528">
                <a:moveTo>
                  <a:pt x="0" y="528"/>
                </a:moveTo>
                <a:lnTo>
                  <a:pt x="1200" y="528"/>
                </a:lnTo>
                <a:lnTo>
                  <a:pt x="1200" y="0"/>
                </a:lnTo>
              </a:path>
            </a:pathLst>
          </a:custGeom>
          <a:noFill/>
          <a:ln w="28575">
            <a:solidFill>
              <a:schemeClr val="tx1"/>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44" name="Text Box 12"/>
          <p:cNvSpPr txBox="1">
            <a:spLocks noChangeArrowheads="1"/>
          </p:cNvSpPr>
          <p:nvPr/>
        </p:nvSpPr>
        <p:spPr bwMode="auto">
          <a:xfrm>
            <a:off x="498475" y="836613"/>
            <a:ext cx="133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zh-CN" altLang="en-US" sz="2400"/>
              <a:t>被测量</a:t>
            </a:r>
          </a:p>
        </p:txBody>
      </p:sp>
      <p:sp>
        <p:nvSpPr>
          <p:cNvPr id="95245" name="Text Box 13"/>
          <p:cNvSpPr txBox="1">
            <a:spLocks noChangeArrowheads="1"/>
          </p:cNvSpPr>
          <p:nvPr/>
        </p:nvSpPr>
        <p:spPr bwMode="auto">
          <a:xfrm>
            <a:off x="7885113" y="836613"/>
            <a:ext cx="96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pPr>
            <a:r>
              <a:rPr lang="zh-CN" altLang="en-US" sz="2400"/>
              <a:t>电量</a:t>
            </a:r>
          </a:p>
        </p:txBody>
      </p:sp>
      <p:sp>
        <p:nvSpPr>
          <p:cNvPr id="95246" name="Rectangle 14"/>
          <p:cNvSpPr>
            <a:spLocks noChangeArrowheads="1"/>
          </p:cNvSpPr>
          <p:nvPr/>
        </p:nvSpPr>
        <p:spPr bwMode="auto">
          <a:xfrm>
            <a:off x="785813" y="2997200"/>
            <a:ext cx="7750175" cy="9794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0"/>
              </a:spcBef>
            </a:pPr>
            <a:r>
              <a:rPr lang="zh-CN" altLang="en-US" sz="2400" dirty="0">
                <a:solidFill>
                  <a:srgbClr val="000099"/>
                </a:solidFill>
                <a:latin typeface="仿宋_GB2312" panose="02010609030101010101" pitchFamily="49" charset="-122"/>
                <a:ea typeface="仿宋_GB2312" panose="02010609030101010101" pitchFamily="49" charset="-122"/>
              </a:rPr>
              <a:t>敏感元件：</a:t>
            </a:r>
            <a:r>
              <a:rPr lang="zh-CN" altLang="en-US" sz="2400" dirty="0">
                <a:latin typeface="仿宋_GB2312" panose="02010609030101010101" pitchFamily="49" charset="-122"/>
                <a:ea typeface="仿宋_GB2312" panose="02010609030101010101" pitchFamily="49" charset="-122"/>
              </a:rPr>
              <a:t>直接感受被测量，并输出与被测量成确定关系的某一物理量的元件。</a:t>
            </a:r>
          </a:p>
        </p:txBody>
      </p:sp>
      <p:sp>
        <p:nvSpPr>
          <p:cNvPr id="95247" name="Rectangle 15"/>
          <p:cNvSpPr>
            <a:spLocks noChangeArrowheads="1"/>
          </p:cNvSpPr>
          <p:nvPr/>
        </p:nvSpPr>
        <p:spPr bwMode="auto">
          <a:xfrm>
            <a:off x="785813" y="4292600"/>
            <a:ext cx="7750175" cy="9794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pPr>
            <a:r>
              <a:rPr lang="zh-CN" altLang="en-US" sz="2400">
                <a:solidFill>
                  <a:srgbClr val="000099"/>
                </a:solidFill>
                <a:latin typeface="仿宋_GB2312" panose="02010609030101010101" pitchFamily="49" charset="-122"/>
                <a:ea typeface="仿宋_GB2312" panose="02010609030101010101" pitchFamily="49" charset="-122"/>
              </a:rPr>
              <a:t>转换元件</a:t>
            </a:r>
            <a:r>
              <a:rPr lang="zh-CN" altLang="en-US" sz="2400">
                <a:latin typeface="仿宋_GB2312" panose="02010609030101010101" pitchFamily="49" charset="-122"/>
                <a:ea typeface="仿宋_GB2312" panose="02010609030101010101" pitchFamily="49" charset="-122"/>
              </a:rPr>
              <a:t>：敏感元件的输出就是它的输入，它把输入量转换成电路参量。</a:t>
            </a:r>
          </a:p>
        </p:txBody>
      </p:sp>
      <p:sp>
        <p:nvSpPr>
          <p:cNvPr id="95248" name="Rectangle 16"/>
          <p:cNvSpPr>
            <a:spLocks noChangeArrowheads="1"/>
          </p:cNvSpPr>
          <p:nvPr/>
        </p:nvSpPr>
        <p:spPr bwMode="auto">
          <a:xfrm>
            <a:off x="785813" y="5589588"/>
            <a:ext cx="7729537" cy="9048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pPr>
            <a:r>
              <a:rPr lang="zh-CN" altLang="en-US" sz="2400">
                <a:solidFill>
                  <a:srgbClr val="000099"/>
                </a:solidFill>
                <a:latin typeface="仿宋_GB2312" panose="02010609030101010101" pitchFamily="49" charset="-122"/>
                <a:ea typeface="仿宋_GB2312" panose="02010609030101010101" pitchFamily="49" charset="-122"/>
              </a:rPr>
              <a:t>基本转换电路</a:t>
            </a:r>
            <a:r>
              <a:rPr lang="zh-CN" altLang="en-US" sz="2400">
                <a:latin typeface="仿宋_GB2312" panose="02010609030101010101" pitchFamily="49" charset="-122"/>
                <a:ea typeface="仿宋_GB2312" panose="02010609030101010101" pitchFamily="49" charset="-122"/>
              </a:rPr>
              <a:t>：上述电路参数接入基本转换电路（简称转换电路），便可转换成电量输出。</a:t>
            </a:r>
          </a:p>
        </p:txBody>
      </p:sp>
      <p:sp>
        <p:nvSpPr>
          <p:cNvPr id="95249" name="Rectangle 7"/>
          <p:cNvSpPr>
            <a:spLocks noChangeArrowheads="1"/>
          </p:cNvSpPr>
          <p:nvPr/>
        </p:nvSpPr>
        <p:spPr bwMode="auto">
          <a:xfrm>
            <a:off x="5457825" y="44450"/>
            <a:ext cx="3686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a:t>
            </a:r>
            <a:r>
              <a:rPr lang="en-US" altLang="zh-CN">
                <a:solidFill>
                  <a:srgbClr val="0000FF"/>
                </a:solidFill>
              </a:rPr>
              <a:t>1.2.1 </a:t>
            </a:r>
            <a:r>
              <a:rPr lang="zh-CN" altLang="en-US">
                <a:solidFill>
                  <a:srgbClr val="0000FF"/>
                </a:solidFill>
              </a:rPr>
              <a:t>传感器的定义</a:t>
            </a:r>
          </a:p>
        </p:txBody>
      </p:sp>
      <p:grpSp>
        <p:nvGrpSpPr>
          <p:cNvPr id="18" name="组合 17"/>
          <p:cNvGrpSpPr/>
          <p:nvPr/>
        </p:nvGrpSpPr>
        <p:grpSpPr>
          <a:xfrm>
            <a:off x="560858" y="2145159"/>
            <a:ext cx="2551224" cy="419447"/>
            <a:chOff x="5022379" y="1884537"/>
            <a:chExt cx="2551224" cy="419447"/>
          </a:xfrm>
        </p:grpSpPr>
        <p:grpSp>
          <p:nvGrpSpPr>
            <p:cNvPr id="19" name="组合 18"/>
            <p:cNvGrpSpPr/>
            <p:nvPr/>
          </p:nvGrpSpPr>
          <p:grpSpPr>
            <a:xfrm>
              <a:off x="5022379" y="1884537"/>
              <a:ext cx="1478434" cy="419447"/>
              <a:chOff x="4400029" y="1162844"/>
              <a:chExt cx="1478434" cy="419447"/>
            </a:xfrm>
          </p:grpSpPr>
          <p:sp>
            <p:nvSpPr>
              <p:cNvPr id="22" name="五角星 21"/>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3" name="五角星 22"/>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4" name="五角星 23"/>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0" name="五角星 19"/>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1" name="五角星 20"/>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ChangeArrowheads="1"/>
          </p:cNvSpPr>
          <p:nvPr/>
        </p:nvSpPr>
        <p:spPr bwMode="auto">
          <a:xfrm>
            <a:off x="5457825" y="44450"/>
            <a:ext cx="3686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a:t>
            </a:r>
            <a:r>
              <a:rPr lang="en-US" altLang="zh-CN">
                <a:solidFill>
                  <a:srgbClr val="0000FF"/>
                </a:solidFill>
              </a:rPr>
              <a:t>1.2.1 </a:t>
            </a:r>
            <a:r>
              <a:rPr lang="zh-CN" altLang="en-US">
                <a:solidFill>
                  <a:srgbClr val="0000FF"/>
                </a:solidFill>
              </a:rPr>
              <a:t>传感器的定义</a:t>
            </a:r>
          </a:p>
        </p:txBody>
      </p:sp>
      <p:pic>
        <p:nvPicPr>
          <p:cNvPr id="96259" name="Picture 2" descr="https://timgsa.baidu.com/timg?image&amp;quality=80&amp;size=b9999_10000&amp;sec=1487733497&amp;di=2c83d486853b8808884ad4e0185a54f7&amp;imgtype=jpg&amp;er=1&amp;src=http%3A%2F%2Fwww.kyowa-ei.cn%2Fchi%2Fproduct%2Fsector%2Fmachine%2Fimages%2Fpict_application_045_001.png"/>
          <p:cNvPicPr>
            <a:picLocks noChangeAspect="1" noChangeArrowheads="1"/>
          </p:cNvPicPr>
          <p:nvPr/>
        </p:nvPicPr>
        <p:blipFill>
          <a:blip r:embed="rId3">
            <a:extLst>
              <a:ext uri="{28A0092B-C50C-407E-A947-70E740481C1C}">
                <a14:useLocalDpi xmlns:a14="http://schemas.microsoft.com/office/drawing/2010/main" val="0"/>
              </a:ext>
            </a:extLst>
          </a:blip>
          <a:srcRect l="18892" r="17389"/>
          <a:stretch>
            <a:fillRect/>
          </a:stretch>
        </p:blipFill>
        <p:spPr bwMode="auto">
          <a:xfrm>
            <a:off x="900113" y="1052513"/>
            <a:ext cx="3455987"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0" name="Picture 4" descr="https://timgsa.baidu.com/timg?image&amp;quality=80&amp;size=b9999_10000&amp;sec=1487138913142&amp;di=2c3f58b3f959fbcdafc947463aafab99&amp;imgtype=0&amp;src=http%3A%2F%2Fwww.sigmar.cn%2Fattachments%2Fphotos%2F20130607%2F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50" y="4659313"/>
            <a:ext cx="3168650" cy="150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矩形 19"/>
          <p:cNvSpPr>
            <a:spLocks noChangeArrowheads="1"/>
          </p:cNvSpPr>
          <p:nvPr/>
        </p:nvSpPr>
        <p:spPr bwMode="auto">
          <a:xfrm>
            <a:off x="4500563" y="2211388"/>
            <a:ext cx="379095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r>
              <a:rPr lang="en-US" altLang="zh-CN">
                <a:solidFill>
                  <a:srgbClr val="000099"/>
                </a:solidFill>
                <a:latin typeface="黑体" panose="02010609060101010101" pitchFamily="49" charset="-122"/>
              </a:rPr>
              <a:t>1.</a:t>
            </a:r>
            <a:r>
              <a:rPr lang="zh-CN" altLang="en-US">
                <a:solidFill>
                  <a:srgbClr val="000099"/>
                </a:solidFill>
                <a:latin typeface="黑体" panose="02010609060101010101" pitchFamily="49" charset="-122"/>
              </a:rPr>
              <a:t>敏感元件：电阻丝</a:t>
            </a:r>
            <a:endParaRPr lang="en-US" altLang="zh-CN">
              <a:solidFill>
                <a:srgbClr val="000099"/>
              </a:solidFill>
              <a:latin typeface="黑体" panose="02010609060101010101" pitchFamily="49" charset="-122"/>
            </a:endParaRPr>
          </a:p>
          <a:p>
            <a:pPr eaLnBrk="1" hangingPunct="1">
              <a:lnSpc>
                <a:spcPct val="120000"/>
              </a:lnSpc>
            </a:pPr>
            <a:r>
              <a:rPr lang="zh-CN" altLang="en-US">
                <a:solidFill>
                  <a:srgbClr val="FF0000"/>
                </a:solidFill>
                <a:latin typeface="黑体" panose="02010609060101010101" pitchFamily="49" charset="-122"/>
              </a:rPr>
              <a:t>将应变转换成电阻变化</a:t>
            </a:r>
            <a:endParaRPr lang="en-US" altLang="zh-CN">
              <a:solidFill>
                <a:srgbClr val="FF0000"/>
              </a:solidFill>
              <a:latin typeface="黑体" panose="02010609060101010101" pitchFamily="49" charset="-122"/>
            </a:endParaRPr>
          </a:p>
          <a:p>
            <a:pPr eaLnBrk="1" hangingPunct="1">
              <a:lnSpc>
                <a:spcPct val="120000"/>
              </a:lnSpc>
            </a:pPr>
            <a:r>
              <a:rPr lang="en-US" altLang="zh-CN">
                <a:solidFill>
                  <a:srgbClr val="000099"/>
                </a:solidFill>
                <a:latin typeface="黑体" panose="02010609060101010101" pitchFamily="49" charset="-122"/>
              </a:rPr>
              <a:t>2.</a:t>
            </a:r>
            <a:r>
              <a:rPr lang="zh-CN" altLang="en-US">
                <a:solidFill>
                  <a:srgbClr val="000099"/>
                </a:solidFill>
                <a:latin typeface="黑体" panose="02010609060101010101" pitchFamily="49" charset="-122"/>
              </a:rPr>
              <a:t>转换元件：电阻丝</a:t>
            </a:r>
            <a:endParaRPr lang="en-US" altLang="zh-CN">
              <a:solidFill>
                <a:srgbClr val="000099"/>
              </a:solidFill>
              <a:latin typeface="黑体" panose="02010609060101010101" pitchFamily="49" charset="-122"/>
            </a:endParaRPr>
          </a:p>
          <a:p>
            <a:pPr eaLnBrk="1" hangingPunct="1">
              <a:lnSpc>
                <a:spcPct val="120000"/>
              </a:lnSpc>
            </a:pPr>
            <a:r>
              <a:rPr lang="en-US" altLang="zh-CN">
                <a:solidFill>
                  <a:srgbClr val="000099"/>
                </a:solidFill>
                <a:latin typeface="黑体" panose="02010609060101010101" pitchFamily="49" charset="-122"/>
              </a:rPr>
              <a:t>3.</a:t>
            </a:r>
            <a:r>
              <a:rPr lang="zh-CN" altLang="en-US">
                <a:solidFill>
                  <a:srgbClr val="000099"/>
                </a:solidFill>
                <a:latin typeface="黑体" panose="02010609060101010101" pitchFamily="49" charset="-122"/>
              </a:rPr>
              <a:t>基本转换电路：电桥</a:t>
            </a:r>
            <a:endParaRPr lang="en-US" altLang="zh-CN">
              <a:solidFill>
                <a:srgbClr val="000099"/>
              </a:solidFill>
              <a:latin typeface="黑体" panose="02010609060101010101" pitchFamily="49" charset="-122"/>
            </a:endParaRPr>
          </a:p>
          <a:p>
            <a:pPr eaLnBrk="1" hangingPunct="1">
              <a:lnSpc>
                <a:spcPct val="120000"/>
              </a:lnSpc>
            </a:pPr>
            <a:r>
              <a:rPr lang="zh-CN" altLang="en-US">
                <a:solidFill>
                  <a:srgbClr val="FF0000"/>
                </a:solidFill>
                <a:latin typeface="黑体" panose="02010609060101010101" pitchFamily="49" charset="-122"/>
              </a:rPr>
              <a:t>将电阻变化转换成电压</a:t>
            </a:r>
          </a:p>
        </p:txBody>
      </p:sp>
      <p:sp>
        <p:nvSpPr>
          <p:cNvPr id="96262" name="矩形 20"/>
          <p:cNvSpPr>
            <a:spLocks noChangeArrowheads="1"/>
          </p:cNvSpPr>
          <p:nvPr/>
        </p:nvSpPr>
        <p:spPr bwMode="auto">
          <a:xfrm>
            <a:off x="4478338" y="1341438"/>
            <a:ext cx="36099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举例</a:t>
            </a:r>
            <a:r>
              <a:rPr lang="en-US" altLang="zh-CN">
                <a:solidFill>
                  <a:srgbClr val="0000FF"/>
                </a:solidFill>
              </a:rPr>
              <a:t>1</a:t>
            </a:r>
            <a:r>
              <a:rPr lang="zh-CN" altLang="en-US">
                <a:solidFill>
                  <a:srgbClr val="0000FF"/>
                </a:solidFill>
              </a:rPr>
              <a:t>：电阻丝应变片</a:t>
            </a:r>
            <a:endParaRPr lang="zh-CN" altLang="en-US"/>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ChangeArrowheads="1"/>
          </p:cNvSpPr>
          <p:nvPr/>
        </p:nvSpPr>
        <p:spPr bwMode="auto">
          <a:xfrm>
            <a:off x="5457825" y="44450"/>
            <a:ext cx="3686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a:t>
            </a:r>
            <a:r>
              <a:rPr lang="en-US" altLang="zh-CN">
                <a:solidFill>
                  <a:srgbClr val="0000FF"/>
                </a:solidFill>
              </a:rPr>
              <a:t>1.2.1 </a:t>
            </a:r>
            <a:r>
              <a:rPr lang="zh-CN" altLang="en-US">
                <a:solidFill>
                  <a:srgbClr val="0000FF"/>
                </a:solidFill>
              </a:rPr>
              <a:t>传感器的定义</a:t>
            </a:r>
          </a:p>
        </p:txBody>
      </p:sp>
      <p:sp>
        <p:nvSpPr>
          <p:cNvPr id="97283" name="矩形 20"/>
          <p:cNvSpPr>
            <a:spLocks noChangeArrowheads="1"/>
          </p:cNvSpPr>
          <p:nvPr/>
        </p:nvSpPr>
        <p:spPr bwMode="auto">
          <a:xfrm>
            <a:off x="684213" y="908050"/>
            <a:ext cx="61341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举例</a:t>
            </a:r>
            <a:r>
              <a:rPr lang="en-US" altLang="zh-CN">
                <a:solidFill>
                  <a:srgbClr val="0000FF"/>
                </a:solidFill>
              </a:rPr>
              <a:t>2</a:t>
            </a:r>
            <a:r>
              <a:rPr lang="zh-CN" altLang="en-US">
                <a:solidFill>
                  <a:srgbClr val="0000FF"/>
                </a:solidFill>
              </a:rPr>
              <a:t>：基于悬臂梁的磁力探测传感器</a:t>
            </a:r>
            <a:endParaRPr lang="zh-CN" altLang="en-US"/>
          </a:p>
        </p:txBody>
      </p:sp>
      <p:pic>
        <p:nvPicPr>
          <p:cNvPr id="97284" name="图片 6"/>
          <p:cNvPicPr>
            <a:picLocks noChangeAspect="1"/>
          </p:cNvPicPr>
          <p:nvPr/>
        </p:nvPicPr>
        <p:blipFill>
          <a:blip r:embed="rId3">
            <a:extLst>
              <a:ext uri="{28A0092B-C50C-407E-A947-70E740481C1C}">
                <a14:useLocalDpi xmlns:a14="http://schemas.microsoft.com/office/drawing/2010/main" val="0"/>
              </a:ext>
            </a:extLst>
          </a:blip>
          <a:srcRect l="45166" t="27777" r="37251" b="27927"/>
          <a:stretch>
            <a:fillRect/>
          </a:stretch>
        </p:blipFill>
        <p:spPr bwMode="auto">
          <a:xfrm>
            <a:off x="2124075" y="1412875"/>
            <a:ext cx="3671888"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矩形 21"/>
          <p:cNvSpPr>
            <a:spLocks noChangeArrowheads="1"/>
          </p:cNvSpPr>
          <p:nvPr/>
        </p:nvSpPr>
        <p:spPr bwMode="auto">
          <a:xfrm>
            <a:off x="5867400" y="3644900"/>
            <a:ext cx="23495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悬浮的石墨片</a:t>
            </a:r>
            <a:endParaRPr lang="zh-CN" alt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ChangeArrowheads="1"/>
          </p:cNvSpPr>
          <p:nvPr/>
        </p:nvSpPr>
        <p:spPr bwMode="auto">
          <a:xfrm>
            <a:off x="5457825" y="44450"/>
            <a:ext cx="3686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a:t>
            </a:r>
            <a:r>
              <a:rPr lang="en-US" altLang="zh-CN">
                <a:solidFill>
                  <a:srgbClr val="0000FF"/>
                </a:solidFill>
              </a:rPr>
              <a:t>1.2.1 </a:t>
            </a:r>
            <a:r>
              <a:rPr lang="zh-CN" altLang="en-US">
                <a:solidFill>
                  <a:srgbClr val="0000FF"/>
                </a:solidFill>
              </a:rPr>
              <a:t>传感器的定义</a:t>
            </a:r>
          </a:p>
        </p:txBody>
      </p:sp>
      <p:sp>
        <p:nvSpPr>
          <p:cNvPr id="98307" name="矩形 20"/>
          <p:cNvSpPr>
            <a:spLocks noChangeArrowheads="1"/>
          </p:cNvSpPr>
          <p:nvPr/>
        </p:nvSpPr>
        <p:spPr bwMode="auto">
          <a:xfrm>
            <a:off x="684213" y="1125538"/>
            <a:ext cx="613410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举例</a:t>
            </a:r>
            <a:r>
              <a:rPr lang="en-US" altLang="zh-CN">
                <a:solidFill>
                  <a:srgbClr val="0000FF"/>
                </a:solidFill>
              </a:rPr>
              <a:t>2</a:t>
            </a:r>
            <a:r>
              <a:rPr lang="zh-CN" altLang="en-US">
                <a:solidFill>
                  <a:srgbClr val="0000FF"/>
                </a:solidFill>
              </a:rPr>
              <a:t>：基于悬臂梁的磁力探测传感器</a:t>
            </a:r>
            <a:endParaRPr lang="zh-CN" altLang="en-US"/>
          </a:p>
        </p:txBody>
      </p:sp>
      <p:sp>
        <p:nvSpPr>
          <p:cNvPr id="7" name="矩形 6"/>
          <p:cNvSpPr/>
          <p:nvPr/>
        </p:nvSpPr>
        <p:spPr bwMode="auto">
          <a:xfrm>
            <a:off x="827088" y="2349500"/>
            <a:ext cx="5905500" cy="287338"/>
          </a:xfrm>
          <a:prstGeom prst="rect">
            <a:avLst/>
          </a:prstGeom>
          <a:solidFill>
            <a:schemeClr val="bg1">
              <a:lumMod val="85000"/>
            </a:schemeClr>
          </a:solidFill>
          <a:ln>
            <a:solidFill>
              <a:schemeClr val="tx1"/>
            </a:solidFill>
          </a:ln>
          <a:effectLst/>
        </p:spPr>
        <p:txBody>
          <a:bodyPr wrap="none">
            <a:spAutoFit/>
          </a:bodyPr>
          <a:lstStyle/>
          <a:p>
            <a:pPr>
              <a:defRPr/>
            </a:pPr>
            <a:endParaRPr lang="zh-CN" altLang="en-US">
              <a:ea typeface="黑体" pitchFamily="2" charset="-122"/>
            </a:endParaRPr>
          </a:p>
        </p:txBody>
      </p:sp>
      <p:sp>
        <p:nvSpPr>
          <p:cNvPr id="98309" name="矩形 7"/>
          <p:cNvSpPr>
            <a:spLocks noChangeArrowheads="1"/>
          </p:cNvSpPr>
          <p:nvPr/>
        </p:nvSpPr>
        <p:spPr bwMode="auto">
          <a:xfrm>
            <a:off x="6372225" y="2636838"/>
            <a:ext cx="350838" cy="436562"/>
          </a:xfrm>
          <a:prstGeom prst="rect">
            <a:avLst/>
          </a:prstGeom>
          <a:solidFill>
            <a:srgbClr val="FF0000"/>
          </a:solidFill>
          <a:ln w="9525">
            <a:solidFill>
              <a:srgbClr val="C00000"/>
            </a:solidFill>
            <a:miter lim="800000"/>
            <a:headEnd/>
            <a:tailEnd/>
          </a:ln>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 name="矩形 8"/>
          <p:cNvSpPr/>
          <p:nvPr/>
        </p:nvSpPr>
        <p:spPr bwMode="auto">
          <a:xfrm>
            <a:off x="5508625" y="3213100"/>
            <a:ext cx="2092325" cy="792163"/>
          </a:xfrm>
          <a:prstGeom prst="rect">
            <a:avLst/>
          </a:prstGeom>
          <a:solidFill>
            <a:schemeClr val="accent2">
              <a:lumMod val="75000"/>
            </a:schemeClr>
          </a:solidFill>
          <a:ln>
            <a:solidFill>
              <a:srgbClr val="C00000"/>
            </a:solidFill>
          </a:ln>
          <a:effectLst/>
        </p:spPr>
        <p:txBody>
          <a:bodyPr/>
          <a:lstStyle/>
          <a:p>
            <a:pPr>
              <a:defRPr/>
            </a:pPr>
            <a:endParaRPr lang="zh-CN" altLang="en-US">
              <a:ea typeface="黑体" pitchFamily="2" charset="-122"/>
            </a:endParaRPr>
          </a:p>
        </p:txBody>
      </p:sp>
      <p:sp>
        <p:nvSpPr>
          <p:cNvPr id="98311" name="矩形 9"/>
          <p:cNvSpPr>
            <a:spLocks noChangeArrowheads="1"/>
          </p:cNvSpPr>
          <p:nvPr/>
        </p:nvSpPr>
        <p:spPr bwMode="auto">
          <a:xfrm>
            <a:off x="6372225" y="2095500"/>
            <a:ext cx="350838" cy="142875"/>
          </a:xfrm>
          <a:prstGeom prst="rect">
            <a:avLst/>
          </a:prstGeom>
          <a:solidFill>
            <a:schemeClr val="tx1"/>
          </a:solidFill>
          <a:ln w="9525">
            <a:solidFill>
              <a:srgbClr val="C00000"/>
            </a:solidFill>
            <a:miter lim="800000"/>
            <a:headEnd/>
            <a:tailEnd/>
          </a:ln>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cxnSp>
        <p:nvCxnSpPr>
          <p:cNvPr id="98312" name="直接连接符 11"/>
          <p:cNvCxnSpPr>
            <a:cxnSpLocks noChangeShapeType="1"/>
          </p:cNvCxnSpPr>
          <p:nvPr/>
        </p:nvCxnSpPr>
        <p:spPr bwMode="auto">
          <a:xfrm>
            <a:off x="827088" y="1700213"/>
            <a:ext cx="0" cy="19446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98313" name="矩形 12"/>
          <p:cNvSpPr>
            <a:spLocks noChangeArrowheads="1"/>
          </p:cNvSpPr>
          <p:nvPr/>
        </p:nvSpPr>
        <p:spPr bwMode="auto">
          <a:xfrm>
            <a:off x="5715000" y="3429000"/>
            <a:ext cx="16287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chemeClr val="bg1"/>
                </a:solidFill>
              </a:rPr>
              <a:t>待测材料</a:t>
            </a:r>
          </a:p>
        </p:txBody>
      </p:sp>
      <p:sp>
        <p:nvSpPr>
          <p:cNvPr id="98314" name="矩形 13"/>
          <p:cNvSpPr>
            <a:spLocks noChangeArrowheads="1"/>
          </p:cNvSpPr>
          <p:nvPr/>
        </p:nvSpPr>
        <p:spPr bwMode="auto">
          <a:xfrm>
            <a:off x="7075488" y="2655888"/>
            <a:ext cx="11128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a:t>永磁铁</a:t>
            </a:r>
          </a:p>
        </p:txBody>
      </p:sp>
      <p:cxnSp>
        <p:nvCxnSpPr>
          <p:cNvPr id="98315" name="直接箭头连接符 15"/>
          <p:cNvCxnSpPr>
            <a:cxnSpLocks noChangeShapeType="1"/>
          </p:cNvCxnSpPr>
          <p:nvPr/>
        </p:nvCxnSpPr>
        <p:spPr bwMode="auto">
          <a:xfrm flipH="1">
            <a:off x="6723063" y="2852738"/>
            <a:ext cx="433387" cy="0"/>
          </a:xfrm>
          <a:prstGeom prst="straightConnector1">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98316" name="直接箭头连接符 16"/>
          <p:cNvCxnSpPr>
            <a:cxnSpLocks noChangeShapeType="1"/>
          </p:cNvCxnSpPr>
          <p:nvPr/>
        </p:nvCxnSpPr>
        <p:spPr bwMode="auto">
          <a:xfrm flipH="1">
            <a:off x="6757988" y="2171700"/>
            <a:ext cx="431800" cy="0"/>
          </a:xfrm>
          <a:prstGeom prst="straightConnector1">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98317" name="矩形 17"/>
          <p:cNvSpPr>
            <a:spLocks noChangeArrowheads="1"/>
          </p:cNvSpPr>
          <p:nvPr/>
        </p:nvSpPr>
        <p:spPr bwMode="auto">
          <a:xfrm>
            <a:off x="7118350" y="1989138"/>
            <a:ext cx="14208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a:t>霍尔元件</a:t>
            </a:r>
          </a:p>
        </p:txBody>
      </p:sp>
      <p:sp>
        <p:nvSpPr>
          <p:cNvPr id="98318" name="矩形 18"/>
          <p:cNvSpPr>
            <a:spLocks noChangeArrowheads="1"/>
          </p:cNvSpPr>
          <p:nvPr/>
        </p:nvSpPr>
        <p:spPr bwMode="auto">
          <a:xfrm>
            <a:off x="1279525" y="4221163"/>
            <a:ext cx="7037388"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r>
              <a:rPr lang="en-US" altLang="zh-CN">
                <a:solidFill>
                  <a:srgbClr val="000099"/>
                </a:solidFill>
                <a:latin typeface="黑体" panose="02010609060101010101" pitchFamily="49" charset="-122"/>
              </a:rPr>
              <a:t>1.</a:t>
            </a:r>
            <a:r>
              <a:rPr lang="zh-CN" altLang="en-US">
                <a:solidFill>
                  <a:srgbClr val="000099"/>
                </a:solidFill>
                <a:latin typeface="黑体" panose="02010609060101010101" pitchFamily="49" charset="-122"/>
              </a:rPr>
              <a:t>敏感元件：带永磁体的悬臂梁</a:t>
            </a:r>
            <a:endParaRPr lang="en-US" altLang="zh-CN">
              <a:solidFill>
                <a:srgbClr val="000099"/>
              </a:solidFill>
              <a:latin typeface="黑体" panose="02010609060101010101" pitchFamily="49" charset="-122"/>
            </a:endParaRPr>
          </a:p>
          <a:p>
            <a:pPr eaLnBrk="1" hangingPunct="1">
              <a:lnSpc>
                <a:spcPct val="120000"/>
              </a:lnSpc>
            </a:pPr>
            <a:r>
              <a:rPr lang="zh-CN" altLang="en-US">
                <a:solidFill>
                  <a:srgbClr val="FF0000"/>
                </a:solidFill>
                <a:latin typeface="黑体" panose="02010609060101010101" pitchFamily="49" charset="-122"/>
              </a:rPr>
              <a:t>将磁力转换成位移，位移再转换成磁场变化</a:t>
            </a:r>
            <a:endParaRPr lang="en-US" altLang="zh-CN">
              <a:solidFill>
                <a:srgbClr val="FF0000"/>
              </a:solidFill>
              <a:latin typeface="黑体" panose="02010609060101010101" pitchFamily="49" charset="-122"/>
            </a:endParaRPr>
          </a:p>
          <a:p>
            <a:pPr eaLnBrk="1" hangingPunct="1">
              <a:lnSpc>
                <a:spcPct val="120000"/>
              </a:lnSpc>
            </a:pPr>
            <a:r>
              <a:rPr lang="en-US" altLang="zh-CN">
                <a:solidFill>
                  <a:srgbClr val="000099"/>
                </a:solidFill>
                <a:latin typeface="黑体" panose="02010609060101010101" pitchFamily="49" charset="-122"/>
              </a:rPr>
              <a:t>2.</a:t>
            </a:r>
            <a:r>
              <a:rPr lang="zh-CN" altLang="en-US">
                <a:solidFill>
                  <a:srgbClr val="000099"/>
                </a:solidFill>
                <a:latin typeface="黑体" panose="02010609060101010101" pitchFamily="49" charset="-122"/>
              </a:rPr>
              <a:t>转换元件：霍尔元件</a:t>
            </a:r>
            <a:endParaRPr lang="en-US" altLang="zh-CN">
              <a:solidFill>
                <a:srgbClr val="000099"/>
              </a:solidFill>
              <a:latin typeface="黑体" panose="02010609060101010101" pitchFamily="49" charset="-122"/>
            </a:endParaRPr>
          </a:p>
          <a:p>
            <a:pPr eaLnBrk="1" hangingPunct="1">
              <a:lnSpc>
                <a:spcPct val="120000"/>
              </a:lnSpc>
            </a:pPr>
            <a:r>
              <a:rPr lang="zh-CN" altLang="en-US">
                <a:solidFill>
                  <a:srgbClr val="000099"/>
                </a:solidFill>
                <a:latin typeface="黑体" panose="02010609060101010101" pitchFamily="49" charset="-122"/>
              </a:rPr>
              <a:t>将磁场变化转换成电压</a:t>
            </a:r>
            <a:endParaRPr lang="en-US" altLang="zh-CN">
              <a:solidFill>
                <a:srgbClr val="000099"/>
              </a:solidFill>
              <a:latin typeface="黑体" panose="02010609060101010101" pitchFamily="49" charset="-122"/>
            </a:endParaRPr>
          </a:p>
        </p:txBody>
      </p:sp>
      <p:cxnSp>
        <p:nvCxnSpPr>
          <p:cNvPr id="98319" name="直接箭头连接符 23"/>
          <p:cNvCxnSpPr>
            <a:cxnSpLocks noChangeShapeType="1"/>
          </p:cNvCxnSpPr>
          <p:nvPr/>
        </p:nvCxnSpPr>
        <p:spPr bwMode="auto">
          <a:xfrm flipV="1">
            <a:off x="2627313" y="2565400"/>
            <a:ext cx="252412" cy="358775"/>
          </a:xfrm>
          <a:prstGeom prst="straightConnector1">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98320" name="矩形 25"/>
          <p:cNvSpPr>
            <a:spLocks noChangeArrowheads="1"/>
          </p:cNvSpPr>
          <p:nvPr/>
        </p:nvSpPr>
        <p:spPr bwMode="auto">
          <a:xfrm>
            <a:off x="2124075" y="2884488"/>
            <a:ext cx="11128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a:t>悬臂梁</a:t>
            </a:r>
          </a:p>
        </p:txBody>
      </p:sp>
      <p:cxnSp>
        <p:nvCxnSpPr>
          <p:cNvPr id="27" name="Straight Connector 104"/>
          <p:cNvCxnSpPr/>
          <p:nvPr/>
        </p:nvCxnSpPr>
        <p:spPr>
          <a:xfrm>
            <a:off x="-36513" y="4221163"/>
            <a:ext cx="914400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2472203" y="1726680"/>
            <a:ext cx="2551224" cy="419447"/>
            <a:chOff x="5022379" y="1884537"/>
            <a:chExt cx="2551224" cy="419447"/>
          </a:xfrm>
        </p:grpSpPr>
        <p:grpSp>
          <p:nvGrpSpPr>
            <p:cNvPr id="19" name="组合 18"/>
            <p:cNvGrpSpPr/>
            <p:nvPr/>
          </p:nvGrpSpPr>
          <p:grpSpPr>
            <a:xfrm>
              <a:off x="5022379" y="1884537"/>
              <a:ext cx="1478434" cy="419447"/>
              <a:chOff x="4400029" y="1162844"/>
              <a:chExt cx="1478434" cy="419447"/>
            </a:xfrm>
          </p:grpSpPr>
          <p:sp>
            <p:nvSpPr>
              <p:cNvPr id="22" name="五角星 21"/>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3" name="五角星 22"/>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4" name="五角星 23"/>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0" name="五角星 19"/>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1" name="五角星 20"/>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357188" y="1136650"/>
            <a:ext cx="8358187"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00000"/>
              </a:lnSpc>
              <a:spcBef>
                <a:spcPct val="50000"/>
              </a:spcBef>
            </a:pPr>
            <a:r>
              <a:rPr lang="en-US" altLang="zh-CN" sz="2400" dirty="0"/>
              <a:t>1</a:t>
            </a:r>
            <a:r>
              <a:rPr lang="zh-CN" altLang="en-US" sz="2400" dirty="0"/>
              <a:t>、按传感器敏感的工作原理分类</a:t>
            </a:r>
            <a:endParaRPr lang="en-US" altLang="zh-CN" sz="2400" dirty="0"/>
          </a:p>
          <a:p>
            <a:pPr algn="just" eaLnBrk="1" hangingPunct="1">
              <a:lnSpc>
                <a:spcPct val="120000"/>
              </a:lnSpc>
              <a:spcBef>
                <a:spcPct val="50000"/>
              </a:spcBef>
            </a:pPr>
            <a:r>
              <a:rPr lang="en-US" altLang="zh-CN" sz="2400" dirty="0"/>
              <a:t>       </a:t>
            </a:r>
            <a:r>
              <a:rPr lang="zh-CN" altLang="en-US" sz="2400" dirty="0">
                <a:solidFill>
                  <a:srgbClr val="0000FF"/>
                </a:solidFill>
              </a:rPr>
              <a:t>分为物理型、化学型、生物型等，其中物理型又可分为</a:t>
            </a:r>
            <a:r>
              <a:rPr lang="zh-CN" altLang="en-US" sz="2400" u="sng" dirty="0">
                <a:solidFill>
                  <a:srgbClr val="FF0000"/>
                </a:solidFill>
              </a:rPr>
              <a:t>结构型</a:t>
            </a:r>
            <a:r>
              <a:rPr lang="zh-CN" altLang="en-US" sz="2400" dirty="0">
                <a:solidFill>
                  <a:srgbClr val="0000FF"/>
                </a:solidFill>
              </a:rPr>
              <a:t>与</a:t>
            </a:r>
            <a:r>
              <a:rPr lang="zh-CN" altLang="en-US" sz="2400" u="sng" dirty="0">
                <a:solidFill>
                  <a:srgbClr val="FF0000"/>
                </a:solidFill>
              </a:rPr>
              <a:t>物性型</a:t>
            </a:r>
            <a:r>
              <a:rPr lang="zh-CN" altLang="en-US" sz="2400" dirty="0">
                <a:solidFill>
                  <a:srgbClr val="0000FF"/>
                </a:solidFill>
              </a:rPr>
              <a:t>两大类 。</a:t>
            </a:r>
          </a:p>
        </p:txBody>
      </p:sp>
      <p:sp>
        <p:nvSpPr>
          <p:cNvPr id="99331" name="Rectangle 9"/>
          <p:cNvSpPr>
            <a:spLocks noChangeArrowheads="1"/>
          </p:cNvSpPr>
          <p:nvPr/>
        </p:nvSpPr>
        <p:spPr bwMode="auto">
          <a:xfrm>
            <a:off x="5386388" y="44450"/>
            <a:ext cx="5472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a:t>
            </a:r>
            <a:r>
              <a:rPr lang="en-US" altLang="zh-CN">
                <a:solidFill>
                  <a:srgbClr val="0000FF"/>
                </a:solidFill>
              </a:rPr>
              <a:t>1.2.2 </a:t>
            </a:r>
            <a:r>
              <a:rPr lang="zh-CN" altLang="en-US">
                <a:solidFill>
                  <a:srgbClr val="0000FF"/>
                </a:solidFill>
              </a:rPr>
              <a:t>传感器的分类</a:t>
            </a:r>
          </a:p>
        </p:txBody>
      </p:sp>
      <p:sp>
        <p:nvSpPr>
          <p:cNvPr id="99332" name="Text Box 2"/>
          <p:cNvSpPr txBox="1">
            <a:spLocks noChangeArrowheads="1"/>
          </p:cNvSpPr>
          <p:nvPr/>
        </p:nvSpPr>
        <p:spPr bwMode="auto">
          <a:xfrm>
            <a:off x="755650" y="3092450"/>
            <a:ext cx="777716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spcBef>
                <a:spcPct val="0"/>
              </a:spcBef>
              <a:spcAft>
                <a:spcPts val="1800"/>
              </a:spcAft>
            </a:pPr>
            <a:r>
              <a:rPr lang="en-US" altLang="zh-CN" sz="2400">
                <a:solidFill>
                  <a:srgbClr val="FF0000"/>
                </a:solidFill>
                <a:latin typeface="黑体" panose="02010609060101010101" pitchFamily="49" charset="-122"/>
              </a:rPr>
              <a:t>a.</a:t>
            </a:r>
            <a:r>
              <a:rPr lang="zh-CN" altLang="en-US" sz="2400">
                <a:solidFill>
                  <a:srgbClr val="FF0000"/>
                </a:solidFill>
                <a:latin typeface="黑体" panose="02010609060101010101" pitchFamily="49" charset="-122"/>
              </a:rPr>
              <a:t>物性型。</a:t>
            </a:r>
            <a:r>
              <a:rPr lang="zh-CN" altLang="en-US" sz="2400">
                <a:latin typeface="黑体" panose="02010609060101010101" pitchFamily="49" charset="-122"/>
              </a:rPr>
              <a:t>依靠敏感元件材料本身物理性质的变化来实现信号变换的。例如</a:t>
            </a:r>
            <a:r>
              <a:rPr lang="zh-CN" altLang="en-US" sz="2400">
                <a:solidFill>
                  <a:srgbClr val="FF0000"/>
                </a:solidFill>
                <a:latin typeface="黑体" panose="02010609060101010101" pitchFamily="49" charset="-122"/>
              </a:rPr>
              <a:t>压力测力计</a:t>
            </a:r>
            <a:r>
              <a:rPr lang="zh-CN" altLang="en-US" sz="2400">
                <a:latin typeface="黑体" panose="02010609060101010101" pitchFamily="49" charset="-122"/>
              </a:rPr>
              <a:t>利用石英晶体的压电效应等 </a:t>
            </a:r>
            <a:endParaRPr lang="en-US" altLang="zh-CN" sz="2400">
              <a:latin typeface="黑体" panose="02010609060101010101" pitchFamily="49" charset="-122"/>
            </a:endParaRPr>
          </a:p>
          <a:p>
            <a:pPr eaLnBrk="1" hangingPunct="1">
              <a:lnSpc>
                <a:spcPct val="150000"/>
              </a:lnSpc>
              <a:spcBef>
                <a:spcPct val="0"/>
              </a:spcBef>
            </a:pPr>
            <a:r>
              <a:rPr lang="en-US" altLang="zh-CN" sz="2400">
                <a:solidFill>
                  <a:srgbClr val="FF0000"/>
                </a:solidFill>
                <a:latin typeface="黑体" panose="02010609060101010101" pitchFamily="49" charset="-122"/>
              </a:rPr>
              <a:t>b.</a:t>
            </a:r>
            <a:r>
              <a:rPr lang="zh-CN" altLang="en-US" sz="2400">
                <a:solidFill>
                  <a:srgbClr val="FF0000"/>
                </a:solidFill>
                <a:latin typeface="黑体" panose="02010609060101010101" pitchFamily="49" charset="-122"/>
              </a:rPr>
              <a:t>结构型。</a:t>
            </a:r>
            <a:r>
              <a:rPr lang="zh-CN" altLang="en-US" sz="2400">
                <a:latin typeface="黑体" panose="02010609060101010101" pitchFamily="49" charset="-122"/>
              </a:rPr>
              <a:t>依靠传感器结构参数的变化而实现信号转换的。例如</a:t>
            </a:r>
            <a:r>
              <a:rPr lang="zh-CN" altLang="en-US" sz="2400">
                <a:solidFill>
                  <a:srgbClr val="FF0000"/>
                </a:solidFill>
                <a:latin typeface="黑体" panose="02010609060101010101" pitchFamily="49" charset="-122"/>
              </a:rPr>
              <a:t>电容传感器</a:t>
            </a:r>
            <a:r>
              <a:rPr lang="zh-CN" altLang="en-US" sz="2400">
                <a:latin typeface="黑体" panose="02010609060101010101" pitchFamily="49" charset="-122"/>
              </a:rPr>
              <a:t>依靠极板间距离变化引起电容量的变化</a:t>
            </a:r>
          </a:p>
        </p:txBody>
      </p:sp>
      <p:cxnSp>
        <p:nvCxnSpPr>
          <p:cNvPr id="5" name="Straight Connector 104"/>
          <p:cNvCxnSpPr/>
          <p:nvPr/>
        </p:nvCxnSpPr>
        <p:spPr>
          <a:xfrm>
            <a:off x="-36513" y="2852738"/>
            <a:ext cx="914400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6444208" y="1078980"/>
            <a:ext cx="1478434" cy="419447"/>
            <a:chOff x="4400029" y="1162844"/>
            <a:chExt cx="1478434" cy="419447"/>
          </a:xfrm>
        </p:grpSpPr>
        <p:sp>
          <p:nvSpPr>
            <p:cNvPr id="10" name="五角星 9"/>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1" name="五角星 10"/>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2" name="五角星 11"/>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3" name="矩形 12">
            <a:extLst>
              <a:ext uri="{FF2B5EF4-FFF2-40B4-BE49-F238E27FC236}">
                <a16:creationId xmlns:a16="http://schemas.microsoft.com/office/drawing/2014/main" id="{B7ECEA8C-4B6B-4684-BC10-83920421CD1D}"/>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3">
            <a:hlinkClick r:id="rId3" action="ppaction://hlinksldjump"/>
          </p:cNvPr>
          <p:cNvSpPr txBox="1">
            <a:spLocks noChangeArrowheads="1"/>
          </p:cNvSpPr>
          <p:nvPr/>
        </p:nvSpPr>
        <p:spPr bwMode="auto">
          <a:xfrm>
            <a:off x="285750" y="1000125"/>
            <a:ext cx="78581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en-US" altLang="zh-CN" sz="2400"/>
              <a:t>2</a:t>
            </a:r>
            <a:r>
              <a:rPr lang="zh-CN" altLang="en-US" sz="2400"/>
              <a:t>、根据传感器的能量转换情况分类</a:t>
            </a:r>
            <a:endParaRPr lang="en-US" altLang="zh-CN" sz="2400"/>
          </a:p>
          <a:p>
            <a:pPr eaLnBrk="1" hangingPunct="1">
              <a:lnSpc>
                <a:spcPct val="100000"/>
              </a:lnSpc>
              <a:spcBef>
                <a:spcPct val="50000"/>
              </a:spcBef>
            </a:pPr>
            <a:r>
              <a:rPr lang="zh-CN" altLang="en-US" sz="2400">
                <a:solidFill>
                  <a:srgbClr val="0000FF"/>
                </a:solidFill>
              </a:rPr>
              <a:t>      可分为能量控制型传感器</a:t>
            </a:r>
            <a:r>
              <a:rPr lang="zh-CN" altLang="en-US" sz="2400" b="0">
                <a:solidFill>
                  <a:srgbClr val="0000FF"/>
                </a:solidFill>
              </a:rPr>
              <a:t>和</a:t>
            </a:r>
            <a:r>
              <a:rPr lang="zh-CN" altLang="en-US" sz="2400">
                <a:solidFill>
                  <a:srgbClr val="0000FF"/>
                </a:solidFill>
              </a:rPr>
              <a:t>能量转换型传感器</a:t>
            </a:r>
          </a:p>
        </p:txBody>
      </p:sp>
      <p:sp>
        <p:nvSpPr>
          <p:cNvPr id="100355" name="Rectangle 9"/>
          <p:cNvSpPr>
            <a:spLocks noChangeArrowheads="1"/>
          </p:cNvSpPr>
          <p:nvPr/>
        </p:nvSpPr>
        <p:spPr bwMode="auto">
          <a:xfrm>
            <a:off x="5386388" y="44450"/>
            <a:ext cx="5472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a:t>
            </a:r>
            <a:r>
              <a:rPr lang="en-US" altLang="zh-CN">
                <a:solidFill>
                  <a:srgbClr val="0000FF"/>
                </a:solidFill>
              </a:rPr>
              <a:t>1.2.2 </a:t>
            </a:r>
            <a:r>
              <a:rPr lang="zh-CN" altLang="en-US">
                <a:solidFill>
                  <a:srgbClr val="0000FF"/>
                </a:solidFill>
              </a:rPr>
              <a:t>传感器的分类</a:t>
            </a:r>
          </a:p>
        </p:txBody>
      </p:sp>
      <p:sp>
        <p:nvSpPr>
          <p:cNvPr id="100356" name="Text Box 5"/>
          <p:cNvSpPr txBox="1">
            <a:spLocks noChangeArrowheads="1"/>
          </p:cNvSpPr>
          <p:nvPr/>
        </p:nvSpPr>
        <p:spPr bwMode="auto">
          <a:xfrm>
            <a:off x="500063" y="2306638"/>
            <a:ext cx="8164512" cy="38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50000"/>
              </a:lnSpc>
              <a:spcBef>
                <a:spcPct val="0"/>
              </a:spcBef>
            </a:pPr>
            <a:r>
              <a:rPr lang="en-US" altLang="zh-CN" sz="2000">
                <a:solidFill>
                  <a:srgbClr val="FF0000"/>
                </a:solidFill>
                <a:latin typeface="仿宋_GB2312" panose="02010609030101010101" pitchFamily="49" charset="-122"/>
                <a:ea typeface="仿宋_GB2312" panose="02010609030101010101" pitchFamily="49" charset="-122"/>
              </a:rPr>
              <a:t>a.</a:t>
            </a:r>
            <a:r>
              <a:rPr lang="zh-CN" altLang="en-US" sz="2000">
                <a:solidFill>
                  <a:srgbClr val="FF0000"/>
                </a:solidFill>
                <a:latin typeface="仿宋_GB2312" panose="02010609030101010101" pitchFamily="49" charset="-122"/>
                <a:ea typeface="仿宋_GB2312" panose="02010609030101010101" pitchFamily="49" charset="-122"/>
              </a:rPr>
              <a:t>能量转换型：</a:t>
            </a:r>
            <a:r>
              <a:rPr lang="zh-CN" altLang="en-US" sz="2000">
                <a:latin typeface="仿宋_GB2312" panose="02010609030101010101" pitchFamily="49" charset="-122"/>
                <a:ea typeface="仿宋_GB2312" panose="02010609030101010101" pitchFamily="49" charset="-122"/>
              </a:rPr>
              <a:t>也称无源传感器，是直接由被测对象输入能量使其工作的。例如</a:t>
            </a:r>
            <a:r>
              <a:rPr lang="zh-CN" altLang="en-US" sz="2000">
                <a:solidFill>
                  <a:srgbClr val="FF0000"/>
                </a:solidFill>
                <a:latin typeface="仿宋_GB2312" panose="02010609030101010101" pitchFamily="49" charset="-122"/>
                <a:ea typeface="仿宋_GB2312" panose="02010609030101010101" pitchFamily="49" charset="-122"/>
              </a:rPr>
              <a:t>热电偶温度计、压电片等</a:t>
            </a:r>
            <a:r>
              <a:rPr lang="zh-CN" altLang="en-US" sz="2000">
                <a:latin typeface="仿宋_GB2312" panose="02010609030101010101" pitchFamily="49" charset="-122"/>
                <a:ea typeface="仿宋_GB2312" panose="02010609030101010101" pitchFamily="49" charset="-122"/>
              </a:rPr>
              <a:t>。由于被测对象与传感器的能量交换，必然导致被测对象状态的变化和测量误差。</a:t>
            </a:r>
            <a:endParaRPr lang="en-US" altLang="zh-CN" sz="2000">
              <a:latin typeface="仿宋_GB2312" panose="02010609030101010101" pitchFamily="49" charset="-122"/>
              <a:ea typeface="仿宋_GB2312" panose="02010609030101010101" pitchFamily="49" charset="-122"/>
            </a:endParaRPr>
          </a:p>
          <a:p>
            <a:pPr algn="just" eaLnBrk="1" hangingPunct="1">
              <a:lnSpc>
                <a:spcPct val="150000"/>
              </a:lnSpc>
              <a:spcBef>
                <a:spcPct val="0"/>
              </a:spcBef>
            </a:pPr>
            <a:endParaRPr lang="en-US" altLang="zh-CN" sz="2000">
              <a:latin typeface="仿宋_GB2312" panose="02010609030101010101" pitchFamily="49" charset="-122"/>
              <a:ea typeface="仿宋_GB2312" panose="02010609030101010101" pitchFamily="49" charset="-122"/>
            </a:endParaRPr>
          </a:p>
          <a:p>
            <a:pPr algn="just" eaLnBrk="1" hangingPunct="1">
              <a:lnSpc>
                <a:spcPct val="150000"/>
              </a:lnSpc>
              <a:spcBef>
                <a:spcPct val="0"/>
              </a:spcBef>
            </a:pPr>
            <a:r>
              <a:rPr lang="en-US" altLang="zh-CN" sz="2000">
                <a:solidFill>
                  <a:srgbClr val="FF0000"/>
                </a:solidFill>
                <a:latin typeface="仿宋_GB2312" panose="02010609030101010101" pitchFamily="49" charset="-122"/>
                <a:ea typeface="仿宋_GB2312" panose="02010609030101010101" pitchFamily="49" charset="-122"/>
              </a:rPr>
              <a:t>b.</a:t>
            </a:r>
            <a:r>
              <a:rPr lang="zh-CN" altLang="en-US" sz="2000">
                <a:solidFill>
                  <a:srgbClr val="FF0000"/>
                </a:solidFill>
                <a:latin typeface="仿宋_GB2312" panose="02010609030101010101" pitchFamily="49" charset="-122"/>
                <a:ea typeface="仿宋_GB2312" panose="02010609030101010101" pitchFamily="49" charset="-122"/>
              </a:rPr>
              <a:t>能量控制型：</a:t>
            </a:r>
            <a:r>
              <a:rPr lang="zh-CN" altLang="en-US" sz="2000">
                <a:latin typeface="仿宋_GB2312" panose="02010609030101010101" pitchFamily="49" charset="-122"/>
                <a:ea typeface="仿宋_GB2312" panose="02010609030101010101" pitchFamily="49" charset="-122"/>
              </a:rPr>
              <a:t>也称有源传感器，是从外部供给能量使传感器工作的，并且由被测量来控制外部供给能量的变化。例如，电阻应变计中电阻接于电桥上，电桥工作能源由外部供给，而由被测量变化引起电阻变化来控制电桥输出。</a:t>
            </a:r>
          </a:p>
        </p:txBody>
      </p:sp>
      <p:cxnSp>
        <p:nvCxnSpPr>
          <p:cNvPr id="5" name="Straight Connector 104"/>
          <p:cNvCxnSpPr/>
          <p:nvPr/>
        </p:nvCxnSpPr>
        <p:spPr>
          <a:xfrm>
            <a:off x="-36513" y="2276475"/>
            <a:ext cx="914400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802A2D1-7FBF-4030-B3A1-82427FFB43A0}"/>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4"/>
          <p:cNvSpPr txBox="1">
            <a:spLocks noChangeArrowheads="1"/>
          </p:cNvSpPr>
          <p:nvPr/>
        </p:nvSpPr>
        <p:spPr bwMode="auto">
          <a:xfrm>
            <a:off x="266700" y="1477963"/>
            <a:ext cx="86375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spcBef>
                <a:spcPct val="0"/>
              </a:spcBef>
            </a:pPr>
            <a:endParaRPr lang="zh-CN" altLang="en-US" sz="2000">
              <a:latin typeface="仿宋_GB2312" panose="02010609030101010101" pitchFamily="49" charset="-122"/>
              <a:ea typeface="仿宋_GB2312" panose="02010609030101010101" pitchFamily="49" charset="-122"/>
            </a:endParaRPr>
          </a:p>
        </p:txBody>
      </p:sp>
      <p:sp>
        <p:nvSpPr>
          <p:cNvPr id="7" name="Text Box 4">
            <a:hlinkClick r:id="rId3" action="ppaction://hlinksldjump"/>
          </p:cNvPr>
          <p:cNvSpPr txBox="1">
            <a:spLocks noChangeArrowheads="1"/>
          </p:cNvSpPr>
          <p:nvPr/>
        </p:nvSpPr>
        <p:spPr bwMode="auto">
          <a:xfrm>
            <a:off x="506413" y="1714500"/>
            <a:ext cx="8637587" cy="2857500"/>
          </a:xfrm>
          <a:prstGeom prst="rect">
            <a:avLst/>
          </a:prstGeom>
          <a:noFill/>
          <a:ln w="9525">
            <a:noFill/>
            <a:miter lim="800000"/>
            <a:headEnd/>
            <a:tailEnd/>
          </a:ln>
        </p:spPr>
        <p:txBody>
          <a:bodyPr/>
          <a:lstStyle/>
          <a:p>
            <a:pPr>
              <a:lnSpc>
                <a:spcPct val="100000"/>
              </a:lnSpc>
              <a:spcBef>
                <a:spcPct val="50000"/>
              </a:spcBef>
              <a:defRPr/>
            </a:pPr>
            <a:r>
              <a:rPr lang="en-US" altLang="zh-CN" sz="2400" dirty="0"/>
              <a:t>3</a:t>
            </a:r>
            <a:r>
              <a:rPr lang="zh-CN" altLang="en-US" sz="2400" dirty="0"/>
              <a:t>、其他分类方法</a:t>
            </a:r>
            <a:endParaRPr lang="en-US" altLang="zh-CN" sz="2400" dirty="0"/>
          </a:p>
          <a:p>
            <a:pPr indent="812800">
              <a:lnSpc>
                <a:spcPct val="100000"/>
              </a:lnSpc>
              <a:spcBef>
                <a:spcPct val="50000"/>
              </a:spcBef>
              <a:defRPr/>
            </a:pPr>
            <a:r>
              <a:rPr lang="en-US" altLang="zh-CN" sz="2000" dirty="0">
                <a:latin typeface="仿宋_GB2312" pitchFamily="49" charset="-122"/>
                <a:ea typeface="仿宋_GB2312" pitchFamily="49" charset="-122"/>
              </a:rPr>
              <a:t>a.</a:t>
            </a:r>
            <a:r>
              <a:rPr lang="zh-CN" altLang="en-US" sz="2000" dirty="0">
                <a:latin typeface="仿宋_GB2312" pitchFamily="49" charset="-122"/>
                <a:ea typeface="仿宋_GB2312" pitchFamily="49" charset="-122"/>
              </a:rPr>
              <a:t>按照物理原理分类：光电、热电、压电等</a:t>
            </a:r>
            <a:endParaRPr lang="en-US" altLang="zh-CN" sz="2000" dirty="0">
              <a:latin typeface="仿宋_GB2312" pitchFamily="49" charset="-122"/>
              <a:ea typeface="仿宋_GB2312" pitchFamily="49" charset="-122"/>
            </a:endParaRPr>
          </a:p>
          <a:p>
            <a:pPr indent="812800">
              <a:lnSpc>
                <a:spcPct val="100000"/>
              </a:lnSpc>
              <a:spcBef>
                <a:spcPct val="50000"/>
              </a:spcBef>
              <a:defRPr/>
            </a:pPr>
            <a:r>
              <a:rPr lang="en-US" altLang="zh-CN" sz="2000" dirty="0">
                <a:latin typeface="仿宋_GB2312" pitchFamily="49" charset="-122"/>
                <a:ea typeface="仿宋_GB2312" pitchFamily="49" charset="-122"/>
              </a:rPr>
              <a:t>b.</a:t>
            </a:r>
            <a:r>
              <a:rPr lang="zh-CN" altLang="en-US" sz="2000" dirty="0">
                <a:latin typeface="仿宋_GB2312" pitchFamily="49" charset="-122"/>
                <a:ea typeface="仿宋_GB2312" pitchFamily="49" charset="-122"/>
              </a:rPr>
              <a:t>按照传感器的用途分类 ：位移、压力、振动、温度传感器</a:t>
            </a:r>
            <a:endParaRPr lang="en-US" altLang="zh-CN" sz="2000" dirty="0">
              <a:latin typeface="仿宋_GB2312" pitchFamily="49" charset="-122"/>
              <a:ea typeface="仿宋_GB2312" pitchFamily="49" charset="-122"/>
            </a:endParaRPr>
          </a:p>
          <a:p>
            <a:pPr indent="812800">
              <a:lnSpc>
                <a:spcPct val="100000"/>
              </a:lnSpc>
              <a:spcBef>
                <a:spcPct val="50000"/>
              </a:spcBef>
              <a:defRPr/>
            </a:pPr>
            <a:r>
              <a:rPr lang="en-US" altLang="zh-CN" sz="2000" dirty="0">
                <a:latin typeface="仿宋_GB2312" pitchFamily="49" charset="-122"/>
                <a:ea typeface="仿宋_GB2312" pitchFamily="49" charset="-122"/>
              </a:rPr>
              <a:t>c.</a:t>
            </a:r>
            <a:r>
              <a:rPr lang="zh-CN" altLang="en-US" sz="2000" dirty="0">
                <a:latin typeface="仿宋_GB2312" pitchFamily="49" charset="-122"/>
                <a:ea typeface="仿宋_GB2312" pitchFamily="49" charset="-122"/>
              </a:rPr>
              <a:t>根据转换过程可逆与否 ：单向和双向  </a:t>
            </a:r>
            <a:r>
              <a:rPr lang="en-US" altLang="zh-CN" sz="2000" dirty="0">
                <a:latin typeface="仿宋_GB2312" pitchFamily="49" charset="-122"/>
                <a:ea typeface="仿宋_GB2312" pitchFamily="49" charset="-122"/>
              </a:rPr>
              <a:t>(</a:t>
            </a:r>
            <a:r>
              <a:rPr lang="zh-CN" altLang="en-US" sz="2000" dirty="0">
                <a:latin typeface="仿宋_GB2312" pitchFamily="49" charset="-122"/>
                <a:ea typeface="仿宋_GB2312" pitchFamily="49" charset="-122"/>
              </a:rPr>
              <a:t>压电与逆压电</a:t>
            </a:r>
            <a:r>
              <a:rPr lang="en-US" altLang="zh-CN" sz="2000" dirty="0">
                <a:latin typeface="仿宋_GB2312" pitchFamily="49" charset="-122"/>
                <a:ea typeface="仿宋_GB2312" pitchFamily="49" charset="-122"/>
              </a:rPr>
              <a:t>)</a:t>
            </a:r>
          </a:p>
          <a:p>
            <a:pPr indent="812800">
              <a:lnSpc>
                <a:spcPct val="100000"/>
              </a:lnSpc>
              <a:spcBef>
                <a:spcPct val="50000"/>
              </a:spcBef>
              <a:defRPr/>
            </a:pPr>
            <a:r>
              <a:rPr lang="en-US" altLang="zh-CN" sz="2000" dirty="0">
                <a:latin typeface="仿宋_GB2312" pitchFamily="49" charset="-122"/>
                <a:ea typeface="仿宋_GB2312" pitchFamily="49" charset="-122"/>
              </a:rPr>
              <a:t>d.</a:t>
            </a:r>
            <a:r>
              <a:rPr lang="zh-CN" altLang="en-US" sz="2000" dirty="0">
                <a:latin typeface="仿宋_GB2312" pitchFamily="49" charset="-122"/>
                <a:ea typeface="仿宋_GB2312" pitchFamily="49" charset="-122"/>
              </a:rPr>
              <a:t>根据传感器输出信号：模拟信号和数字信号</a:t>
            </a:r>
            <a:endParaRPr lang="en-US" altLang="zh-CN" sz="2000" dirty="0">
              <a:latin typeface="仿宋_GB2312" pitchFamily="49" charset="-122"/>
              <a:ea typeface="仿宋_GB2312" pitchFamily="49" charset="-122"/>
            </a:endParaRPr>
          </a:p>
          <a:p>
            <a:pPr indent="812800">
              <a:lnSpc>
                <a:spcPct val="100000"/>
              </a:lnSpc>
              <a:spcBef>
                <a:spcPct val="50000"/>
              </a:spcBef>
              <a:defRPr/>
            </a:pPr>
            <a:r>
              <a:rPr lang="en-US" altLang="zh-CN" sz="2000" dirty="0">
                <a:latin typeface="仿宋_GB2312" pitchFamily="49" charset="-122"/>
                <a:ea typeface="仿宋_GB2312" pitchFamily="49" charset="-122"/>
              </a:rPr>
              <a:t>e.</a:t>
            </a:r>
            <a:r>
              <a:rPr lang="zh-CN" altLang="en-US" sz="2000" dirty="0">
                <a:latin typeface="仿宋_GB2312" pitchFamily="49" charset="-122"/>
                <a:ea typeface="仿宋_GB2312" pitchFamily="49" charset="-122"/>
              </a:rPr>
              <a:t>根据传感器使用电源与否：有源传感器和无源传感器</a:t>
            </a:r>
          </a:p>
        </p:txBody>
      </p:sp>
      <p:sp>
        <p:nvSpPr>
          <p:cNvPr id="101380" name="Text Box 5"/>
          <p:cNvSpPr txBox="1">
            <a:spLocks noChangeArrowheads="1"/>
          </p:cNvSpPr>
          <p:nvPr/>
        </p:nvSpPr>
        <p:spPr bwMode="auto">
          <a:xfrm>
            <a:off x="228600" y="1935163"/>
            <a:ext cx="8637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endParaRPr lang="zh-CN" altLang="en-US" sz="2400"/>
          </a:p>
        </p:txBody>
      </p:sp>
      <p:sp>
        <p:nvSpPr>
          <p:cNvPr id="101381" name="Text Box 6"/>
          <p:cNvSpPr txBox="1">
            <a:spLocks noChangeArrowheads="1"/>
          </p:cNvSpPr>
          <p:nvPr/>
        </p:nvSpPr>
        <p:spPr bwMode="auto">
          <a:xfrm>
            <a:off x="241300" y="3230563"/>
            <a:ext cx="8637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endParaRPr lang="zh-CN" altLang="en-US" sz="2400">
              <a:ea typeface="宋体" panose="02010600030101010101" pitchFamily="2" charset="-122"/>
            </a:endParaRPr>
          </a:p>
        </p:txBody>
      </p:sp>
      <p:sp>
        <p:nvSpPr>
          <p:cNvPr id="101382" name="Text Box 7"/>
          <p:cNvSpPr txBox="1">
            <a:spLocks noChangeArrowheads="1"/>
          </p:cNvSpPr>
          <p:nvPr/>
        </p:nvSpPr>
        <p:spPr bwMode="auto">
          <a:xfrm>
            <a:off x="228600" y="2582863"/>
            <a:ext cx="8637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endParaRPr lang="zh-CN" altLang="en-US" sz="2400"/>
          </a:p>
        </p:txBody>
      </p:sp>
      <p:sp>
        <p:nvSpPr>
          <p:cNvPr id="101383" name="Text Box 8">
            <a:hlinkClick r:id="rId4" action="ppaction://hlinksldjump"/>
          </p:cNvPr>
          <p:cNvSpPr txBox="1">
            <a:spLocks noChangeArrowheads="1"/>
          </p:cNvSpPr>
          <p:nvPr/>
        </p:nvSpPr>
        <p:spPr bwMode="auto">
          <a:xfrm>
            <a:off x="285750" y="5357813"/>
            <a:ext cx="8637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endParaRPr lang="zh-CN" altLang="en-US" sz="2400">
              <a:ea typeface="宋体" panose="02010600030101010101" pitchFamily="2" charset="-122"/>
            </a:endParaRPr>
          </a:p>
        </p:txBody>
      </p:sp>
      <p:sp>
        <p:nvSpPr>
          <p:cNvPr id="101384" name="Rectangle 9"/>
          <p:cNvSpPr>
            <a:spLocks noChangeArrowheads="1"/>
          </p:cNvSpPr>
          <p:nvPr/>
        </p:nvSpPr>
        <p:spPr bwMode="auto">
          <a:xfrm>
            <a:off x="5386388" y="44450"/>
            <a:ext cx="5472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a:t>
            </a:r>
            <a:r>
              <a:rPr lang="en-US" altLang="zh-CN">
                <a:solidFill>
                  <a:srgbClr val="0000FF"/>
                </a:solidFill>
              </a:rPr>
              <a:t>1.2.2 </a:t>
            </a:r>
            <a:r>
              <a:rPr lang="zh-CN" altLang="en-US">
                <a:solidFill>
                  <a:srgbClr val="0000FF"/>
                </a:solidFill>
              </a:rPr>
              <a:t>传感器的分类</a:t>
            </a:r>
          </a:p>
        </p:txBody>
      </p:sp>
      <p:sp>
        <p:nvSpPr>
          <p:cNvPr id="9" name="矩形 8">
            <a:extLst>
              <a:ext uri="{FF2B5EF4-FFF2-40B4-BE49-F238E27FC236}">
                <a16:creationId xmlns:a16="http://schemas.microsoft.com/office/drawing/2014/main" id="{5D621C86-B1C2-4043-B2B6-7F682E4F50B8}"/>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bwMode="auto">
          <a:xfrm>
            <a:off x="714375" y="2286000"/>
            <a:ext cx="7858125" cy="3621088"/>
          </a:xfrm>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40000"/>
              </a:lnSpc>
              <a:buFontTx/>
              <a:buNone/>
              <a:defRPr/>
            </a:pPr>
            <a:r>
              <a:rPr lang="en-US" altLang="zh-CN" sz="2800" b="1" dirty="0">
                <a:solidFill>
                  <a:schemeClr val="bg1">
                    <a:lumMod val="85000"/>
                  </a:schemeClr>
                </a:solidFill>
                <a:ea typeface="黑体" pitchFamily="49" charset="-122"/>
              </a:rPr>
              <a:t>1.1 </a:t>
            </a:r>
            <a:r>
              <a:rPr lang="zh-CN" altLang="en-US" sz="2800" b="1" dirty="0">
                <a:solidFill>
                  <a:schemeClr val="bg1">
                    <a:lumMod val="85000"/>
                  </a:schemeClr>
                </a:solidFill>
                <a:ea typeface="黑体" pitchFamily="49" charset="-122"/>
              </a:rPr>
              <a:t>课程主要内容及教学安排</a:t>
            </a:r>
            <a:endParaRPr lang="en-US" altLang="zh-CN" sz="2800" b="1" dirty="0">
              <a:solidFill>
                <a:schemeClr val="bg1">
                  <a:lumMod val="85000"/>
                </a:schemeClr>
              </a:solidFill>
              <a:ea typeface="黑体" pitchFamily="49" charset="-122"/>
            </a:endParaRPr>
          </a:p>
          <a:p>
            <a:pPr eaLnBrk="1" hangingPunct="1">
              <a:lnSpc>
                <a:spcPct val="140000"/>
              </a:lnSpc>
              <a:buFontTx/>
              <a:buNone/>
              <a:defRPr/>
            </a:pPr>
            <a:r>
              <a:rPr lang="en-US" altLang="zh-CN" sz="2800" b="1" dirty="0">
                <a:solidFill>
                  <a:schemeClr val="bg1">
                    <a:lumMod val="85000"/>
                  </a:schemeClr>
                </a:solidFill>
                <a:ea typeface="黑体" pitchFamily="49" charset="-122"/>
              </a:rPr>
              <a:t>1.2 </a:t>
            </a:r>
            <a:r>
              <a:rPr lang="zh-CN" altLang="en-US" sz="2800" b="1" dirty="0">
                <a:solidFill>
                  <a:schemeClr val="bg1">
                    <a:lumMod val="85000"/>
                  </a:schemeClr>
                </a:solidFill>
                <a:ea typeface="黑体" pitchFamily="49" charset="-122"/>
              </a:rPr>
              <a:t>测试系统的基本概念及组成</a:t>
            </a:r>
          </a:p>
          <a:p>
            <a:pPr eaLnBrk="1" hangingPunct="1">
              <a:lnSpc>
                <a:spcPct val="140000"/>
              </a:lnSpc>
              <a:buFontTx/>
              <a:buNone/>
              <a:defRPr/>
            </a:pPr>
            <a:r>
              <a:rPr lang="en-US" altLang="zh-CN" sz="2800" b="1" dirty="0">
                <a:solidFill>
                  <a:srgbClr val="0000FF"/>
                </a:solidFill>
                <a:ea typeface="黑体" pitchFamily="49" charset="-122"/>
              </a:rPr>
              <a:t>1.3 </a:t>
            </a:r>
            <a:r>
              <a:rPr lang="zh-CN" altLang="en-US" sz="2800" b="1" dirty="0">
                <a:solidFill>
                  <a:srgbClr val="0000FF"/>
                </a:solidFill>
                <a:ea typeface="黑体" pitchFamily="49" charset="-122"/>
              </a:rPr>
              <a:t>工程测试技术涉及的内容</a:t>
            </a:r>
          </a:p>
          <a:p>
            <a:pPr eaLnBrk="1" hangingPunct="1">
              <a:lnSpc>
                <a:spcPct val="140000"/>
              </a:lnSpc>
              <a:buFontTx/>
              <a:buNone/>
              <a:defRPr/>
            </a:pPr>
            <a:r>
              <a:rPr lang="en-US" altLang="zh-CN" sz="2800" b="1" dirty="0">
                <a:solidFill>
                  <a:schemeClr val="bg1">
                    <a:lumMod val="75000"/>
                  </a:schemeClr>
                </a:solidFill>
                <a:ea typeface="黑体" pitchFamily="49" charset="-122"/>
              </a:rPr>
              <a:t>1.4 </a:t>
            </a:r>
            <a:r>
              <a:rPr lang="zh-CN" altLang="en-US" sz="2800" b="1" dirty="0">
                <a:solidFill>
                  <a:schemeClr val="bg1">
                    <a:lumMod val="75000"/>
                  </a:schemeClr>
                </a:solidFill>
                <a:ea typeface="黑体" pitchFamily="49" charset="-122"/>
              </a:rPr>
              <a:t>测试技术在国民经济中的地位和作用</a:t>
            </a:r>
            <a:r>
              <a:rPr lang="en-US" altLang="zh-CN" sz="2800" b="1" dirty="0">
                <a:solidFill>
                  <a:schemeClr val="bg1">
                    <a:lumMod val="75000"/>
                  </a:schemeClr>
                </a:solidFill>
                <a:ea typeface="黑体" pitchFamily="49" charset="-122"/>
              </a:rPr>
              <a:t>【</a:t>
            </a:r>
            <a:r>
              <a:rPr lang="zh-CN" altLang="en-US" sz="2800" b="1" dirty="0">
                <a:solidFill>
                  <a:schemeClr val="bg1">
                    <a:lumMod val="75000"/>
                  </a:schemeClr>
                </a:solidFill>
                <a:ea typeface="黑体" pitchFamily="49" charset="-122"/>
              </a:rPr>
              <a:t>调研</a:t>
            </a:r>
            <a:r>
              <a:rPr lang="en-US" altLang="zh-CN" sz="2800" b="1" dirty="0">
                <a:solidFill>
                  <a:schemeClr val="bg1">
                    <a:lumMod val="75000"/>
                  </a:schemeClr>
                </a:solidFill>
                <a:ea typeface="黑体" pitchFamily="49" charset="-122"/>
              </a:rPr>
              <a:t>】</a:t>
            </a:r>
            <a:endParaRPr lang="zh-CN" altLang="en-US" sz="2800" b="1" dirty="0">
              <a:solidFill>
                <a:schemeClr val="bg1">
                  <a:lumMod val="75000"/>
                </a:schemeClr>
              </a:solidFill>
              <a:ea typeface="黑体" pitchFamily="49" charset="-122"/>
            </a:endParaRPr>
          </a:p>
          <a:p>
            <a:pPr eaLnBrk="1" hangingPunct="1">
              <a:lnSpc>
                <a:spcPct val="140000"/>
              </a:lnSpc>
              <a:buFontTx/>
              <a:buNone/>
              <a:defRPr/>
            </a:pPr>
            <a:r>
              <a:rPr lang="en-US" altLang="zh-CN" sz="2800" b="1" dirty="0">
                <a:solidFill>
                  <a:schemeClr val="bg1">
                    <a:lumMod val="75000"/>
                  </a:schemeClr>
                </a:solidFill>
                <a:ea typeface="黑体" pitchFamily="49" charset="-122"/>
              </a:rPr>
              <a:t>1.5 </a:t>
            </a:r>
            <a:r>
              <a:rPr lang="zh-CN" altLang="en-US" sz="2800" b="1" dirty="0">
                <a:solidFill>
                  <a:schemeClr val="bg1">
                    <a:lumMod val="75000"/>
                  </a:schemeClr>
                </a:solidFill>
                <a:ea typeface="黑体" pitchFamily="49" charset="-122"/>
              </a:rPr>
              <a:t>传感器及测试技术的发展趋势</a:t>
            </a:r>
            <a:r>
              <a:rPr lang="en-US" altLang="zh-CN" sz="2800" b="1" dirty="0">
                <a:solidFill>
                  <a:schemeClr val="bg1">
                    <a:lumMod val="75000"/>
                  </a:schemeClr>
                </a:solidFill>
                <a:ea typeface="黑体" pitchFamily="49" charset="-122"/>
              </a:rPr>
              <a:t>【</a:t>
            </a:r>
            <a:r>
              <a:rPr lang="zh-CN" altLang="en-US" sz="2800" b="1" dirty="0">
                <a:solidFill>
                  <a:schemeClr val="bg1">
                    <a:lumMod val="75000"/>
                  </a:schemeClr>
                </a:solidFill>
                <a:ea typeface="黑体" pitchFamily="49" charset="-122"/>
              </a:rPr>
              <a:t>调研</a:t>
            </a:r>
            <a:r>
              <a:rPr lang="en-US" altLang="zh-CN" sz="2800" b="1" dirty="0">
                <a:solidFill>
                  <a:schemeClr val="bg1">
                    <a:lumMod val="75000"/>
                  </a:schemeClr>
                </a:solidFill>
                <a:ea typeface="黑体" pitchFamily="49" charset="-122"/>
              </a:rPr>
              <a:t>】</a:t>
            </a:r>
            <a:endParaRPr lang="zh-CN" altLang="en-US" sz="2800" b="1" dirty="0">
              <a:solidFill>
                <a:schemeClr val="bg1">
                  <a:lumMod val="75000"/>
                </a:schemeClr>
              </a:solidFill>
              <a:ea typeface="黑体" pitchFamily="49" charset="-122"/>
            </a:endParaRPr>
          </a:p>
        </p:txBody>
      </p:sp>
      <p:pic>
        <p:nvPicPr>
          <p:cNvPr id="1034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849313"/>
            <a:ext cx="18288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Rectangle 7"/>
          <p:cNvSpPr>
            <a:spLocks noChangeArrowheads="1"/>
          </p:cNvSpPr>
          <p:nvPr/>
        </p:nvSpPr>
        <p:spPr bwMode="auto">
          <a:xfrm>
            <a:off x="685800" y="1198563"/>
            <a:ext cx="533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3600">
                <a:solidFill>
                  <a:srgbClr val="0000FF"/>
                </a:solidFill>
                <a:latin typeface="黑体" panose="02010609060101010101" pitchFamily="49" charset="-122"/>
              </a:rPr>
              <a:t>第一章   绪论</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p:cNvSpPr>
            <a:spLocks noChangeArrowheads="1"/>
          </p:cNvSpPr>
          <p:nvPr/>
        </p:nvSpPr>
        <p:spPr bwMode="auto">
          <a:xfrm>
            <a:off x="407988" y="1717675"/>
            <a:ext cx="8353425" cy="33242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30000"/>
              </a:lnSpc>
            </a:pPr>
            <a:r>
              <a:rPr lang="zh-CN" altLang="en-US" dirty="0">
                <a:solidFill>
                  <a:srgbClr val="0000FF"/>
                </a:solidFill>
              </a:rPr>
              <a:t>量纲分析举例：</a:t>
            </a:r>
            <a:endParaRPr lang="en-US" altLang="zh-CN" dirty="0">
              <a:solidFill>
                <a:srgbClr val="0000FF"/>
              </a:solidFill>
            </a:endParaRPr>
          </a:p>
          <a:p>
            <a:pPr algn="just">
              <a:lnSpc>
                <a:spcPct val="150000"/>
              </a:lnSpc>
            </a:pPr>
            <a:r>
              <a:rPr lang="zh-CN" altLang="en-US" dirty="0"/>
              <a:t>         压电式压力传感器的灵敏度</a:t>
            </a:r>
            <a:r>
              <a:rPr lang="en-US" altLang="zh-CN" u="sng" dirty="0">
                <a:solidFill>
                  <a:srgbClr val="FF0000"/>
                </a:solidFill>
              </a:rPr>
              <a:t>S</a:t>
            </a:r>
            <a:r>
              <a:rPr lang="en-US" altLang="zh-CN" u="sng" baseline="-30000" dirty="0">
                <a:solidFill>
                  <a:srgbClr val="FF0000"/>
                </a:solidFill>
              </a:rPr>
              <a:t>1</a:t>
            </a:r>
            <a:r>
              <a:rPr lang="en-US" altLang="zh-CN" u="sng" dirty="0">
                <a:solidFill>
                  <a:srgbClr val="FF0000"/>
                </a:solidFill>
              </a:rPr>
              <a:t>=40pC/</a:t>
            </a:r>
            <a:r>
              <a:rPr lang="en-US" altLang="zh-CN" u="sng" dirty="0" err="1">
                <a:solidFill>
                  <a:srgbClr val="FF0000"/>
                </a:solidFill>
              </a:rPr>
              <a:t>MPa</a:t>
            </a:r>
            <a:r>
              <a:rPr lang="zh-CN" altLang="en-US" dirty="0"/>
              <a:t>，把它与灵敏度为</a:t>
            </a:r>
            <a:r>
              <a:rPr lang="en-US" altLang="zh-CN" u="sng" dirty="0">
                <a:solidFill>
                  <a:srgbClr val="FF0000"/>
                </a:solidFill>
              </a:rPr>
              <a:t>S</a:t>
            </a:r>
            <a:r>
              <a:rPr lang="en-US" altLang="zh-CN" u="sng" baseline="-30000" dirty="0">
                <a:solidFill>
                  <a:srgbClr val="FF0000"/>
                </a:solidFill>
              </a:rPr>
              <a:t>2</a:t>
            </a:r>
            <a:r>
              <a:rPr lang="en-US" altLang="zh-CN" u="sng" dirty="0">
                <a:solidFill>
                  <a:srgbClr val="FF0000"/>
                </a:solidFill>
              </a:rPr>
              <a:t>=0.005V/</a:t>
            </a:r>
            <a:r>
              <a:rPr lang="en-US" altLang="zh-CN" u="sng" dirty="0" err="1">
                <a:solidFill>
                  <a:srgbClr val="FF0000"/>
                </a:solidFill>
              </a:rPr>
              <a:t>pC</a:t>
            </a:r>
            <a:r>
              <a:rPr lang="zh-CN" altLang="en-US" dirty="0"/>
              <a:t>的电荷放大器连接，所用的笔试记录仪的灵敏度为</a:t>
            </a:r>
            <a:r>
              <a:rPr lang="en-US" altLang="zh-CN" u="sng" dirty="0">
                <a:solidFill>
                  <a:srgbClr val="FF0000"/>
                </a:solidFill>
              </a:rPr>
              <a:t>S</a:t>
            </a:r>
            <a:r>
              <a:rPr lang="en-US" altLang="zh-CN" u="sng" baseline="-30000" dirty="0">
                <a:solidFill>
                  <a:srgbClr val="FF0000"/>
                </a:solidFill>
              </a:rPr>
              <a:t>3</a:t>
            </a:r>
            <a:r>
              <a:rPr lang="en-US" altLang="zh-CN" u="sng" dirty="0">
                <a:solidFill>
                  <a:srgbClr val="FF0000"/>
                </a:solidFill>
              </a:rPr>
              <a:t>=25mm/V</a:t>
            </a:r>
            <a:r>
              <a:rPr lang="zh-CN" altLang="en-US" dirty="0"/>
              <a:t>。压力变化</a:t>
            </a:r>
            <a:r>
              <a:rPr lang="zh-CN" altLang="en-US" u="sng" dirty="0">
                <a:solidFill>
                  <a:srgbClr val="FF0000"/>
                </a:solidFill>
              </a:rPr>
              <a:t>△</a:t>
            </a:r>
            <a:r>
              <a:rPr lang="en-US" altLang="zh-CN" i="1" u="sng" dirty="0">
                <a:solidFill>
                  <a:srgbClr val="FF0000"/>
                </a:solidFill>
              </a:rPr>
              <a:t>p</a:t>
            </a:r>
            <a:r>
              <a:rPr lang="en-US" altLang="zh-CN" u="sng" dirty="0">
                <a:solidFill>
                  <a:srgbClr val="FF0000"/>
                </a:solidFill>
              </a:rPr>
              <a:t>=8MPa</a:t>
            </a:r>
            <a:r>
              <a:rPr lang="zh-CN" altLang="en-US" dirty="0"/>
              <a:t>时，记录笔在记录纸上的偏移量为多少？</a:t>
            </a:r>
          </a:p>
        </p:txBody>
      </p:sp>
      <p:grpSp>
        <p:nvGrpSpPr>
          <p:cNvPr id="3" name="组合 2"/>
          <p:cNvGrpSpPr/>
          <p:nvPr/>
        </p:nvGrpSpPr>
        <p:grpSpPr>
          <a:xfrm>
            <a:off x="5364088" y="1124744"/>
            <a:ext cx="2551224" cy="419447"/>
            <a:chOff x="5022379" y="1884537"/>
            <a:chExt cx="2551224" cy="419447"/>
          </a:xfrm>
        </p:grpSpPr>
        <p:grpSp>
          <p:nvGrpSpPr>
            <p:cNvPr id="4" name="组合 3"/>
            <p:cNvGrpSpPr/>
            <p:nvPr/>
          </p:nvGrpSpPr>
          <p:grpSpPr>
            <a:xfrm>
              <a:off x="5022379" y="1884537"/>
              <a:ext cx="1478434" cy="419447"/>
              <a:chOff x="4400029" y="1162844"/>
              <a:chExt cx="1478434" cy="419447"/>
            </a:xfrm>
          </p:grpSpPr>
          <p:sp>
            <p:nvSpPr>
              <p:cNvPr id="7" name="五角星 6"/>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8" name="五角星 7"/>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9" name="五角星 8"/>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5" name="五角星 4"/>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6" name="五角星 5"/>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1"/>
          <p:cNvSpPr>
            <a:spLocks noChangeArrowheads="1"/>
          </p:cNvSpPr>
          <p:nvPr/>
        </p:nvSpPr>
        <p:spPr bwMode="auto">
          <a:xfrm>
            <a:off x="395536" y="1268760"/>
            <a:ext cx="655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3200" dirty="0">
                <a:solidFill>
                  <a:srgbClr val="0000FF"/>
                </a:solidFill>
              </a:rPr>
              <a:t>第三章   传感器基础知识</a:t>
            </a:r>
            <a:endParaRPr lang="zh-CN" altLang="en-US" sz="3200" dirty="0">
              <a:solidFill>
                <a:srgbClr val="0000FF"/>
              </a:solidFill>
              <a:latin typeface="黑体" panose="02010609060101010101" pitchFamily="49" charset="-122"/>
            </a:endParaRPr>
          </a:p>
        </p:txBody>
      </p:sp>
      <p:sp>
        <p:nvSpPr>
          <p:cNvPr id="28676" name="Rectangle 13"/>
          <p:cNvSpPr>
            <a:spLocks noChangeArrowheads="1"/>
          </p:cNvSpPr>
          <p:nvPr/>
        </p:nvSpPr>
        <p:spPr bwMode="auto">
          <a:xfrm>
            <a:off x="395536" y="1988840"/>
            <a:ext cx="8429625" cy="3571875"/>
          </a:xfrm>
          <a:prstGeom prst="rect">
            <a:avLst/>
          </a:prstGeom>
          <a:noFill/>
          <a:ln w="9525">
            <a:noFill/>
            <a:miter lim="800000"/>
            <a:headEnd/>
            <a:tailEnd/>
          </a:ln>
        </p:spPr>
        <p:txBody>
          <a:bodyPr/>
          <a:lstStyle/>
          <a:p>
            <a:pPr marL="342900" indent="-342900">
              <a:lnSpc>
                <a:spcPct val="140000"/>
              </a:lnSpc>
              <a:defRPr/>
            </a:pPr>
            <a:r>
              <a:rPr lang="zh-CN" altLang="en-US" dirty="0">
                <a:solidFill>
                  <a:srgbClr val="0000FF"/>
                </a:solidFill>
                <a:latin typeface="+mn-lt"/>
              </a:rPr>
              <a:t>学习目的</a:t>
            </a:r>
            <a:endParaRPr lang="en-US" altLang="zh-CN" dirty="0">
              <a:solidFill>
                <a:srgbClr val="0000FF"/>
              </a:solidFill>
              <a:latin typeface="+mn-lt"/>
            </a:endParaRPr>
          </a:p>
          <a:p>
            <a:pPr marL="342900" indent="-342900">
              <a:lnSpc>
                <a:spcPct val="140000"/>
              </a:lnSpc>
              <a:defRPr/>
            </a:pPr>
            <a:r>
              <a:rPr lang="zh-CN" altLang="en-US" dirty="0">
                <a:solidFill>
                  <a:srgbClr val="0000FF"/>
                </a:solidFill>
                <a:latin typeface="+mn-lt"/>
              </a:rPr>
              <a:t>（</a:t>
            </a:r>
            <a:r>
              <a:rPr lang="en-US" altLang="zh-CN" dirty="0">
                <a:solidFill>
                  <a:srgbClr val="0000FF"/>
                </a:solidFill>
                <a:latin typeface="+mn-lt"/>
              </a:rPr>
              <a:t>2</a:t>
            </a:r>
            <a:r>
              <a:rPr lang="zh-CN" altLang="en-US" dirty="0">
                <a:solidFill>
                  <a:srgbClr val="0000FF"/>
                </a:solidFill>
                <a:latin typeface="+mn-lt"/>
              </a:rPr>
              <a:t>）掌握传感器技术指标的物理含义及选用原则</a:t>
            </a:r>
            <a:endParaRPr lang="en-US" altLang="zh-CN" dirty="0">
              <a:solidFill>
                <a:srgbClr val="0000FF"/>
              </a:solidFill>
              <a:latin typeface="+mn-lt"/>
            </a:endParaRPr>
          </a:p>
          <a:p>
            <a:pPr marL="898525" indent="-898525">
              <a:lnSpc>
                <a:spcPct val="140000"/>
              </a:lnSpc>
              <a:spcAft>
                <a:spcPts val="1200"/>
              </a:spcAft>
              <a:defRPr/>
            </a:pPr>
            <a:r>
              <a:rPr lang="zh-CN" altLang="en-US" dirty="0">
                <a:solidFill>
                  <a:srgbClr val="C00000"/>
                </a:solidFill>
                <a:latin typeface="+mn-lt"/>
              </a:rPr>
              <a:t>（</a:t>
            </a:r>
            <a:r>
              <a:rPr lang="en-US" altLang="zh-CN" dirty="0">
                <a:solidFill>
                  <a:srgbClr val="C00000"/>
                </a:solidFill>
                <a:latin typeface="+mn-lt"/>
              </a:rPr>
              <a:t>3</a:t>
            </a:r>
            <a:r>
              <a:rPr lang="zh-CN" altLang="en-US" dirty="0">
                <a:solidFill>
                  <a:srgbClr val="C00000"/>
                </a:solidFill>
                <a:latin typeface="+mn-lt"/>
              </a:rPr>
              <a:t>）学习传感器静、动态特性测试及实验方法</a:t>
            </a:r>
            <a:endParaRPr lang="en-US" altLang="zh-CN" dirty="0">
              <a:solidFill>
                <a:srgbClr val="C00000"/>
              </a:solidFill>
              <a:latin typeface="+mn-lt"/>
            </a:endParaRPr>
          </a:p>
          <a:p>
            <a:pPr marL="898525" indent="-898525" algn="ctr">
              <a:lnSpc>
                <a:spcPct val="120000"/>
              </a:lnSpc>
              <a:defRPr/>
            </a:pPr>
            <a:r>
              <a:rPr lang="zh-CN" altLang="en-US" sz="2400" dirty="0">
                <a:solidFill>
                  <a:srgbClr val="C00000"/>
                </a:solidFill>
                <a:latin typeface="+mn-lt"/>
              </a:rPr>
              <a:t>     （</a:t>
            </a:r>
            <a:r>
              <a:rPr lang="zh-CN" altLang="en-US" sz="2400" u="sng" dirty="0">
                <a:solidFill>
                  <a:srgbClr val="C00000"/>
                </a:solidFill>
                <a:latin typeface="+mn-lt"/>
              </a:rPr>
              <a:t>备注：将与测试装置的基本特性合并讲授</a:t>
            </a:r>
            <a:r>
              <a:rPr lang="zh-CN" altLang="en-US" sz="2400" dirty="0">
                <a:solidFill>
                  <a:srgbClr val="C00000"/>
                </a:solidFill>
                <a:latin typeface="+mn-lt"/>
              </a:rPr>
              <a:t>）</a:t>
            </a:r>
          </a:p>
        </p:txBody>
      </p:sp>
    </p:spTree>
    <p:extLst>
      <p:ext uri="{BB962C8B-B14F-4D97-AF65-F5344CB8AC3E}">
        <p14:creationId xmlns:p14="http://schemas.microsoft.com/office/powerpoint/2010/main" val="1826235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bwMode="auto">
          <a:xfrm>
            <a:off x="714375" y="2286000"/>
            <a:ext cx="7858125" cy="3621088"/>
          </a:xfrm>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40000"/>
              </a:lnSpc>
              <a:buFontTx/>
              <a:buNone/>
              <a:defRPr/>
            </a:pPr>
            <a:r>
              <a:rPr lang="en-US" altLang="zh-CN" sz="2800" b="1" dirty="0">
                <a:solidFill>
                  <a:schemeClr val="bg1">
                    <a:lumMod val="85000"/>
                  </a:schemeClr>
                </a:solidFill>
                <a:ea typeface="黑体" pitchFamily="49" charset="-122"/>
              </a:rPr>
              <a:t>1.1 </a:t>
            </a:r>
            <a:r>
              <a:rPr lang="zh-CN" altLang="en-US" sz="2800" b="1" dirty="0">
                <a:solidFill>
                  <a:schemeClr val="bg1">
                    <a:lumMod val="85000"/>
                  </a:schemeClr>
                </a:solidFill>
                <a:ea typeface="黑体" pitchFamily="49" charset="-122"/>
              </a:rPr>
              <a:t>课程主要内容及教学安排</a:t>
            </a:r>
            <a:endParaRPr lang="en-US" altLang="zh-CN" sz="2800" b="1" dirty="0">
              <a:solidFill>
                <a:schemeClr val="bg1">
                  <a:lumMod val="85000"/>
                </a:schemeClr>
              </a:solidFill>
              <a:ea typeface="黑体" pitchFamily="49" charset="-122"/>
            </a:endParaRPr>
          </a:p>
          <a:p>
            <a:pPr eaLnBrk="1" hangingPunct="1">
              <a:lnSpc>
                <a:spcPct val="140000"/>
              </a:lnSpc>
              <a:buFontTx/>
              <a:buNone/>
              <a:defRPr/>
            </a:pPr>
            <a:r>
              <a:rPr lang="en-US" altLang="zh-CN" sz="2800" b="1" dirty="0">
                <a:solidFill>
                  <a:srgbClr val="0000FF"/>
                </a:solidFill>
                <a:ea typeface="黑体" pitchFamily="49" charset="-122"/>
              </a:rPr>
              <a:t>1.2 </a:t>
            </a:r>
            <a:r>
              <a:rPr lang="zh-CN" altLang="en-US" sz="2800" b="1" dirty="0">
                <a:solidFill>
                  <a:srgbClr val="0000FF"/>
                </a:solidFill>
                <a:ea typeface="黑体" pitchFamily="49" charset="-122"/>
              </a:rPr>
              <a:t>测试系统的基本概念及组成</a:t>
            </a:r>
          </a:p>
          <a:p>
            <a:pPr eaLnBrk="1" hangingPunct="1">
              <a:lnSpc>
                <a:spcPct val="140000"/>
              </a:lnSpc>
              <a:buFontTx/>
              <a:buNone/>
              <a:defRPr/>
            </a:pPr>
            <a:r>
              <a:rPr lang="en-US" altLang="zh-CN" sz="2800" b="1" dirty="0">
                <a:solidFill>
                  <a:schemeClr val="bg1">
                    <a:lumMod val="85000"/>
                  </a:schemeClr>
                </a:solidFill>
                <a:ea typeface="黑体" pitchFamily="49" charset="-122"/>
              </a:rPr>
              <a:t>1.3 </a:t>
            </a:r>
            <a:r>
              <a:rPr lang="zh-CN" altLang="en-US" sz="2800" b="1" dirty="0">
                <a:solidFill>
                  <a:schemeClr val="bg1">
                    <a:lumMod val="85000"/>
                  </a:schemeClr>
                </a:solidFill>
                <a:ea typeface="黑体" pitchFamily="49" charset="-122"/>
              </a:rPr>
              <a:t>工程测试技术涉及的内容</a:t>
            </a:r>
          </a:p>
          <a:p>
            <a:pPr eaLnBrk="1" hangingPunct="1">
              <a:lnSpc>
                <a:spcPct val="140000"/>
              </a:lnSpc>
              <a:buFontTx/>
              <a:buNone/>
              <a:defRPr/>
            </a:pPr>
            <a:r>
              <a:rPr lang="en-US" altLang="zh-CN" sz="2800" b="1" dirty="0">
                <a:solidFill>
                  <a:schemeClr val="bg1">
                    <a:lumMod val="85000"/>
                  </a:schemeClr>
                </a:solidFill>
                <a:ea typeface="黑体" pitchFamily="49" charset="-122"/>
              </a:rPr>
              <a:t>1.4 </a:t>
            </a:r>
            <a:r>
              <a:rPr lang="zh-CN" altLang="en-US" sz="2800" b="1" dirty="0">
                <a:solidFill>
                  <a:schemeClr val="bg1">
                    <a:lumMod val="85000"/>
                  </a:schemeClr>
                </a:solidFill>
                <a:ea typeface="黑体" pitchFamily="49" charset="-122"/>
              </a:rPr>
              <a:t>测试技术在国民经济中的地位和作用</a:t>
            </a:r>
            <a:r>
              <a:rPr lang="en-US" altLang="zh-CN" sz="2800" b="1" dirty="0">
                <a:solidFill>
                  <a:schemeClr val="bg1">
                    <a:lumMod val="85000"/>
                  </a:schemeClr>
                </a:solidFill>
                <a:ea typeface="黑体" pitchFamily="49" charset="-122"/>
              </a:rPr>
              <a:t>【</a:t>
            </a:r>
            <a:r>
              <a:rPr lang="zh-CN" altLang="en-US" sz="2800" b="1" dirty="0">
                <a:solidFill>
                  <a:schemeClr val="bg1">
                    <a:lumMod val="85000"/>
                  </a:schemeClr>
                </a:solidFill>
                <a:ea typeface="黑体" pitchFamily="49" charset="-122"/>
              </a:rPr>
              <a:t>调研</a:t>
            </a:r>
            <a:r>
              <a:rPr lang="en-US" altLang="zh-CN" sz="2800" b="1" dirty="0">
                <a:solidFill>
                  <a:schemeClr val="bg1">
                    <a:lumMod val="85000"/>
                  </a:schemeClr>
                </a:solidFill>
                <a:ea typeface="黑体" pitchFamily="49" charset="-122"/>
              </a:rPr>
              <a:t>】</a:t>
            </a:r>
            <a:endParaRPr lang="zh-CN" altLang="en-US" sz="2800" b="1" dirty="0">
              <a:solidFill>
                <a:schemeClr val="bg1">
                  <a:lumMod val="85000"/>
                </a:schemeClr>
              </a:solidFill>
              <a:ea typeface="黑体" pitchFamily="49" charset="-122"/>
            </a:endParaRPr>
          </a:p>
          <a:p>
            <a:pPr eaLnBrk="1" hangingPunct="1">
              <a:lnSpc>
                <a:spcPct val="140000"/>
              </a:lnSpc>
              <a:buFontTx/>
              <a:buNone/>
              <a:defRPr/>
            </a:pPr>
            <a:r>
              <a:rPr lang="en-US" altLang="zh-CN" sz="2800" b="1" dirty="0">
                <a:solidFill>
                  <a:schemeClr val="bg1">
                    <a:lumMod val="85000"/>
                  </a:schemeClr>
                </a:solidFill>
                <a:ea typeface="黑体" pitchFamily="49" charset="-122"/>
              </a:rPr>
              <a:t>1.5 </a:t>
            </a:r>
            <a:r>
              <a:rPr lang="zh-CN" altLang="en-US" sz="2800" b="1" dirty="0">
                <a:solidFill>
                  <a:schemeClr val="bg1">
                    <a:lumMod val="85000"/>
                  </a:schemeClr>
                </a:solidFill>
                <a:ea typeface="黑体" pitchFamily="49" charset="-122"/>
              </a:rPr>
              <a:t>传感器及测试技术的发展趋势</a:t>
            </a:r>
            <a:r>
              <a:rPr lang="en-US" altLang="zh-CN" sz="2800" b="1" dirty="0">
                <a:solidFill>
                  <a:schemeClr val="bg1">
                    <a:lumMod val="85000"/>
                  </a:schemeClr>
                </a:solidFill>
                <a:ea typeface="黑体" pitchFamily="49" charset="-122"/>
              </a:rPr>
              <a:t>【</a:t>
            </a:r>
            <a:r>
              <a:rPr lang="zh-CN" altLang="en-US" sz="2800" b="1" dirty="0">
                <a:solidFill>
                  <a:schemeClr val="bg1">
                    <a:lumMod val="85000"/>
                  </a:schemeClr>
                </a:solidFill>
                <a:ea typeface="黑体" pitchFamily="49" charset="-122"/>
              </a:rPr>
              <a:t>调研</a:t>
            </a:r>
            <a:r>
              <a:rPr lang="en-US" altLang="zh-CN" sz="2800" b="1" dirty="0">
                <a:solidFill>
                  <a:schemeClr val="bg1">
                    <a:lumMod val="85000"/>
                  </a:schemeClr>
                </a:solidFill>
                <a:ea typeface="黑体" pitchFamily="49" charset="-122"/>
              </a:rPr>
              <a:t>】</a:t>
            </a:r>
            <a:endParaRPr lang="zh-CN" altLang="en-US" sz="2800" b="1" dirty="0">
              <a:solidFill>
                <a:schemeClr val="bg1">
                  <a:lumMod val="85000"/>
                </a:schemeClr>
              </a:solidFill>
              <a:ea typeface="黑体" pitchFamily="49" charset="-122"/>
            </a:endParaRPr>
          </a:p>
        </p:txBody>
      </p:sp>
      <p:pic>
        <p:nvPicPr>
          <p:cNvPr id="870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849313"/>
            <a:ext cx="18288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7"/>
          <p:cNvSpPr>
            <a:spLocks noChangeArrowheads="1"/>
          </p:cNvSpPr>
          <p:nvPr/>
        </p:nvSpPr>
        <p:spPr bwMode="auto">
          <a:xfrm>
            <a:off x="685800" y="1198563"/>
            <a:ext cx="533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3600">
                <a:solidFill>
                  <a:srgbClr val="0000FF"/>
                </a:solidFill>
                <a:latin typeface="黑体" panose="02010609060101010101" pitchFamily="49" charset="-122"/>
              </a:rPr>
              <a:t>第一章   绪论</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04" y="1237466"/>
            <a:ext cx="5792008" cy="5620534"/>
          </a:xfrm>
          <a:prstGeom prst="rect">
            <a:avLst/>
          </a:prstGeom>
        </p:spPr>
      </p:pic>
      <p:sp>
        <p:nvSpPr>
          <p:cNvPr id="27651" name="Rectangle 7"/>
          <p:cNvSpPr>
            <a:spLocks noChangeArrowheads="1"/>
          </p:cNvSpPr>
          <p:nvPr/>
        </p:nvSpPr>
        <p:spPr bwMode="auto">
          <a:xfrm>
            <a:off x="5819775" y="30163"/>
            <a:ext cx="3400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a:t>
            </a:r>
            <a:r>
              <a:rPr lang="en-US" altLang="zh-CN">
                <a:solidFill>
                  <a:srgbClr val="0000FF"/>
                </a:solidFill>
              </a:rPr>
              <a:t>3.1 </a:t>
            </a:r>
            <a:r>
              <a:rPr lang="zh-CN" altLang="en-US">
                <a:solidFill>
                  <a:srgbClr val="0000FF"/>
                </a:solidFill>
              </a:rPr>
              <a:t>传感器概述</a:t>
            </a:r>
          </a:p>
        </p:txBody>
      </p:sp>
      <p:sp>
        <p:nvSpPr>
          <p:cNvPr id="27652" name="矩形 6"/>
          <p:cNvSpPr>
            <a:spLocks noChangeArrowheads="1"/>
          </p:cNvSpPr>
          <p:nvPr/>
        </p:nvSpPr>
        <p:spPr bwMode="auto">
          <a:xfrm>
            <a:off x="6096272" y="3515599"/>
            <a:ext cx="3070071" cy="219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Aft>
                <a:spcPts val="1200"/>
              </a:spcAft>
            </a:pPr>
            <a:r>
              <a:rPr lang="zh-CN" altLang="en-US" dirty="0">
                <a:solidFill>
                  <a:srgbClr val="0000FF"/>
                </a:solidFill>
              </a:rPr>
              <a:t>线性量程？</a:t>
            </a:r>
            <a:endParaRPr lang="en-US" altLang="zh-CN" dirty="0">
              <a:solidFill>
                <a:srgbClr val="0000FF"/>
              </a:solidFill>
            </a:endParaRPr>
          </a:p>
          <a:p>
            <a:pPr eaLnBrk="1" hangingPunct="1">
              <a:spcAft>
                <a:spcPts val="1200"/>
              </a:spcAft>
            </a:pPr>
            <a:r>
              <a:rPr lang="zh-CN" altLang="en-US" dirty="0">
                <a:solidFill>
                  <a:srgbClr val="0000FF"/>
                </a:solidFill>
              </a:rPr>
              <a:t>分辨率？</a:t>
            </a:r>
            <a:endParaRPr lang="en-US" altLang="zh-CN" dirty="0">
              <a:solidFill>
                <a:srgbClr val="0000FF"/>
              </a:solidFill>
            </a:endParaRPr>
          </a:p>
          <a:p>
            <a:pPr eaLnBrk="1" hangingPunct="1">
              <a:spcAft>
                <a:spcPts val="1200"/>
              </a:spcAft>
            </a:pPr>
            <a:r>
              <a:rPr lang="zh-CN" altLang="en-US" dirty="0">
                <a:solidFill>
                  <a:srgbClr val="0000FF"/>
                </a:solidFill>
              </a:rPr>
              <a:t>零点温度稳定性？</a:t>
            </a:r>
            <a:endParaRPr lang="en-US" altLang="zh-CN" dirty="0">
              <a:solidFill>
                <a:srgbClr val="0000FF"/>
              </a:solidFill>
            </a:endParaRPr>
          </a:p>
          <a:p>
            <a:pPr eaLnBrk="1" hangingPunct="1">
              <a:spcAft>
                <a:spcPts val="1200"/>
              </a:spcAft>
            </a:pPr>
            <a:r>
              <a:rPr lang="zh-CN" altLang="en-US" dirty="0">
                <a:solidFill>
                  <a:srgbClr val="0000FF"/>
                </a:solidFill>
              </a:rPr>
              <a:t>温度灵敏度？</a:t>
            </a:r>
          </a:p>
        </p:txBody>
      </p:sp>
      <p:sp>
        <p:nvSpPr>
          <p:cNvPr id="10" name="矩形 9"/>
          <p:cNvSpPr/>
          <p:nvPr/>
        </p:nvSpPr>
        <p:spPr>
          <a:xfrm>
            <a:off x="214000" y="762898"/>
            <a:ext cx="8836531" cy="7432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1" name="矩形 10"/>
          <p:cNvSpPr/>
          <p:nvPr/>
        </p:nvSpPr>
        <p:spPr>
          <a:xfrm>
            <a:off x="339438" y="731632"/>
            <a:ext cx="8485476" cy="738664"/>
          </a:xfrm>
          <a:prstGeom prst="rect">
            <a:avLst/>
          </a:prstGeom>
        </p:spPr>
        <p:txBody>
          <a:bodyPr wrap="square">
            <a:spAutoFit/>
          </a:bodyPr>
          <a:lstStyle/>
          <a:p>
            <a:pPr marL="342900" indent="-342900">
              <a:lnSpc>
                <a:spcPct val="140000"/>
              </a:lnSpc>
              <a:defRPr/>
            </a:pPr>
            <a:r>
              <a:rPr lang="zh-CN" altLang="en-US" sz="3000" dirty="0">
                <a:solidFill>
                  <a:schemeClr val="bg1"/>
                </a:solidFill>
              </a:rPr>
              <a:t>目的</a:t>
            </a:r>
            <a:r>
              <a:rPr lang="en-US" altLang="zh-CN" sz="3000" dirty="0">
                <a:solidFill>
                  <a:schemeClr val="bg1"/>
                </a:solidFill>
              </a:rPr>
              <a:t>2</a:t>
            </a:r>
            <a:r>
              <a:rPr lang="zh-CN" altLang="en-US" sz="3000" dirty="0">
                <a:solidFill>
                  <a:schemeClr val="bg1"/>
                </a:solidFill>
              </a:rPr>
              <a:t>：知道传感器技术指标物理含义及选用原则</a:t>
            </a:r>
            <a:endParaRPr lang="en-US" altLang="zh-CN" sz="3000" dirty="0">
              <a:solidFill>
                <a:schemeClr val="bg1"/>
              </a:solidFill>
            </a:endParaRPr>
          </a:p>
        </p:txBody>
      </p:sp>
      <p:sp>
        <p:nvSpPr>
          <p:cNvPr id="3" name="矩形 2"/>
          <p:cNvSpPr/>
          <p:nvPr/>
        </p:nvSpPr>
        <p:spPr>
          <a:xfrm>
            <a:off x="1392584" y="1842758"/>
            <a:ext cx="1603324" cy="701731"/>
          </a:xfrm>
          <a:prstGeom prst="rect">
            <a:avLst/>
          </a:prstGeom>
        </p:spPr>
        <p:txBody>
          <a:bodyPr wrap="none">
            <a:spAutoFit/>
          </a:bodyPr>
          <a:lstStyle/>
          <a:p>
            <a:r>
              <a:rPr lang="zh-CN" altLang="en-US" sz="2200" dirty="0">
                <a:latin typeface="AdobeSongStd-Light"/>
              </a:rPr>
              <a:t>电容式位移</a:t>
            </a:r>
            <a:endParaRPr lang="en-US" altLang="zh-CN" sz="2200" dirty="0">
              <a:latin typeface="AdobeSongStd-Light"/>
            </a:endParaRPr>
          </a:p>
          <a:p>
            <a:r>
              <a:rPr lang="zh-CN" altLang="en-US" sz="2200" dirty="0">
                <a:latin typeface="AdobeSongStd-Light"/>
              </a:rPr>
              <a:t>传感器</a:t>
            </a:r>
            <a:endParaRPr lang="zh-CN" altLang="en-US" sz="220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00" y="1647890"/>
            <a:ext cx="1246456" cy="1055393"/>
          </a:xfrm>
          <a:prstGeom prst="rect">
            <a:avLst/>
          </a:prstGeom>
        </p:spPr>
      </p:pic>
      <p:cxnSp>
        <p:nvCxnSpPr>
          <p:cNvPr id="6" name="直接连接符 5"/>
          <p:cNvCxnSpPr/>
          <p:nvPr/>
        </p:nvCxnSpPr>
        <p:spPr bwMode="auto">
          <a:xfrm>
            <a:off x="324128" y="3789040"/>
            <a:ext cx="5400000" cy="0"/>
          </a:xfrm>
          <a:prstGeom prst="line">
            <a:avLst/>
          </a:prstGeom>
          <a:solidFill>
            <a:srgbClr val="3366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a:off x="380308" y="4869160"/>
            <a:ext cx="5400000" cy="0"/>
          </a:xfrm>
          <a:prstGeom prst="line">
            <a:avLst/>
          </a:prstGeom>
          <a:solidFill>
            <a:srgbClr val="3366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395548" y="5706968"/>
            <a:ext cx="5400000" cy="0"/>
          </a:xfrm>
          <a:prstGeom prst="line">
            <a:avLst/>
          </a:prstGeom>
          <a:solidFill>
            <a:srgbClr val="3366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395548" y="6021288"/>
            <a:ext cx="5400000" cy="0"/>
          </a:xfrm>
          <a:prstGeom prst="line">
            <a:avLst/>
          </a:prstGeom>
          <a:solidFill>
            <a:srgbClr val="3366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组合 12"/>
          <p:cNvGrpSpPr/>
          <p:nvPr/>
        </p:nvGrpSpPr>
        <p:grpSpPr>
          <a:xfrm>
            <a:off x="6190902" y="2301163"/>
            <a:ext cx="2551224" cy="419447"/>
            <a:chOff x="5022379" y="1884537"/>
            <a:chExt cx="2551224" cy="419447"/>
          </a:xfrm>
        </p:grpSpPr>
        <p:grpSp>
          <p:nvGrpSpPr>
            <p:cNvPr id="14" name="组合 13"/>
            <p:cNvGrpSpPr/>
            <p:nvPr/>
          </p:nvGrpSpPr>
          <p:grpSpPr>
            <a:xfrm>
              <a:off x="5022379" y="1884537"/>
              <a:ext cx="1478434" cy="419447"/>
              <a:chOff x="4400029" y="1162844"/>
              <a:chExt cx="1478434" cy="419447"/>
            </a:xfrm>
          </p:grpSpPr>
          <p:sp>
            <p:nvSpPr>
              <p:cNvPr id="20" name="五角星 19"/>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1" name="五角星 20"/>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2" name="五角星 21"/>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5" name="五角星 14"/>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6" name="五角星 15"/>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3" name="矩形 22">
            <a:extLst>
              <a:ext uri="{FF2B5EF4-FFF2-40B4-BE49-F238E27FC236}">
                <a16:creationId xmlns:a16="http://schemas.microsoft.com/office/drawing/2014/main" id="{3F8BF5D6-7DCF-452D-9831-0946AC23F8E0}"/>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extLst>
      <p:ext uri="{BB962C8B-B14F-4D97-AF65-F5344CB8AC3E}">
        <p14:creationId xmlns:p14="http://schemas.microsoft.com/office/powerpoint/2010/main" val="29703316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76" y="749584"/>
            <a:ext cx="1962424" cy="800212"/>
          </a:xfrm>
          <a:prstGeom prst="rect">
            <a:avLst/>
          </a:prstGeom>
        </p:spPr>
      </p:pic>
      <p:grpSp>
        <p:nvGrpSpPr>
          <p:cNvPr id="12" name="组合 11"/>
          <p:cNvGrpSpPr/>
          <p:nvPr/>
        </p:nvGrpSpPr>
        <p:grpSpPr>
          <a:xfrm>
            <a:off x="92242" y="2219489"/>
            <a:ext cx="7498641" cy="4533681"/>
            <a:chOff x="69947" y="1777769"/>
            <a:chExt cx="7498641" cy="4533681"/>
          </a:xfrm>
        </p:grpSpPr>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t="86513"/>
            <a:stretch/>
          </p:blipFill>
          <p:spPr>
            <a:xfrm>
              <a:off x="69947" y="5545698"/>
              <a:ext cx="7497221" cy="765752"/>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16907" b="20949"/>
            <a:stretch/>
          </p:blipFill>
          <p:spPr>
            <a:xfrm>
              <a:off x="71367" y="2060848"/>
              <a:ext cx="7497221" cy="3528392"/>
            </a:xfrm>
            <a:prstGeom prst="rect">
              <a:avLst/>
            </a:prstGeom>
          </p:spPr>
        </p:pic>
        <p:pic>
          <p:nvPicPr>
            <p:cNvPr id="21" name="图片 20"/>
            <p:cNvPicPr>
              <a:picLocks noChangeAspect="1"/>
            </p:cNvPicPr>
            <p:nvPr/>
          </p:nvPicPr>
          <p:blipFill rotWithShape="1">
            <a:blip r:embed="rId4">
              <a:extLst>
                <a:ext uri="{28A0092B-C50C-407E-A947-70E740481C1C}">
                  <a14:useLocalDpi xmlns:a14="http://schemas.microsoft.com/office/drawing/2010/main" val="0"/>
                </a:ext>
              </a:extLst>
            </a:blip>
            <a:srcRect b="94655"/>
            <a:stretch/>
          </p:blipFill>
          <p:spPr>
            <a:xfrm>
              <a:off x="69947" y="1777769"/>
              <a:ext cx="7497221" cy="303428"/>
            </a:xfrm>
            <a:prstGeom prst="rect">
              <a:avLst/>
            </a:prstGeom>
          </p:spPr>
        </p:pic>
      </p:grpSp>
      <p:sp>
        <p:nvSpPr>
          <p:cNvPr id="27652" name="矩形 6"/>
          <p:cNvSpPr>
            <a:spLocks noChangeArrowheads="1"/>
          </p:cNvSpPr>
          <p:nvPr/>
        </p:nvSpPr>
        <p:spPr bwMode="auto">
          <a:xfrm>
            <a:off x="7183024" y="4200696"/>
            <a:ext cx="1988045" cy="219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Aft>
                <a:spcPts val="1200"/>
              </a:spcAft>
            </a:pPr>
            <a:r>
              <a:rPr lang="zh-CN" altLang="en-US" dirty="0">
                <a:solidFill>
                  <a:srgbClr val="0000FF"/>
                </a:solidFill>
              </a:rPr>
              <a:t>灵敏度？</a:t>
            </a:r>
            <a:endParaRPr lang="en-US" altLang="zh-CN" dirty="0">
              <a:solidFill>
                <a:srgbClr val="0000FF"/>
              </a:solidFill>
            </a:endParaRPr>
          </a:p>
          <a:p>
            <a:pPr eaLnBrk="1" hangingPunct="1">
              <a:spcAft>
                <a:spcPts val="1200"/>
              </a:spcAft>
            </a:pPr>
            <a:r>
              <a:rPr lang="zh-CN" altLang="en-US" dirty="0">
                <a:solidFill>
                  <a:srgbClr val="0000FF"/>
                </a:solidFill>
              </a:rPr>
              <a:t>非线性度？</a:t>
            </a:r>
            <a:endParaRPr lang="en-US" altLang="zh-CN" dirty="0">
              <a:solidFill>
                <a:srgbClr val="0000FF"/>
              </a:solidFill>
            </a:endParaRPr>
          </a:p>
          <a:p>
            <a:pPr eaLnBrk="1" hangingPunct="1">
              <a:spcAft>
                <a:spcPts val="1200"/>
              </a:spcAft>
            </a:pPr>
            <a:r>
              <a:rPr lang="zh-CN" altLang="en-US" dirty="0">
                <a:solidFill>
                  <a:srgbClr val="0000FF"/>
                </a:solidFill>
              </a:rPr>
              <a:t>磁滞？</a:t>
            </a:r>
            <a:endParaRPr lang="en-US" altLang="zh-CN" dirty="0">
              <a:solidFill>
                <a:srgbClr val="0000FF"/>
              </a:solidFill>
            </a:endParaRPr>
          </a:p>
          <a:p>
            <a:pPr eaLnBrk="1" hangingPunct="1">
              <a:spcAft>
                <a:spcPts val="1200"/>
              </a:spcAft>
            </a:pPr>
            <a:r>
              <a:rPr lang="zh-CN" altLang="en-US" dirty="0">
                <a:solidFill>
                  <a:srgbClr val="0000FF"/>
                </a:solidFill>
              </a:rPr>
              <a:t>本底噪声？</a:t>
            </a:r>
          </a:p>
        </p:txBody>
      </p:sp>
      <p:sp>
        <p:nvSpPr>
          <p:cNvPr id="3" name="矩形 2"/>
          <p:cNvSpPr/>
          <p:nvPr/>
        </p:nvSpPr>
        <p:spPr>
          <a:xfrm>
            <a:off x="280548" y="1595677"/>
            <a:ext cx="3057247" cy="387798"/>
          </a:xfrm>
          <a:prstGeom prst="rect">
            <a:avLst/>
          </a:prstGeom>
        </p:spPr>
        <p:txBody>
          <a:bodyPr wrap="none">
            <a:spAutoFit/>
          </a:bodyPr>
          <a:lstStyle/>
          <a:p>
            <a:r>
              <a:rPr lang="en-US" altLang="zh-CN" sz="2400" dirty="0"/>
              <a:t>TMR</a:t>
            </a:r>
            <a:r>
              <a:rPr lang="zh-CN" altLang="en-US" sz="2400" dirty="0"/>
              <a:t>线性传感器芯片</a:t>
            </a:r>
            <a:endParaRPr lang="zh-CN" altLang="en-US" sz="2200" dirty="0"/>
          </a:p>
        </p:txBody>
      </p:sp>
      <p:cxnSp>
        <p:nvCxnSpPr>
          <p:cNvPr id="6" name="直接连接符 5"/>
          <p:cNvCxnSpPr/>
          <p:nvPr/>
        </p:nvCxnSpPr>
        <p:spPr bwMode="auto">
          <a:xfrm>
            <a:off x="280548" y="3068960"/>
            <a:ext cx="1080000" cy="0"/>
          </a:xfrm>
          <a:prstGeom prst="line">
            <a:avLst/>
          </a:prstGeom>
          <a:solidFill>
            <a:srgbClr val="3366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1456"/>
          <a:stretch/>
        </p:blipFill>
        <p:spPr>
          <a:xfrm>
            <a:off x="4066144" y="100237"/>
            <a:ext cx="5031005" cy="3864070"/>
          </a:xfrm>
          <a:prstGeom prst="rect">
            <a:avLst/>
          </a:prstGeom>
          <a:ln w="31750">
            <a:solidFill>
              <a:schemeClr val="tx1"/>
            </a:solidFill>
          </a:ln>
        </p:spPr>
      </p:pic>
      <p:cxnSp>
        <p:nvCxnSpPr>
          <p:cNvPr id="22" name="直接连接符 21"/>
          <p:cNvCxnSpPr/>
          <p:nvPr/>
        </p:nvCxnSpPr>
        <p:spPr bwMode="auto">
          <a:xfrm>
            <a:off x="366520" y="4480092"/>
            <a:ext cx="1080000" cy="0"/>
          </a:xfrm>
          <a:prstGeom prst="line">
            <a:avLst/>
          </a:prstGeom>
          <a:solidFill>
            <a:srgbClr val="3366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395548" y="5805264"/>
            <a:ext cx="1080000" cy="0"/>
          </a:xfrm>
          <a:prstGeom prst="line">
            <a:avLst/>
          </a:prstGeom>
          <a:solidFill>
            <a:srgbClr val="3366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395548" y="6597352"/>
            <a:ext cx="1080000" cy="0"/>
          </a:xfrm>
          <a:prstGeom prst="line">
            <a:avLst/>
          </a:prstGeom>
          <a:solidFill>
            <a:srgbClr val="3366FF"/>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6"/>
          <p:cNvSpPr>
            <a:spLocks noChangeArrowheads="1"/>
          </p:cNvSpPr>
          <p:nvPr/>
        </p:nvSpPr>
        <p:spPr bwMode="auto">
          <a:xfrm>
            <a:off x="6971924" y="2084624"/>
            <a:ext cx="1870104" cy="1272271"/>
          </a:xfrm>
          <a:prstGeom prst="rect">
            <a:avLst/>
          </a:prstGeom>
          <a:solidFill>
            <a:schemeClr val="bg1"/>
          </a:solidFill>
          <a:ln w="9525">
            <a:noFill/>
            <a:miter lim="800000"/>
            <a:headEnd/>
            <a:tailEnd/>
          </a:ln>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ts val="0"/>
              </a:spcBef>
              <a:spcAft>
                <a:spcPts val="600"/>
              </a:spcAft>
            </a:pPr>
            <a:r>
              <a:rPr lang="zh-CN" altLang="en-US" sz="2200" dirty="0">
                <a:solidFill>
                  <a:srgbClr val="FF0000"/>
                </a:solidFill>
              </a:rPr>
              <a:t>传感器输出输出特性曲线，如何解读？？</a:t>
            </a:r>
          </a:p>
        </p:txBody>
      </p:sp>
      <p:grpSp>
        <p:nvGrpSpPr>
          <p:cNvPr id="15" name="组合 14"/>
          <p:cNvGrpSpPr/>
          <p:nvPr/>
        </p:nvGrpSpPr>
        <p:grpSpPr>
          <a:xfrm>
            <a:off x="5364088" y="1124744"/>
            <a:ext cx="2551224" cy="419447"/>
            <a:chOff x="5022379" y="1884537"/>
            <a:chExt cx="2551224" cy="419447"/>
          </a:xfrm>
        </p:grpSpPr>
        <p:grpSp>
          <p:nvGrpSpPr>
            <p:cNvPr id="16" name="组合 15"/>
            <p:cNvGrpSpPr/>
            <p:nvPr/>
          </p:nvGrpSpPr>
          <p:grpSpPr>
            <a:xfrm>
              <a:off x="5022379" y="1884537"/>
              <a:ext cx="1478434" cy="419447"/>
              <a:chOff x="4400029" y="1162844"/>
              <a:chExt cx="1478434" cy="419447"/>
            </a:xfrm>
          </p:grpSpPr>
          <p:sp>
            <p:nvSpPr>
              <p:cNvPr id="19" name="五角星 18"/>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6" name="五角星 25"/>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7" name="五角星 26"/>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7" name="五角星 16"/>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8" name="五角星 17"/>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8" name="矩形 27">
            <a:extLst>
              <a:ext uri="{FF2B5EF4-FFF2-40B4-BE49-F238E27FC236}">
                <a16:creationId xmlns:a16="http://schemas.microsoft.com/office/drawing/2014/main" id="{17A61B8B-DE09-4766-9A37-272BFDB48BD2}"/>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extLst>
      <p:ext uri="{BB962C8B-B14F-4D97-AF65-F5344CB8AC3E}">
        <p14:creationId xmlns:p14="http://schemas.microsoft.com/office/powerpoint/2010/main" val="3144325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563" y="1412875"/>
            <a:ext cx="1828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11"/>
          <p:cNvSpPr>
            <a:spLocks noChangeArrowheads="1"/>
          </p:cNvSpPr>
          <p:nvPr/>
        </p:nvSpPr>
        <p:spPr bwMode="auto">
          <a:xfrm>
            <a:off x="758825" y="928688"/>
            <a:ext cx="655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3200">
                <a:solidFill>
                  <a:srgbClr val="0000FF"/>
                </a:solidFill>
              </a:rPr>
              <a:t>第三章   传感器基础知识</a:t>
            </a:r>
            <a:endParaRPr lang="zh-CN" altLang="en-US" sz="3200">
              <a:solidFill>
                <a:srgbClr val="0000FF"/>
              </a:solidFill>
              <a:latin typeface="黑体" panose="02010609060101010101" pitchFamily="49" charset="-122"/>
            </a:endParaRPr>
          </a:p>
        </p:txBody>
      </p:sp>
      <p:sp>
        <p:nvSpPr>
          <p:cNvPr id="28676" name="Rectangle 13"/>
          <p:cNvSpPr>
            <a:spLocks noChangeArrowheads="1"/>
          </p:cNvSpPr>
          <p:nvPr/>
        </p:nvSpPr>
        <p:spPr bwMode="auto">
          <a:xfrm>
            <a:off x="1214438" y="1857375"/>
            <a:ext cx="5357812" cy="4143375"/>
          </a:xfrm>
          <a:prstGeom prst="rect">
            <a:avLst/>
          </a:prstGeom>
          <a:noFill/>
          <a:ln w="9525">
            <a:noFill/>
            <a:miter lim="800000"/>
            <a:headEnd/>
            <a:tailEnd/>
          </a:ln>
        </p:spPr>
        <p:txBody>
          <a:bodyPr/>
          <a:lstStyle/>
          <a:p>
            <a:pPr marL="342900" indent="-342900">
              <a:lnSpc>
                <a:spcPct val="140000"/>
              </a:lnSpc>
              <a:buClr>
                <a:srgbClr val="C00000"/>
              </a:buClr>
              <a:defRPr/>
            </a:pPr>
            <a:r>
              <a:rPr lang="en-US" altLang="zh-CN" dirty="0">
                <a:solidFill>
                  <a:srgbClr val="0000FF"/>
                </a:solidFill>
                <a:latin typeface="+mn-lt"/>
              </a:rPr>
              <a:t>3.1 </a:t>
            </a:r>
            <a:r>
              <a:rPr lang="zh-CN" altLang="en-US" dirty="0">
                <a:solidFill>
                  <a:srgbClr val="0000FF"/>
                </a:solidFill>
                <a:latin typeface="+mn-lt"/>
              </a:rPr>
              <a:t>传感器概述</a:t>
            </a:r>
          </a:p>
          <a:p>
            <a:pPr marL="342900" indent="-342900">
              <a:lnSpc>
                <a:spcPct val="140000"/>
              </a:lnSpc>
              <a:buClr>
                <a:srgbClr val="C00000"/>
              </a:buClr>
              <a:defRPr/>
            </a:pPr>
            <a:r>
              <a:rPr lang="en-US" altLang="zh-CN" dirty="0">
                <a:solidFill>
                  <a:srgbClr val="C00000"/>
                </a:solidFill>
                <a:latin typeface="+mn-lt"/>
                <a:cs typeface="Arial" charset="0"/>
              </a:rPr>
              <a:t>3.2</a:t>
            </a:r>
            <a:r>
              <a:rPr lang="zh-CN" altLang="en-US" dirty="0">
                <a:solidFill>
                  <a:srgbClr val="C00000"/>
                </a:solidFill>
                <a:latin typeface="+mn-lt"/>
                <a:cs typeface="Arial" charset="0"/>
              </a:rPr>
              <a:t> 电阻</a:t>
            </a:r>
            <a:r>
              <a:rPr lang="zh-CN" altLang="en-US" dirty="0">
                <a:solidFill>
                  <a:srgbClr val="0000FF"/>
                </a:solidFill>
                <a:latin typeface="+mn-lt"/>
                <a:cs typeface="Arial" charset="0"/>
              </a:rPr>
              <a:t>、电容与电感式传感器</a:t>
            </a:r>
            <a:endParaRPr lang="en-US" altLang="zh-CN" dirty="0">
              <a:solidFill>
                <a:srgbClr val="0000FF"/>
              </a:solidFill>
              <a:latin typeface="+mn-lt"/>
              <a:cs typeface="Arial" charset="0"/>
            </a:endParaRPr>
          </a:p>
          <a:p>
            <a:pPr marL="342900" indent="-342900">
              <a:lnSpc>
                <a:spcPct val="140000"/>
              </a:lnSpc>
              <a:buClr>
                <a:srgbClr val="C00000"/>
              </a:buClr>
              <a:defRPr/>
            </a:pPr>
            <a:r>
              <a:rPr lang="en-US" altLang="zh-CN" dirty="0">
                <a:solidFill>
                  <a:srgbClr val="0000FF"/>
                </a:solidFill>
                <a:latin typeface="+mn-lt"/>
                <a:cs typeface="Arial" charset="0"/>
              </a:rPr>
              <a:t>3.3</a:t>
            </a:r>
            <a:r>
              <a:rPr lang="zh-CN" altLang="en-US" dirty="0">
                <a:solidFill>
                  <a:srgbClr val="0000FF"/>
                </a:solidFill>
                <a:latin typeface="+mn-lt"/>
                <a:cs typeface="Arial" charset="0"/>
              </a:rPr>
              <a:t> 磁电、压电和热电式传感器</a:t>
            </a:r>
            <a:endParaRPr lang="zh-CN" altLang="en-US" dirty="0">
              <a:solidFill>
                <a:srgbClr val="0000FF"/>
              </a:solidFill>
              <a:latin typeface="+mn-lt"/>
            </a:endParaRPr>
          </a:p>
          <a:p>
            <a:pPr marL="342900" indent="-342900">
              <a:lnSpc>
                <a:spcPct val="140000"/>
              </a:lnSpc>
              <a:buClr>
                <a:srgbClr val="C00000"/>
              </a:buClr>
              <a:defRPr/>
            </a:pPr>
            <a:r>
              <a:rPr lang="en-US" altLang="zh-CN" dirty="0">
                <a:solidFill>
                  <a:srgbClr val="0000FF"/>
                </a:solidFill>
                <a:latin typeface="+mn-lt"/>
              </a:rPr>
              <a:t>3.4</a:t>
            </a:r>
            <a:r>
              <a:rPr lang="zh-CN" altLang="en-US" dirty="0">
                <a:solidFill>
                  <a:srgbClr val="0000FF"/>
                </a:solidFill>
                <a:latin typeface="+mn-lt"/>
              </a:rPr>
              <a:t> 光电、光纤传感器</a:t>
            </a:r>
            <a:endParaRPr lang="en-US" altLang="zh-CN" dirty="0">
              <a:solidFill>
                <a:srgbClr val="0000FF"/>
              </a:solidFill>
              <a:latin typeface="+mn-lt"/>
            </a:endParaRPr>
          </a:p>
          <a:p>
            <a:pPr marL="342900" indent="-342900">
              <a:lnSpc>
                <a:spcPct val="140000"/>
              </a:lnSpc>
              <a:buClr>
                <a:srgbClr val="C00000"/>
              </a:buClr>
              <a:defRPr/>
            </a:pPr>
            <a:r>
              <a:rPr lang="en-US" altLang="zh-CN" dirty="0">
                <a:solidFill>
                  <a:srgbClr val="0000FF"/>
                </a:solidFill>
                <a:latin typeface="+mn-lt"/>
              </a:rPr>
              <a:t>3.5 </a:t>
            </a:r>
            <a:r>
              <a:rPr lang="zh-CN" altLang="en-US" dirty="0">
                <a:solidFill>
                  <a:srgbClr val="0000FF"/>
                </a:solidFill>
                <a:latin typeface="+mn-lt"/>
              </a:rPr>
              <a:t>传感器的选用原则</a:t>
            </a:r>
            <a:endParaRPr lang="en-US" altLang="zh-CN" dirty="0">
              <a:solidFill>
                <a:srgbClr val="0000FF"/>
              </a:solidFill>
              <a:latin typeface="+mn-lt"/>
            </a:endParaRPr>
          </a:p>
          <a:p>
            <a:pPr marL="342900" indent="-342900">
              <a:lnSpc>
                <a:spcPct val="140000"/>
              </a:lnSpc>
              <a:buClr>
                <a:srgbClr val="C00000"/>
              </a:buClr>
              <a:defRPr/>
            </a:pPr>
            <a:r>
              <a:rPr lang="en-US" altLang="zh-CN" dirty="0">
                <a:solidFill>
                  <a:srgbClr val="0000FF"/>
                </a:solidFill>
                <a:latin typeface="+mn-lt"/>
              </a:rPr>
              <a:t>3.6</a:t>
            </a:r>
            <a:r>
              <a:rPr lang="zh-CN" altLang="en-US" dirty="0">
                <a:solidFill>
                  <a:srgbClr val="0000FF"/>
                </a:solidFill>
                <a:latin typeface="+mn-lt"/>
              </a:rPr>
              <a:t> 其他类型传感器</a:t>
            </a:r>
            <a:endParaRPr lang="en-US" altLang="zh-CN" dirty="0">
              <a:solidFill>
                <a:srgbClr val="0000FF"/>
              </a:solidFill>
              <a:latin typeface="+mn-lt"/>
            </a:endParaRPr>
          </a:p>
          <a:p>
            <a:pPr marL="342900" indent="-342900">
              <a:lnSpc>
                <a:spcPct val="140000"/>
              </a:lnSpc>
              <a:buFont typeface="Wingdings" pitchFamily="2" charset="2"/>
              <a:buChar char="l"/>
              <a:defRPr/>
            </a:pPr>
            <a:endParaRPr lang="zh-CN" altLang="en-US" dirty="0">
              <a:solidFill>
                <a:srgbClr val="0000FF"/>
              </a:solidFill>
              <a:latin typeface="+mn-lt"/>
            </a:endParaRPr>
          </a:p>
        </p:txBody>
      </p:sp>
    </p:spTree>
    <p:extLst>
      <p:ext uri="{BB962C8B-B14F-4D97-AF65-F5344CB8AC3E}">
        <p14:creationId xmlns:p14="http://schemas.microsoft.com/office/powerpoint/2010/main" val="36466793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bwMode="auto">
          <a:xfrm>
            <a:off x="323850" y="692150"/>
            <a:ext cx="3671888" cy="43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b="1">
                <a:solidFill>
                  <a:schemeClr val="tx1"/>
                </a:solidFill>
                <a:latin typeface="黑体" panose="02010609060101010101" pitchFamily="49" charset="-122"/>
                <a:ea typeface="黑体" panose="02010609060101010101" pitchFamily="49" charset="-122"/>
              </a:rPr>
              <a:t>电阻的相对变化：</a:t>
            </a:r>
          </a:p>
        </p:txBody>
      </p:sp>
      <p:graphicFrame>
        <p:nvGraphicFramePr>
          <p:cNvPr id="4098" name="Object 3"/>
          <p:cNvGraphicFramePr>
            <a:graphicFrameLocks noChangeAspect="1"/>
          </p:cNvGraphicFramePr>
          <p:nvPr/>
        </p:nvGraphicFramePr>
        <p:xfrm>
          <a:off x="3143250" y="1247775"/>
          <a:ext cx="2857500" cy="993775"/>
        </p:xfrm>
        <a:graphic>
          <a:graphicData uri="http://schemas.openxmlformats.org/presentationml/2006/ole">
            <mc:AlternateContent xmlns:mc="http://schemas.openxmlformats.org/markup-compatibility/2006">
              <mc:Choice xmlns:v="urn:schemas-microsoft-com:vml" Requires="v">
                <p:oleObj spid="_x0000_s7218" name="公式" r:id="rId3" imgW="1206360" imgH="419040" progId="Equation.3">
                  <p:embed/>
                </p:oleObj>
              </mc:Choice>
              <mc:Fallback>
                <p:oleObj name="公式" r:id="rId3" imgW="120636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1247775"/>
                        <a:ext cx="2857500" cy="9937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0" name="Text Box 4"/>
          <p:cNvSpPr txBox="1">
            <a:spLocks noChangeArrowheads="1"/>
          </p:cNvSpPr>
          <p:nvPr/>
        </p:nvSpPr>
        <p:spPr bwMode="auto">
          <a:xfrm>
            <a:off x="596900" y="2181225"/>
            <a:ext cx="8393113" cy="979488"/>
          </a:xfrm>
          <a:prstGeom prst="rect">
            <a:avLst/>
          </a:prstGeom>
          <a:noFill/>
          <a:ln w="9525">
            <a:noFill/>
            <a:miter lim="800000"/>
            <a:headEnd/>
            <a:tailEnd/>
          </a:ln>
        </p:spPr>
        <p:txBody>
          <a:bodyPr>
            <a:spAutoFit/>
          </a:bodyPr>
          <a:lstStyle/>
          <a:p>
            <a:pPr>
              <a:lnSpc>
                <a:spcPct val="120000"/>
              </a:lnSpc>
              <a:spcBef>
                <a:spcPct val="0"/>
              </a:spcBef>
              <a:defRPr/>
            </a:pPr>
            <a:r>
              <a:rPr lang="zh-CN" altLang="en-US" sz="2400" dirty="0">
                <a:solidFill>
                  <a:srgbClr val="0000FF"/>
                </a:solidFill>
                <a:latin typeface="+mn-lt"/>
                <a:ea typeface="仿宋_GB2312" pitchFamily="49" charset="-122"/>
              </a:rPr>
              <a:t>对于半径为</a:t>
            </a:r>
            <a:r>
              <a:rPr lang="en-US" altLang="zh-CN" sz="2400" i="1" dirty="0">
                <a:solidFill>
                  <a:srgbClr val="0000FF"/>
                </a:solidFill>
                <a:latin typeface="+mn-lt"/>
                <a:ea typeface="仿宋_GB2312" pitchFamily="49" charset="-122"/>
              </a:rPr>
              <a:t>r</a:t>
            </a:r>
            <a:r>
              <a:rPr lang="zh-CN" altLang="en-US" sz="2400" dirty="0">
                <a:solidFill>
                  <a:srgbClr val="0000FF"/>
                </a:solidFill>
                <a:latin typeface="+mn-lt"/>
                <a:ea typeface="仿宋_GB2312" pitchFamily="49" charset="-122"/>
              </a:rPr>
              <a:t>的圆导体，</a:t>
            </a:r>
            <a:r>
              <a:rPr lang="en-US" altLang="zh-CN" sz="2400" i="1" dirty="0">
                <a:solidFill>
                  <a:srgbClr val="0000FF"/>
                </a:solidFill>
                <a:latin typeface="+mn-lt"/>
                <a:ea typeface="仿宋_GB2312" pitchFamily="49" charset="-122"/>
              </a:rPr>
              <a:t>A</a:t>
            </a:r>
            <a:r>
              <a:rPr lang="en-US" altLang="zh-CN" sz="2400" dirty="0">
                <a:solidFill>
                  <a:srgbClr val="0000FF"/>
                </a:solidFill>
                <a:latin typeface="+mn-lt"/>
                <a:ea typeface="仿宋_GB2312" pitchFamily="49" charset="-122"/>
              </a:rPr>
              <a:t>=</a:t>
            </a:r>
            <a:r>
              <a:rPr lang="en-US" altLang="zh-CN" sz="2400" i="1" dirty="0">
                <a:solidFill>
                  <a:srgbClr val="0000FF"/>
                </a:solidFill>
                <a:latin typeface="+mn-lt"/>
                <a:ea typeface="仿宋_GB2312" pitchFamily="49" charset="-122"/>
              </a:rPr>
              <a:t>πr</a:t>
            </a:r>
            <a:r>
              <a:rPr lang="en-US" altLang="zh-CN" sz="2400" i="1" baseline="30000" dirty="0">
                <a:solidFill>
                  <a:srgbClr val="0000FF"/>
                </a:solidFill>
                <a:latin typeface="+mn-lt"/>
                <a:ea typeface="仿宋_GB2312" pitchFamily="49" charset="-122"/>
              </a:rPr>
              <a:t>2</a:t>
            </a:r>
            <a:r>
              <a:rPr lang="zh-CN" altLang="en-US" sz="2400" dirty="0">
                <a:solidFill>
                  <a:srgbClr val="0000FF"/>
                </a:solidFill>
                <a:latin typeface="+mn-lt"/>
                <a:ea typeface="仿宋_GB2312" pitchFamily="49" charset="-122"/>
              </a:rPr>
              <a:t>，</a:t>
            </a:r>
            <a:r>
              <a:rPr lang="en-US" altLang="zh-CN" sz="2400" dirty="0" err="1">
                <a:solidFill>
                  <a:srgbClr val="0000FF"/>
                </a:solidFill>
                <a:latin typeface="+mn-lt"/>
                <a:ea typeface="仿宋_GB2312" pitchFamily="49" charset="-122"/>
              </a:rPr>
              <a:t>d</a:t>
            </a:r>
            <a:r>
              <a:rPr lang="en-US" altLang="zh-CN" sz="2400" i="1" dirty="0" err="1">
                <a:solidFill>
                  <a:srgbClr val="0000FF"/>
                </a:solidFill>
                <a:latin typeface="+mn-lt"/>
                <a:ea typeface="仿宋_GB2312" pitchFamily="49" charset="-122"/>
              </a:rPr>
              <a:t>A</a:t>
            </a:r>
            <a:r>
              <a:rPr lang="en-US" altLang="zh-CN" sz="2400" dirty="0">
                <a:solidFill>
                  <a:srgbClr val="0000FF"/>
                </a:solidFill>
                <a:latin typeface="+mn-lt"/>
                <a:ea typeface="仿宋_GB2312" pitchFamily="49" charset="-122"/>
              </a:rPr>
              <a:t>/</a:t>
            </a:r>
            <a:r>
              <a:rPr lang="en-US" altLang="zh-CN" sz="2400" i="1" dirty="0">
                <a:solidFill>
                  <a:srgbClr val="0000FF"/>
                </a:solidFill>
                <a:latin typeface="+mn-lt"/>
                <a:ea typeface="仿宋_GB2312" pitchFamily="49" charset="-122"/>
              </a:rPr>
              <a:t>A</a:t>
            </a:r>
            <a:r>
              <a:rPr lang="en-US" altLang="zh-CN" sz="2400" dirty="0">
                <a:solidFill>
                  <a:srgbClr val="0000FF"/>
                </a:solidFill>
                <a:latin typeface="+mn-lt"/>
                <a:ea typeface="仿宋_GB2312" pitchFamily="49" charset="-122"/>
              </a:rPr>
              <a:t>=2d</a:t>
            </a:r>
            <a:r>
              <a:rPr lang="en-US" altLang="zh-CN" sz="2400" i="1" dirty="0">
                <a:solidFill>
                  <a:srgbClr val="0000FF"/>
                </a:solidFill>
                <a:latin typeface="+mn-lt"/>
                <a:ea typeface="仿宋_GB2312" pitchFamily="49" charset="-122"/>
              </a:rPr>
              <a:t>r</a:t>
            </a:r>
            <a:r>
              <a:rPr lang="en-US" altLang="zh-CN" sz="2400" dirty="0">
                <a:solidFill>
                  <a:srgbClr val="0000FF"/>
                </a:solidFill>
                <a:latin typeface="+mn-lt"/>
                <a:ea typeface="仿宋_GB2312" pitchFamily="49" charset="-122"/>
              </a:rPr>
              <a:t>/</a:t>
            </a:r>
            <a:r>
              <a:rPr lang="en-US" altLang="zh-CN" sz="2400" i="1" dirty="0">
                <a:solidFill>
                  <a:srgbClr val="0000FF"/>
                </a:solidFill>
                <a:latin typeface="+mn-lt"/>
                <a:ea typeface="仿宋_GB2312" pitchFamily="49" charset="-122"/>
              </a:rPr>
              <a:t>r</a:t>
            </a:r>
            <a:endParaRPr lang="en-US" altLang="zh-CN" sz="2400" dirty="0">
              <a:solidFill>
                <a:srgbClr val="0000FF"/>
              </a:solidFill>
              <a:latin typeface="+mn-lt"/>
              <a:ea typeface="仿宋_GB2312" pitchFamily="49" charset="-122"/>
            </a:endParaRPr>
          </a:p>
          <a:p>
            <a:pPr>
              <a:lnSpc>
                <a:spcPct val="120000"/>
              </a:lnSpc>
              <a:spcBef>
                <a:spcPct val="0"/>
              </a:spcBef>
              <a:defRPr/>
            </a:pPr>
            <a:r>
              <a:rPr lang="zh-CN" altLang="en-US" sz="2400" dirty="0">
                <a:solidFill>
                  <a:srgbClr val="0000FF"/>
                </a:solidFill>
                <a:latin typeface="+mn-lt"/>
                <a:ea typeface="仿宋_GB2312" pitchFamily="49" charset="-122"/>
                <a:cs typeface="Times New Roman" pitchFamily="18" charset="0"/>
              </a:rPr>
              <a:t>由材料力学可知，在弹性范围内：</a:t>
            </a:r>
            <a:r>
              <a:rPr lang="zh-CN" altLang="en-US" sz="2400" dirty="0">
                <a:solidFill>
                  <a:srgbClr val="0000FF"/>
                </a:solidFill>
                <a:latin typeface="+mn-lt"/>
                <a:ea typeface="仿宋_GB2312" pitchFamily="49" charset="-122"/>
              </a:rPr>
              <a:t> </a:t>
            </a:r>
          </a:p>
        </p:txBody>
      </p:sp>
      <p:graphicFrame>
        <p:nvGraphicFramePr>
          <p:cNvPr id="4099" name="Object 5"/>
          <p:cNvGraphicFramePr>
            <a:graphicFrameLocks noChangeAspect="1"/>
          </p:cNvGraphicFramePr>
          <p:nvPr/>
        </p:nvGraphicFramePr>
        <p:xfrm>
          <a:off x="971550" y="3375025"/>
          <a:ext cx="7037388" cy="558800"/>
        </p:xfrm>
        <a:graphic>
          <a:graphicData uri="http://schemas.openxmlformats.org/presentationml/2006/ole">
            <mc:AlternateContent xmlns:mc="http://schemas.openxmlformats.org/markup-compatibility/2006">
              <mc:Choice xmlns:v="urn:schemas-microsoft-com:vml" Requires="v">
                <p:oleObj spid="_x0000_s7219" name="公式" r:id="rId5" imgW="2590560" imgH="203040" progId="Equation.3">
                  <p:embed/>
                </p:oleObj>
              </mc:Choice>
              <mc:Fallback>
                <p:oleObj name="公式" r:id="rId5" imgW="25905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375025"/>
                        <a:ext cx="7037388" cy="55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0" name="Object 6"/>
          <p:cNvGraphicFramePr>
            <a:graphicFrameLocks noChangeAspect="1"/>
          </p:cNvGraphicFramePr>
          <p:nvPr/>
        </p:nvGraphicFramePr>
        <p:xfrm>
          <a:off x="2571750" y="4090988"/>
          <a:ext cx="4000500" cy="561975"/>
        </p:xfrm>
        <a:graphic>
          <a:graphicData uri="http://schemas.openxmlformats.org/presentationml/2006/ole">
            <mc:AlternateContent xmlns:mc="http://schemas.openxmlformats.org/markup-compatibility/2006">
              <mc:Choice xmlns:v="urn:schemas-microsoft-com:vml" Requires="v">
                <p:oleObj spid="_x0000_s7220" name="公式" r:id="rId7" imgW="1434960" imgH="203040" progId="Equation.3">
                  <p:embed/>
                </p:oleObj>
              </mc:Choice>
              <mc:Fallback>
                <p:oleObj name="公式" r:id="rId7" imgW="143496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1750" y="4090988"/>
                        <a:ext cx="400050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1" name="Text Box 7"/>
          <p:cNvSpPr txBox="1">
            <a:spLocks noChangeArrowheads="1"/>
          </p:cNvSpPr>
          <p:nvPr/>
        </p:nvSpPr>
        <p:spPr bwMode="auto">
          <a:xfrm>
            <a:off x="1428750" y="4765675"/>
            <a:ext cx="6786563" cy="1903413"/>
          </a:xfrm>
          <a:prstGeom prst="rect">
            <a:avLst/>
          </a:prstGeom>
          <a:noFill/>
          <a:ln w="12700" cap="sq">
            <a:noFill/>
            <a:miter lim="800000"/>
            <a:headEnd/>
            <a:tailEnd/>
          </a:ln>
        </p:spPr>
        <p:txBody>
          <a:bodyPr>
            <a:spAutoFit/>
          </a:bodyPr>
          <a:lstStyle/>
          <a:p>
            <a:pPr algn="just" eaLnBrk="0" hangingPunct="0">
              <a:lnSpc>
                <a:spcPct val="120000"/>
              </a:lnSpc>
              <a:spcBef>
                <a:spcPct val="0"/>
              </a:spcBef>
              <a:defRPr/>
            </a:pPr>
            <a:r>
              <a:rPr lang="en-US" altLang="zh-CN" sz="2000" i="1" dirty="0">
                <a:latin typeface="+mn-lt"/>
                <a:ea typeface="仿宋_GB2312" pitchFamily="49" charset="-122"/>
              </a:rPr>
              <a:t>ε—</a:t>
            </a:r>
            <a:r>
              <a:rPr lang="zh-CN" altLang="en-US" sz="2000" dirty="0">
                <a:latin typeface="+mn-lt"/>
                <a:ea typeface="仿宋_GB2312" pitchFamily="49" charset="-122"/>
              </a:rPr>
              <a:t>导体的纵向应变</a:t>
            </a:r>
          </a:p>
          <a:p>
            <a:pPr algn="just" eaLnBrk="0" hangingPunct="0">
              <a:lnSpc>
                <a:spcPct val="120000"/>
              </a:lnSpc>
              <a:spcBef>
                <a:spcPct val="0"/>
              </a:spcBef>
              <a:defRPr/>
            </a:pPr>
            <a:r>
              <a:rPr lang="en-US" altLang="zh-CN" sz="2000" i="1" dirty="0">
                <a:latin typeface="+mn-lt"/>
                <a:ea typeface="仿宋_GB2312" pitchFamily="49" charset="-122"/>
              </a:rPr>
              <a:t>v —</a:t>
            </a:r>
            <a:r>
              <a:rPr lang="zh-CN" altLang="en-US" sz="2000" dirty="0">
                <a:latin typeface="+mn-lt"/>
                <a:ea typeface="仿宋_GB2312" pitchFamily="49" charset="-122"/>
              </a:rPr>
              <a:t>电阻丝材料的泊松比，一般金属</a:t>
            </a:r>
            <a:r>
              <a:rPr lang="en-US" altLang="zh-CN" sz="2000" i="1" dirty="0">
                <a:latin typeface="+mn-lt"/>
                <a:ea typeface="仿宋_GB2312" pitchFamily="49" charset="-122"/>
              </a:rPr>
              <a:t>v</a:t>
            </a:r>
            <a:r>
              <a:rPr lang="en-US" altLang="zh-CN" sz="2000" dirty="0">
                <a:latin typeface="+mn-lt"/>
                <a:ea typeface="仿宋_GB2312" pitchFamily="49" charset="-122"/>
              </a:rPr>
              <a:t>=0.3</a:t>
            </a:r>
            <a:r>
              <a:rPr lang="zh-CN" altLang="en-US" sz="2000" dirty="0">
                <a:latin typeface="+mn-lt"/>
                <a:ea typeface="仿宋_GB2312" pitchFamily="49" charset="-122"/>
              </a:rPr>
              <a:t>～</a:t>
            </a:r>
            <a:r>
              <a:rPr lang="en-US" altLang="zh-CN" sz="2000" dirty="0">
                <a:latin typeface="+mn-lt"/>
                <a:ea typeface="仿宋_GB2312" pitchFamily="49" charset="-122"/>
              </a:rPr>
              <a:t>0.5</a:t>
            </a:r>
            <a:r>
              <a:rPr lang="zh-CN" altLang="en-US" sz="2000" dirty="0">
                <a:latin typeface="+mn-lt"/>
                <a:ea typeface="仿宋_GB2312" pitchFamily="49" charset="-122"/>
              </a:rPr>
              <a:t>；</a:t>
            </a:r>
          </a:p>
          <a:p>
            <a:pPr algn="just" eaLnBrk="0" hangingPunct="0">
              <a:lnSpc>
                <a:spcPct val="120000"/>
              </a:lnSpc>
              <a:spcBef>
                <a:spcPct val="0"/>
              </a:spcBef>
              <a:defRPr/>
            </a:pPr>
            <a:r>
              <a:rPr lang="en-US" altLang="zh-CN" sz="2000" i="1" dirty="0">
                <a:latin typeface="+mn-lt"/>
                <a:ea typeface="仿宋_GB2312" pitchFamily="49" charset="-122"/>
              </a:rPr>
              <a:t>λ —</a:t>
            </a:r>
            <a:r>
              <a:rPr lang="zh-CN" altLang="en-US" sz="2000" dirty="0">
                <a:latin typeface="+mn-lt"/>
                <a:ea typeface="仿宋_GB2312" pitchFamily="49" charset="-122"/>
              </a:rPr>
              <a:t>压阻系数，与材质有关；</a:t>
            </a:r>
            <a:endParaRPr lang="en-US" altLang="zh-CN" sz="2000" dirty="0">
              <a:latin typeface="+mn-lt"/>
              <a:ea typeface="仿宋_GB2312" pitchFamily="49" charset="-122"/>
            </a:endParaRPr>
          </a:p>
          <a:p>
            <a:pPr algn="just" eaLnBrk="0" hangingPunct="0">
              <a:lnSpc>
                <a:spcPct val="120000"/>
              </a:lnSpc>
              <a:spcBef>
                <a:spcPct val="0"/>
              </a:spcBef>
              <a:defRPr/>
            </a:pPr>
            <a:r>
              <a:rPr lang="en-US" altLang="zh-CN" sz="2000" i="1" dirty="0">
                <a:latin typeface="+mn-lt"/>
                <a:ea typeface="仿宋_GB2312" pitchFamily="49" charset="-122"/>
              </a:rPr>
              <a:t>σ—</a:t>
            </a:r>
            <a:r>
              <a:rPr lang="zh-CN" altLang="en-US" sz="2000" dirty="0">
                <a:latin typeface="+mn-lt"/>
                <a:ea typeface="仿宋_GB2312" pitchFamily="49" charset="-122"/>
              </a:rPr>
              <a:t>应力值；</a:t>
            </a:r>
            <a:endParaRPr lang="en-US" altLang="zh-CN" sz="2000" dirty="0">
              <a:latin typeface="+mn-lt"/>
              <a:ea typeface="仿宋_GB2312" pitchFamily="49" charset="-122"/>
            </a:endParaRPr>
          </a:p>
          <a:p>
            <a:pPr algn="just" eaLnBrk="0" hangingPunct="0">
              <a:lnSpc>
                <a:spcPct val="120000"/>
              </a:lnSpc>
              <a:spcBef>
                <a:spcPct val="0"/>
              </a:spcBef>
              <a:defRPr/>
            </a:pPr>
            <a:r>
              <a:rPr lang="en-US" altLang="zh-CN" sz="2000" i="1" dirty="0">
                <a:latin typeface="+mn-lt"/>
                <a:ea typeface="仿宋_GB2312" pitchFamily="49" charset="-122"/>
              </a:rPr>
              <a:t>E—</a:t>
            </a:r>
            <a:r>
              <a:rPr lang="zh-CN" altLang="en-US" sz="2000" dirty="0">
                <a:latin typeface="+mn-lt"/>
                <a:ea typeface="仿宋_GB2312" pitchFamily="49" charset="-122"/>
              </a:rPr>
              <a:t>材料的弹性模量</a:t>
            </a:r>
          </a:p>
        </p:txBody>
      </p:sp>
      <p:sp>
        <p:nvSpPr>
          <p:cNvPr id="4104" name="圆角矩形 8"/>
          <p:cNvSpPr>
            <a:spLocks noChangeArrowheads="1"/>
          </p:cNvSpPr>
          <p:nvPr/>
        </p:nvSpPr>
        <p:spPr bwMode="auto">
          <a:xfrm>
            <a:off x="0" y="3213100"/>
            <a:ext cx="9144000" cy="1439863"/>
          </a:xfrm>
          <a:prstGeom prst="roundRect">
            <a:avLst>
              <a:gd name="adj" fmla="val 16667"/>
            </a:avLst>
          </a:prstGeom>
          <a:noFill/>
          <a:ln w="31750">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 name="Rectangle 6"/>
          <p:cNvSpPr>
            <a:spLocks noChangeArrowheads="1"/>
          </p:cNvSpPr>
          <p:nvPr/>
        </p:nvSpPr>
        <p:spPr bwMode="auto">
          <a:xfrm>
            <a:off x="4575840" y="66895"/>
            <a:ext cx="457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dirty="0">
                <a:solidFill>
                  <a:srgbClr val="0000FF"/>
                </a:solidFill>
              </a:rPr>
              <a:t>§3</a:t>
            </a:r>
            <a:r>
              <a:rPr lang="en-US" altLang="zh-CN" dirty="0">
                <a:solidFill>
                  <a:srgbClr val="0000FF"/>
                </a:solidFill>
              </a:rPr>
              <a:t>.2.2 </a:t>
            </a:r>
            <a:r>
              <a:rPr lang="zh-CN" altLang="en-US" dirty="0">
                <a:solidFill>
                  <a:srgbClr val="0000FF"/>
                </a:solidFill>
              </a:rPr>
              <a:t>电阻应变式传感器 </a:t>
            </a:r>
          </a:p>
        </p:txBody>
      </p:sp>
    </p:spTree>
    <p:extLst>
      <p:ext uri="{BB962C8B-B14F-4D97-AF65-F5344CB8AC3E}">
        <p14:creationId xmlns:p14="http://schemas.microsoft.com/office/powerpoint/2010/main" val="5196419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2565400" y="1524000"/>
          <a:ext cx="3921125" cy="1027113"/>
        </p:xfrm>
        <a:graphic>
          <a:graphicData uri="http://schemas.openxmlformats.org/presentationml/2006/ole">
            <mc:AlternateContent xmlns:mc="http://schemas.openxmlformats.org/markup-compatibility/2006">
              <mc:Choice xmlns:v="urn:schemas-microsoft-com:vml" Requires="v">
                <p:oleObj spid="_x0000_s8258" name="公式" r:id="rId3" imgW="1498320" imgH="393480" progId="Equation.3">
                  <p:embed/>
                </p:oleObj>
              </mc:Choice>
              <mc:Fallback>
                <p:oleObj name="公式" r:id="rId3" imgW="149832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5400" y="1524000"/>
                        <a:ext cx="3921125" cy="1027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4" name="Text Box 3"/>
          <p:cNvSpPr txBox="1">
            <a:spLocks noChangeArrowheads="1"/>
          </p:cNvSpPr>
          <p:nvPr/>
        </p:nvSpPr>
        <p:spPr bwMode="auto">
          <a:xfrm>
            <a:off x="725488" y="4408488"/>
            <a:ext cx="8072437" cy="2032000"/>
          </a:xfrm>
          <a:prstGeom prst="rect">
            <a:avLst/>
          </a:prstGeom>
          <a:noFill/>
          <a:ln w="9525">
            <a:noFill/>
            <a:miter lim="800000"/>
            <a:headEnd/>
            <a:tailEnd/>
          </a:ln>
        </p:spPr>
        <p:txBody>
          <a:bodyPr>
            <a:spAutoFit/>
          </a:bodyPr>
          <a:lstStyle/>
          <a:p>
            <a:pPr>
              <a:lnSpc>
                <a:spcPct val="150000"/>
              </a:lnSpc>
              <a:spcBef>
                <a:spcPct val="0"/>
              </a:spcBef>
              <a:defRPr/>
            </a:pPr>
            <a:r>
              <a:rPr lang="zh-CN" altLang="en-US" dirty="0">
                <a:latin typeface="+mn-lt"/>
                <a:ea typeface="仿宋_GB2312" pitchFamily="49" charset="-122"/>
              </a:rPr>
              <a:t>金属材料：</a:t>
            </a:r>
            <a:r>
              <a:rPr lang="en-US" altLang="zh-CN" i="1" dirty="0">
                <a:latin typeface="+mn-lt"/>
                <a:ea typeface="仿宋_GB2312" pitchFamily="49" charset="-122"/>
              </a:rPr>
              <a:t>k</a:t>
            </a:r>
            <a:r>
              <a:rPr lang="en-US" altLang="zh-CN" baseline="-25000" dirty="0">
                <a:latin typeface="+mn-lt"/>
                <a:ea typeface="仿宋_GB2312" pitchFamily="49" charset="-122"/>
              </a:rPr>
              <a:t>0</a:t>
            </a:r>
            <a:r>
              <a:rPr lang="zh-CN" altLang="en-US" dirty="0">
                <a:latin typeface="+mn-lt"/>
                <a:ea typeface="仿宋_GB2312" pitchFamily="49" charset="-122"/>
              </a:rPr>
              <a:t>以前者为主，则</a:t>
            </a:r>
            <a:r>
              <a:rPr lang="en-US" altLang="zh-CN" i="1" dirty="0">
                <a:latin typeface="+mn-lt"/>
                <a:ea typeface="仿宋_GB2312" pitchFamily="49" charset="-122"/>
              </a:rPr>
              <a:t>k</a:t>
            </a:r>
            <a:r>
              <a:rPr lang="en-US" altLang="zh-CN" baseline="-25000" dirty="0">
                <a:latin typeface="+mn-lt"/>
                <a:ea typeface="仿宋_GB2312" pitchFamily="49" charset="-122"/>
              </a:rPr>
              <a:t>0</a:t>
            </a:r>
            <a:r>
              <a:rPr lang="en-US" altLang="zh-CN" dirty="0">
                <a:latin typeface="+mn-lt"/>
                <a:ea typeface="仿宋_GB2312" pitchFamily="49" charset="-122"/>
              </a:rPr>
              <a:t>≈1+2</a:t>
            </a:r>
            <a:r>
              <a:rPr lang="en-US" altLang="zh-CN" i="1" dirty="0">
                <a:latin typeface="+mn-lt"/>
                <a:ea typeface="仿宋_GB2312" pitchFamily="49" charset="-122"/>
              </a:rPr>
              <a:t>v=</a:t>
            </a:r>
            <a:r>
              <a:rPr lang="en-US" altLang="zh-CN" dirty="0">
                <a:latin typeface="+mn-lt"/>
                <a:ea typeface="仿宋_GB2312" pitchFamily="49" charset="-122"/>
              </a:rPr>
              <a:t>1.7~3.6</a:t>
            </a:r>
          </a:p>
          <a:p>
            <a:pPr>
              <a:lnSpc>
                <a:spcPct val="150000"/>
              </a:lnSpc>
              <a:spcBef>
                <a:spcPct val="0"/>
              </a:spcBef>
              <a:defRPr/>
            </a:pPr>
            <a:r>
              <a:rPr lang="zh-CN" altLang="en-US" dirty="0">
                <a:latin typeface="+mn-lt"/>
                <a:ea typeface="仿宋_GB2312" pitchFamily="49" charset="-122"/>
              </a:rPr>
              <a:t>    半导体：压阻效应明显，</a:t>
            </a:r>
            <a:r>
              <a:rPr lang="en-US" altLang="zh-CN" i="1" dirty="0">
                <a:latin typeface="+mn-lt"/>
                <a:ea typeface="仿宋_GB2312" pitchFamily="49" charset="-122"/>
              </a:rPr>
              <a:t>k</a:t>
            </a:r>
            <a:r>
              <a:rPr lang="en-US" altLang="zh-CN" baseline="-25000" dirty="0">
                <a:latin typeface="+mn-lt"/>
                <a:ea typeface="仿宋_GB2312" pitchFamily="49" charset="-122"/>
              </a:rPr>
              <a:t>0</a:t>
            </a:r>
            <a:r>
              <a:rPr lang="zh-CN" altLang="en-US" dirty="0">
                <a:latin typeface="+mn-lt"/>
                <a:ea typeface="仿宋_GB2312" pitchFamily="49" charset="-122"/>
              </a:rPr>
              <a:t>值主要是由电阻率相对变化所决定</a:t>
            </a:r>
          </a:p>
        </p:txBody>
      </p:sp>
      <p:sp>
        <p:nvSpPr>
          <p:cNvPr id="5127" name="Rectangle 5"/>
          <p:cNvSpPr>
            <a:spLocks noGrp="1" noChangeArrowheads="1"/>
          </p:cNvSpPr>
          <p:nvPr>
            <p:ph type="title"/>
          </p:nvPr>
        </p:nvSpPr>
        <p:spPr bwMode="auto">
          <a:xfrm>
            <a:off x="285750" y="857250"/>
            <a:ext cx="4643438" cy="43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b="1">
                <a:solidFill>
                  <a:schemeClr val="tx1"/>
                </a:solidFill>
                <a:ea typeface="黑体" panose="02010609060101010101" pitchFamily="49" charset="-122"/>
              </a:rPr>
              <a:t>电阻对应变的灵敏度为</a:t>
            </a:r>
          </a:p>
        </p:txBody>
      </p:sp>
      <p:grpSp>
        <p:nvGrpSpPr>
          <p:cNvPr id="5128" name="Group 6"/>
          <p:cNvGrpSpPr>
            <a:grpSpLocks/>
          </p:cNvGrpSpPr>
          <p:nvPr/>
        </p:nvGrpSpPr>
        <p:grpSpPr bwMode="auto">
          <a:xfrm>
            <a:off x="450850" y="2717800"/>
            <a:ext cx="8237538" cy="1585913"/>
            <a:chOff x="303" y="1616"/>
            <a:chExt cx="5189" cy="999"/>
          </a:xfrm>
        </p:grpSpPr>
        <p:sp>
          <p:nvSpPr>
            <p:cNvPr id="5129" name="Rectangle 7"/>
            <p:cNvSpPr>
              <a:spLocks noChangeArrowheads="1"/>
            </p:cNvSpPr>
            <p:nvPr/>
          </p:nvSpPr>
          <p:spPr bwMode="auto">
            <a:xfrm>
              <a:off x="935" y="2161"/>
              <a:ext cx="4536" cy="404"/>
            </a:xfrm>
            <a:prstGeom prst="rect">
              <a:avLst/>
            </a:prstGeom>
            <a:solidFill>
              <a:srgbClr val="CCFFCC"/>
            </a:solidFill>
            <a:ln w="63500">
              <a:solidFill>
                <a:srgbClr val="0000FF"/>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5130" name="Rectangle 8"/>
            <p:cNvSpPr>
              <a:spLocks noChangeArrowheads="1"/>
            </p:cNvSpPr>
            <p:nvPr/>
          </p:nvSpPr>
          <p:spPr bwMode="auto">
            <a:xfrm>
              <a:off x="935" y="1617"/>
              <a:ext cx="4536" cy="362"/>
            </a:xfrm>
            <a:prstGeom prst="rect">
              <a:avLst/>
            </a:prstGeom>
            <a:solidFill>
              <a:srgbClr val="CCFFCC"/>
            </a:solidFill>
            <a:ln w="63500">
              <a:solidFill>
                <a:srgbClr val="0000FF"/>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dirty="0"/>
            </a:p>
          </p:txBody>
        </p:sp>
        <p:sp>
          <p:nvSpPr>
            <p:cNvPr id="5131" name="Text Box 9"/>
            <p:cNvSpPr txBox="1">
              <a:spLocks noChangeArrowheads="1"/>
            </p:cNvSpPr>
            <p:nvPr/>
          </p:nvSpPr>
          <p:spPr bwMode="auto">
            <a:xfrm>
              <a:off x="686" y="1926"/>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endParaRPr lang="zh-CN" altLang="zh-CN" sz="2400" b="0"/>
            </a:p>
          </p:txBody>
        </p:sp>
        <p:sp>
          <p:nvSpPr>
            <p:cNvPr id="5132" name="Text Box 10"/>
            <p:cNvSpPr txBox="1">
              <a:spLocks noChangeArrowheads="1"/>
            </p:cNvSpPr>
            <p:nvPr/>
          </p:nvSpPr>
          <p:spPr bwMode="auto">
            <a:xfrm>
              <a:off x="1214" y="163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endParaRPr lang="zh-CN" altLang="zh-CN" sz="2400" b="0"/>
            </a:p>
          </p:txBody>
        </p:sp>
        <p:graphicFrame>
          <p:nvGraphicFramePr>
            <p:cNvPr id="5123" name="Object 11"/>
            <p:cNvGraphicFramePr>
              <a:graphicFrameLocks noChangeAspect="1"/>
            </p:cNvGraphicFramePr>
            <p:nvPr/>
          </p:nvGraphicFramePr>
          <p:xfrm>
            <a:off x="1017" y="1679"/>
            <a:ext cx="589" cy="266"/>
          </p:xfrm>
          <a:graphic>
            <a:graphicData uri="http://schemas.openxmlformats.org/presentationml/2006/ole">
              <mc:AlternateContent xmlns:mc="http://schemas.openxmlformats.org/markup-compatibility/2006">
                <mc:Choice xmlns:v="urn:schemas-microsoft-com:vml" Requires="v">
                  <p:oleObj spid="_x0000_s8259" name="公式" r:id="rId5" imgW="393480" imgH="177480" progId="Equation.3">
                    <p:embed/>
                  </p:oleObj>
                </mc:Choice>
                <mc:Fallback>
                  <p:oleObj name="公式" r:id="rId5" imgW="39348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 y="1679"/>
                          <a:ext cx="589" cy="266"/>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12"/>
            <p:cNvGraphicFramePr>
              <a:graphicFrameLocks noChangeAspect="1"/>
            </p:cNvGraphicFramePr>
            <p:nvPr/>
          </p:nvGraphicFramePr>
          <p:xfrm>
            <a:off x="1041" y="2227"/>
            <a:ext cx="367" cy="285"/>
          </p:xfrm>
          <a:graphic>
            <a:graphicData uri="http://schemas.openxmlformats.org/presentationml/2006/ole">
              <mc:AlternateContent xmlns:mc="http://schemas.openxmlformats.org/markup-compatibility/2006">
                <mc:Choice xmlns:v="urn:schemas-microsoft-com:vml" Requires="v">
                  <p:oleObj spid="_x0000_s8260" name="公式" r:id="rId7" imgW="228600" imgH="177480" progId="Equation.3">
                    <p:embed/>
                  </p:oleObj>
                </mc:Choice>
                <mc:Fallback>
                  <p:oleObj name="公式" r:id="rId7" imgW="22860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 y="2227"/>
                          <a:ext cx="367" cy="28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13"/>
            <p:cNvGraphicFramePr>
              <a:graphicFrameLocks noChangeAspect="1"/>
            </p:cNvGraphicFramePr>
            <p:nvPr/>
          </p:nvGraphicFramePr>
          <p:xfrm>
            <a:off x="303" y="1807"/>
            <a:ext cx="309" cy="432"/>
          </p:xfrm>
          <a:graphic>
            <a:graphicData uri="http://schemas.openxmlformats.org/presentationml/2006/ole">
              <mc:AlternateContent xmlns:mc="http://schemas.openxmlformats.org/markup-compatibility/2006">
                <mc:Choice xmlns:v="urn:schemas-microsoft-com:vml" Requires="v">
                  <p:oleObj spid="_x0000_s8261" name="公式" r:id="rId9" imgW="165028" imgH="228501" progId="Equation.3">
                    <p:embed/>
                  </p:oleObj>
                </mc:Choice>
                <mc:Fallback>
                  <p:oleObj name="公式" r:id="rId9" imgW="16502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 y="1807"/>
                          <a:ext cx="309" cy="43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3" name="AutoShape 14"/>
            <p:cNvSpPr>
              <a:spLocks/>
            </p:cNvSpPr>
            <p:nvPr/>
          </p:nvSpPr>
          <p:spPr bwMode="auto">
            <a:xfrm>
              <a:off x="792" y="1817"/>
              <a:ext cx="96" cy="432"/>
            </a:xfrm>
            <a:prstGeom prst="leftBrace">
              <a:avLst>
                <a:gd name="adj1" fmla="val 37500"/>
                <a:gd name="adj2" fmla="val 50000"/>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5134" name="Text Box 15"/>
            <p:cNvSpPr txBox="1">
              <a:spLocks noChangeArrowheads="1"/>
            </p:cNvSpPr>
            <p:nvPr/>
          </p:nvSpPr>
          <p:spPr bwMode="auto">
            <a:xfrm>
              <a:off x="1551" y="2019"/>
              <a:ext cx="394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200000"/>
                </a:lnSpc>
                <a:spcBef>
                  <a:spcPct val="0"/>
                </a:spcBef>
              </a:pPr>
              <a:r>
                <a:rPr lang="zh-CN" altLang="en-US"/>
                <a:t>材料电阻率</a:t>
              </a:r>
              <a:r>
                <a:rPr lang="en-US" altLang="zh-CN" i="1"/>
                <a:t>ρ</a:t>
              </a:r>
              <a:r>
                <a:rPr lang="zh-CN" altLang="en-US"/>
                <a:t>随应变引起（压阻效应）</a:t>
              </a:r>
            </a:p>
          </p:txBody>
        </p:sp>
        <p:sp>
          <p:nvSpPr>
            <p:cNvPr id="5135" name="Line 16"/>
            <p:cNvSpPr>
              <a:spLocks noChangeShapeType="1"/>
            </p:cNvSpPr>
            <p:nvPr/>
          </p:nvSpPr>
          <p:spPr bwMode="auto">
            <a:xfrm flipV="1">
              <a:off x="618" y="1843"/>
              <a:ext cx="317" cy="136"/>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36" name="Line 17"/>
            <p:cNvSpPr>
              <a:spLocks noChangeShapeType="1"/>
            </p:cNvSpPr>
            <p:nvPr/>
          </p:nvSpPr>
          <p:spPr bwMode="auto">
            <a:xfrm>
              <a:off x="618" y="2069"/>
              <a:ext cx="272" cy="182"/>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37" name="Rectangle 18"/>
            <p:cNvSpPr>
              <a:spLocks noChangeArrowheads="1"/>
            </p:cNvSpPr>
            <p:nvPr/>
          </p:nvSpPr>
          <p:spPr bwMode="auto">
            <a:xfrm>
              <a:off x="1570" y="1616"/>
              <a:ext cx="34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dirty="0"/>
                <a:t>材料的几何尺寸变化引起</a:t>
              </a:r>
            </a:p>
          </p:txBody>
        </p:sp>
      </p:grpSp>
      <p:sp>
        <p:nvSpPr>
          <p:cNvPr id="18" name="Rectangle 6"/>
          <p:cNvSpPr>
            <a:spLocks noChangeArrowheads="1"/>
          </p:cNvSpPr>
          <p:nvPr/>
        </p:nvSpPr>
        <p:spPr bwMode="auto">
          <a:xfrm>
            <a:off x="4575840" y="66895"/>
            <a:ext cx="457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dirty="0">
                <a:solidFill>
                  <a:srgbClr val="0000FF"/>
                </a:solidFill>
              </a:rPr>
              <a:t>§3</a:t>
            </a:r>
            <a:r>
              <a:rPr lang="en-US" altLang="zh-CN" dirty="0">
                <a:solidFill>
                  <a:srgbClr val="0000FF"/>
                </a:solidFill>
              </a:rPr>
              <a:t>.2.2 </a:t>
            </a:r>
            <a:r>
              <a:rPr lang="zh-CN" altLang="en-US" dirty="0">
                <a:solidFill>
                  <a:srgbClr val="0000FF"/>
                </a:solidFill>
              </a:rPr>
              <a:t>电阻应变式传感器 </a:t>
            </a:r>
          </a:p>
        </p:txBody>
      </p:sp>
      <p:grpSp>
        <p:nvGrpSpPr>
          <p:cNvPr id="19" name="组合 18"/>
          <p:cNvGrpSpPr/>
          <p:nvPr/>
        </p:nvGrpSpPr>
        <p:grpSpPr>
          <a:xfrm>
            <a:off x="5364088" y="1124744"/>
            <a:ext cx="2551224" cy="419447"/>
            <a:chOff x="5022379" y="1884537"/>
            <a:chExt cx="2551224" cy="419447"/>
          </a:xfrm>
        </p:grpSpPr>
        <p:grpSp>
          <p:nvGrpSpPr>
            <p:cNvPr id="20" name="组合 19"/>
            <p:cNvGrpSpPr/>
            <p:nvPr/>
          </p:nvGrpSpPr>
          <p:grpSpPr>
            <a:xfrm>
              <a:off x="5022379" y="1884537"/>
              <a:ext cx="1478434" cy="419447"/>
              <a:chOff x="4400029" y="1162844"/>
              <a:chExt cx="1478434" cy="419447"/>
            </a:xfrm>
          </p:grpSpPr>
          <p:sp>
            <p:nvSpPr>
              <p:cNvPr id="23" name="五角星 22"/>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4" name="五角星 23"/>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5" name="五角星 24"/>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1" name="五角星 20"/>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2" name="五角星 21"/>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318074050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0"/>
            <a:ext cx="9144000" cy="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pic>
        <p:nvPicPr>
          <p:cNvPr id="24579" name="Picture 1"/>
          <p:cNvPicPr>
            <a:picLocks noChangeAspect="1" noChangeArrowheads="1"/>
          </p:cNvPicPr>
          <p:nvPr/>
        </p:nvPicPr>
        <p:blipFill>
          <a:blip r:embed="rId2">
            <a:extLst>
              <a:ext uri="{28A0092B-C50C-407E-A947-70E740481C1C}">
                <a14:useLocalDpi xmlns:a14="http://schemas.microsoft.com/office/drawing/2010/main" val="0"/>
              </a:ext>
            </a:extLst>
          </a:blip>
          <a:srcRect b="9131"/>
          <a:stretch>
            <a:fillRect/>
          </a:stretch>
        </p:blipFill>
        <p:spPr bwMode="auto">
          <a:xfrm>
            <a:off x="684213" y="908050"/>
            <a:ext cx="8037512"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3"/>
          <p:cNvSpPr>
            <a:spLocks noChangeArrowheads="1"/>
          </p:cNvSpPr>
          <p:nvPr/>
        </p:nvSpPr>
        <p:spPr bwMode="auto">
          <a:xfrm>
            <a:off x="2484438" y="5732463"/>
            <a:ext cx="41513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FF0000"/>
                </a:solidFill>
              </a:rPr>
              <a:t>具有温度补偿作用的电桥</a:t>
            </a:r>
          </a:p>
        </p:txBody>
      </p:sp>
      <p:sp>
        <p:nvSpPr>
          <p:cNvPr id="5" name="Rectangle 6"/>
          <p:cNvSpPr>
            <a:spLocks noChangeArrowheads="1"/>
          </p:cNvSpPr>
          <p:nvPr/>
        </p:nvSpPr>
        <p:spPr bwMode="auto">
          <a:xfrm>
            <a:off x="4575840" y="66895"/>
            <a:ext cx="457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dirty="0">
                <a:solidFill>
                  <a:srgbClr val="0000FF"/>
                </a:solidFill>
              </a:rPr>
              <a:t>§3</a:t>
            </a:r>
            <a:r>
              <a:rPr lang="en-US" altLang="zh-CN" dirty="0">
                <a:solidFill>
                  <a:srgbClr val="0000FF"/>
                </a:solidFill>
              </a:rPr>
              <a:t>.2.2 </a:t>
            </a:r>
            <a:r>
              <a:rPr lang="zh-CN" altLang="en-US" dirty="0">
                <a:solidFill>
                  <a:srgbClr val="0000FF"/>
                </a:solidFill>
              </a:rPr>
              <a:t>电阻应变式传感器 </a:t>
            </a:r>
          </a:p>
        </p:txBody>
      </p:sp>
      <p:grpSp>
        <p:nvGrpSpPr>
          <p:cNvPr id="6" name="组合 5"/>
          <p:cNvGrpSpPr/>
          <p:nvPr/>
        </p:nvGrpSpPr>
        <p:grpSpPr>
          <a:xfrm>
            <a:off x="5364088" y="1124744"/>
            <a:ext cx="2551224" cy="419447"/>
            <a:chOff x="5022379" y="1884537"/>
            <a:chExt cx="2551224" cy="419447"/>
          </a:xfrm>
        </p:grpSpPr>
        <p:grpSp>
          <p:nvGrpSpPr>
            <p:cNvPr id="7" name="组合 6"/>
            <p:cNvGrpSpPr/>
            <p:nvPr/>
          </p:nvGrpSpPr>
          <p:grpSpPr>
            <a:xfrm>
              <a:off x="5022379" y="1884537"/>
              <a:ext cx="1478434" cy="419447"/>
              <a:chOff x="4400029" y="1162844"/>
              <a:chExt cx="1478434" cy="419447"/>
            </a:xfrm>
          </p:grpSpPr>
          <p:sp>
            <p:nvSpPr>
              <p:cNvPr id="10" name="五角星 9"/>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1" name="五角星 10"/>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2" name="五角星 11"/>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8" name="五角星 7"/>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9" name="五角星 8"/>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19090467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2"/>
          <p:cNvSpPr>
            <a:spLocks noGrp="1" noChangeArrowheads="1"/>
          </p:cNvSpPr>
          <p:nvPr>
            <p:ph type="title"/>
          </p:nvPr>
        </p:nvSpPr>
        <p:spPr bwMode="auto">
          <a:xfrm>
            <a:off x="417513" y="785813"/>
            <a:ext cx="2376487"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lgn="l" eaLnBrk="1" hangingPunct="1"/>
            <a:r>
              <a:rPr lang="en-US" altLang="zh-CN" sz="3200" b="1">
                <a:solidFill>
                  <a:srgbClr val="0000FF"/>
                </a:solidFill>
                <a:ea typeface="黑体" panose="02010609060101010101" pitchFamily="49" charset="-122"/>
              </a:rPr>
              <a:t>a. </a:t>
            </a:r>
            <a:r>
              <a:rPr lang="zh-CN" altLang="en-US" sz="3200" b="1">
                <a:solidFill>
                  <a:srgbClr val="0000FF"/>
                </a:solidFill>
                <a:ea typeface="黑体" panose="02010609060101010101" pitchFamily="49" charset="-122"/>
              </a:rPr>
              <a:t>直流电桥</a:t>
            </a:r>
          </a:p>
        </p:txBody>
      </p:sp>
      <p:sp>
        <p:nvSpPr>
          <p:cNvPr id="7177" name="Rectangle 3"/>
          <p:cNvSpPr>
            <a:spLocks noGrp="1" noChangeArrowheads="1"/>
          </p:cNvSpPr>
          <p:nvPr>
            <p:ph type="body" sz="half" idx="1"/>
          </p:nvPr>
        </p:nvSpPr>
        <p:spPr bwMode="auto">
          <a:xfrm>
            <a:off x="396875" y="1460500"/>
            <a:ext cx="5051425" cy="2254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marL="0" indent="0" eaLnBrk="1" hangingPunct="1">
              <a:lnSpc>
                <a:spcPct val="120000"/>
              </a:lnSpc>
              <a:buFontTx/>
              <a:buNone/>
            </a:pPr>
            <a:r>
              <a:rPr lang="zh-CN" altLang="en-US" sz="2600" b="1">
                <a:latin typeface="仿宋_GB2312" panose="02010609030101010101" pitchFamily="49" charset="-122"/>
                <a:ea typeface="仿宋_GB2312" panose="02010609030101010101" pitchFamily="49" charset="-122"/>
              </a:rPr>
              <a:t>    当电桥输出端接入输入阻抗较大的仪表或放大器时，可视为开路，输出电流为零，输出电压为  。此时桥路电流</a:t>
            </a:r>
            <a:r>
              <a:rPr lang="en-US" altLang="zh-CN" sz="2600" b="1">
                <a:latin typeface="仿宋_GB2312" panose="02010609030101010101" pitchFamily="49" charset="-122"/>
                <a:ea typeface="仿宋_GB2312" panose="02010609030101010101" pitchFamily="49" charset="-122"/>
              </a:rPr>
              <a:t>:</a:t>
            </a:r>
            <a:endParaRPr lang="zh-CN" altLang="en-US" sz="2600" b="1">
              <a:latin typeface="仿宋_GB2312" panose="02010609030101010101" pitchFamily="49" charset="-122"/>
              <a:ea typeface="仿宋_GB2312" panose="02010609030101010101" pitchFamily="49" charset="-122"/>
            </a:endParaRPr>
          </a:p>
        </p:txBody>
      </p:sp>
      <p:graphicFrame>
        <p:nvGraphicFramePr>
          <p:cNvPr id="7170" name="Object 4"/>
          <p:cNvGraphicFramePr>
            <a:graphicFrameLocks noGrp="1" noChangeAspect="1"/>
          </p:cNvGraphicFramePr>
          <p:nvPr>
            <p:ph sz="quarter" idx="2"/>
          </p:nvPr>
        </p:nvGraphicFramePr>
        <p:xfrm>
          <a:off x="5643563" y="1214438"/>
          <a:ext cx="3343275" cy="3384550"/>
        </p:xfrm>
        <a:graphic>
          <a:graphicData uri="http://schemas.openxmlformats.org/presentationml/2006/ole">
            <mc:AlternateContent xmlns:mc="http://schemas.openxmlformats.org/markup-compatibility/2006">
              <mc:Choice xmlns:v="urn:schemas-microsoft-com:vml" Requires="v">
                <p:oleObj spid="_x0000_s9320" name="Visio" r:id="rId3" imgW="3986641" imgH="4035982" progId="Visio.Drawing.11">
                  <p:embed/>
                </p:oleObj>
              </mc:Choice>
              <mc:Fallback>
                <p:oleObj name="Visio" r:id="rId3" imgW="3986641" imgH="4035982"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63" y="1214438"/>
                        <a:ext cx="3343275"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5"/>
          <p:cNvGraphicFramePr>
            <a:graphicFrameLocks noChangeAspect="1"/>
          </p:cNvGraphicFramePr>
          <p:nvPr/>
        </p:nvGraphicFramePr>
        <p:xfrm>
          <a:off x="1428750" y="3429000"/>
          <a:ext cx="1509713" cy="842963"/>
        </p:xfrm>
        <a:graphic>
          <a:graphicData uri="http://schemas.openxmlformats.org/presentationml/2006/ole">
            <mc:AlternateContent xmlns:mc="http://schemas.openxmlformats.org/markup-compatibility/2006">
              <mc:Choice xmlns:v="urn:schemas-microsoft-com:vml" Requires="v">
                <p:oleObj spid="_x0000_s9321" name="公式" r:id="rId5" imgW="876240" imgH="482400" progId="Equation.3">
                  <p:embed/>
                </p:oleObj>
              </mc:Choice>
              <mc:Fallback>
                <p:oleObj name="公式" r:id="rId5" imgW="87624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3429000"/>
                        <a:ext cx="1509713"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6"/>
          <p:cNvGraphicFramePr>
            <a:graphicFrameLocks noChangeAspect="1"/>
          </p:cNvGraphicFramePr>
          <p:nvPr/>
        </p:nvGraphicFramePr>
        <p:xfrm>
          <a:off x="3606800" y="3429000"/>
          <a:ext cx="1493838" cy="801688"/>
        </p:xfrm>
        <a:graphic>
          <a:graphicData uri="http://schemas.openxmlformats.org/presentationml/2006/ole">
            <mc:AlternateContent xmlns:mc="http://schemas.openxmlformats.org/markup-compatibility/2006">
              <mc:Choice xmlns:v="urn:schemas-microsoft-com:vml" Requires="v">
                <p:oleObj spid="_x0000_s9322" name="公式" r:id="rId7" imgW="901309" imgH="482391" progId="Equation.3">
                  <p:embed/>
                </p:oleObj>
              </mc:Choice>
              <mc:Fallback>
                <p:oleObj name="公式" r:id="rId7" imgW="901309" imgH="4823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6800" y="3429000"/>
                        <a:ext cx="1493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7"/>
          <p:cNvGraphicFramePr>
            <a:graphicFrameLocks noChangeAspect="1"/>
          </p:cNvGraphicFramePr>
          <p:nvPr/>
        </p:nvGraphicFramePr>
        <p:xfrm>
          <a:off x="928688" y="4811713"/>
          <a:ext cx="7677150" cy="893762"/>
        </p:xfrm>
        <a:graphic>
          <a:graphicData uri="http://schemas.openxmlformats.org/presentationml/2006/ole">
            <mc:AlternateContent xmlns:mc="http://schemas.openxmlformats.org/markup-compatibility/2006">
              <mc:Choice xmlns:v="urn:schemas-microsoft-com:vml" Requires="v">
                <p:oleObj spid="_x0000_s9323" name="公式" r:id="rId9" imgW="4229100" imgH="508000" progId="Equation.3">
                  <p:embed/>
                </p:oleObj>
              </mc:Choice>
              <mc:Fallback>
                <p:oleObj name="公式" r:id="rId9" imgW="4229100" imgH="508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8688" y="4811713"/>
                        <a:ext cx="767715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8" name="Rectangle 8"/>
          <p:cNvSpPr>
            <a:spLocks noChangeArrowheads="1"/>
          </p:cNvSpPr>
          <p:nvPr/>
        </p:nvSpPr>
        <p:spPr bwMode="auto">
          <a:xfrm>
            <a:off x="1019175" y="4418013"/>
            <a:ext cx="2476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600">
                <a:latin typeface="仿宋_GB2312" panose="02010609030101010101" pitchFamily="49" charset="-122"/>
                <a:ea typeface="仿宋_GB2312" panose="02010609030101010101" pitchFamily="49" charset="-122"/>
              </a:rPr>
              <a:t>输出电压</a:t>
            </a:r>
          </a:p>
        </p:txBody>
      </p:sp>
      <p:sp>
        <p:nvSpPr>
          <p:cNvPr id="7179" name="Rectangle 9"/>
          <p:cNvSpPr>
            <a:spLocks noChangeArrowheads="1"/>
          </p:cNvSpPr>
          <p:nvPr/>
        </p:nvSpPr>
        <p:spPr bwMode="auto">
          <a:xfrm>
            <a:off x="985838" y="5748338"/>
            <a:ext cx="62150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600">
                <a:latin typeface="仿宋_GB2312" panose="02010609030101010101" pitchFamily="49" charset="-122"/>
                <a:ea typeface="仿宋_GB2312" panose="02010609030101010101" pitchFamily="49" charset="-122"/>
              </a:rPr>
              <a:t>欲使输出电压为零，即电桥平衡，应满足</a:t>
            </a:r>
          </a:p>
        </p:txBody>
      </p:sp>
      <p:graphicFrame>
        <p:nvGraphicFramePr>
          <p:cNvPr id="1247242" name="Object 10"/>
          <p:cNvGraphicFramePr>
            <a:graphicFrameLocks noChangeAspect="1"/>
          </p:cNvGraphicFramePr>
          <p:nvPr/>
        </p:nvGraphicFramePr>
        <p:xfrm>
          <a:off x="3876675" y="6297613"/>
          <a:ext cx="1724025" cy="423862"/>
        </p:xfrm>
        <a:graphic>
          <a:graphicData uri="http://schemas.openxmlformats.org/presentationml/2006/ole">
            <mc:AlternateContent xmlns:mc="http://schemas.openxmlformats.org/markup-compatibility/2006">
              <mc:Choice xmlns:v="urn:schemas-microsoft-com:vml" Requires="v">
                <p:oleObj spid="_x0000_s9324" name="公式" r:id="rId11" imgW="1002865" imgH="241195" progId="Equation.3">
                  <p:embed/>
                </p:oleObj>
              </mc:Choice>
              <mc:Fallback>
                <p:oleObj name="公式" r:id="rId11" imgW="1002865"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6675" y="6297613"/>
                        <a:ext cx="17240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78" name="Object 12"/>
          <p:cNvGraphicFramePr>
            <a:graphicFrameLocks noGrp="1" noChangeAspect="1"/>
          </p:cNvGraphicFramePr>
          <p:nvPr/>
        </p:nvGraphicFramePr>
        <p:xfrm>
          <a:off x="4373563" y="2428875"/>
          <a:ext cx="384175" cy="576263"/>
        </p:xfrm>
        <a:graphic>
          <a:graphicData uri="http://schemas.openxmlformats.org/presentationml/2006/ole">
            <mc:AlternateContent xmlns:mc="http://schemas.openxmlformats.org/markup-compatibility/2006">
              <mc:Choice xmlns:v="urn:schemas-microsoft-com:vml" Requires="v">
                <p:oleObj spid="_x0000_s9325" name="公式" r:id="rId13" imgW="152334" imgH="228501" progId="Equation.3">
                  <p:embed/>
                </p:oleObj>
              </mc:Choice>
              <mc:Fallback>
                <p:oleObj name="公式" r:id="rId13" imgW="152334" imgH="228501" progId="Equation.3">
                  <p:embed/>
                  <p:pic>
                    <p:nvPicPr>
                      <p:cNvPr id="0" name=""/>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73563" y="2428875"/>
                        <a:ext cx="38417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6"/>
          <p:cNvSpPr>
            <a:spLocks noChangeArrowheads="1"/>
          </p:cNvSpPr>
          <p:nvPr/>
        </p:nvSpPr>
        <p:spPr bwMode="auto">
          <a:xfrm>
            <a:off x="4575840" y="66895"/>
            <a:ext cx="457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dirty="0">
                <a:solidFill>
                  <a:srgbClr val="0000FF"/>
                </a:solidFill>
              </a:rPr>
              <a:t>§3</a:t>
            </a:r>
            <a:r>
              <a:rPr lang="en-US" altLang="zh-CN" dirty="0">
                <a:solidFill>
                  <a:srgbClr val="0000FF"/>
                </a:solidFill>
              </a:rPr>
              <a:t>.2.2 </a:t>
            </a:r>
            <a:r>
              <a:rPr lang="zh-CN" altLang="en-US" dirty="0">
                <a:solidFill>
                  <a:srgbClr val="0000FF"/>
                </a:solidFill>
              </a:rPr>
              <a:t>电阻应变式传感器 </a:t>
            </a:r>
          </a:p>
        </p:txBody>
      </p:sp>
      <p:grpSp>
        <p:nvGrpSpPr>
          <p:cNvPr id="13" name="组合 12"/>
          <p:cNvGrpSpPr/>
          <p:nvPr/>
        </p:nvGrpSpPr>
        <p:grpSpPr>
          <a:xfrm>
            <a:off x="5364088" y="1124744"/>
            <a:ext cx="2551224" cy="419447"/>
            <a:chOff x="5022379" y="1884537"/>
            <a:chExt cx="2551224" cy="419447"/>
          </a:xfrm>
        </p:grpSpPr>
        <p:grpSp>
          <p:nvGrpSpPr>
            <p:cNvPr id="14" name="组合 13"/>
            <p:cNvGrpSpPr/>
            <p:nvPr/>
          </p:nvGrpSpPr>
          <p:grpSpPr>
            <a:xfrm>
              <a:off x="5022379" y="1884537"/>
              <a:ext cx="1478434" cy="419447"/>
              <a:chOff x="4400029" y="1162844"/>
              <a:chExt cx="1478434" cy="419447"/>
            </a:xfrm>
          </p:grpSpPr>
          <p:sp>
            <p:nvSpPr>
              <p:cNvPr id="17" name="五角星 16"/>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8" name="五角星 17"/>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9" name="五角星 18"/>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5" name="五角星 14"/>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6" name="五角星 15"/>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0" name="矩形 19">
            <a:extLst>
              <a:ext uri="{FF2B5EF4-FFF2-40B4-BE49-F238E27FC236}">
                <a16:creationId xmlns:a16="http://schemas.microsoft.com/office/drawing/2014/main" id="{83D10983-89B4-4280-9615-0DB6FD9CCBDA}"/>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extLst>
      <p:ext uri="{BB962C8B-B14F-4D97-AF65-F5344CB8AC3E}">
        <p14:creationId xmlns:p14="http://schemas.microsoft.com/office/powerpoint/2010/main" val="339458220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 name="圆角矩形 25"/>
          <p:cNvSpPr>
            <a:spLocks noChangeArrowheads="1"/>
          </p:cNvSpPr>
          <p:nvPr/>
        </p:nvSpPr>
        <p:spPr bwMode="auto">
          <a:xfrm>
            <a:off x="5072063" y="1071563"/>
            <a:ext cx="3786187" cy="3857625"/>
          </a:xfrm>
          <a:prstGeom prst="roundRect">
            <a:avLst>
              <a:gd name="adj" fmla="val 16667"/>
            </a:avLst>
          </a:prstGeom>
          <a:solidFill>
            <a:schemeClr val="bg1"/>
          </a:solidFill>
          <a:ln w="31750">
            <a:solidFill>
              <a:srgbClr val="C00000"/>
            </a:solidFill>
            <a:prstDash val="sysDash"/>
            <a:round/>
            <a:headEnd/>
            <a:tailEnd/>
          </a:ln>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8203" name="Rectangle 2"/>
          <p:cNvSpPr>
            <a:spLocks noGrp="1" noChangeArrowheads="1"/>
          </p:cNvSpPr>
          <p:nvPr>
            <p:ph type="title"/>
          </p:nvPr>
        </p:nvSpPr>
        <p:spPr bwMode="auto">
          <a:xfrm>
            <a:off x="417513" y="785813"/>
            <a:ext cx="3368675"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lgn="l" eaLnBrk="1" hangingPunct="1"/>
            <a:r>
              <a:rPr lang="en-US" altLang="zh-CN" sz="3200" b="1">
                <a:solidFill>
                  <a:srgbClr val="0000FF"/>
                </a:solidFill>
                <a:ea typeface="黑体" panose="02010609060101010101" pitchFamily="49" charset="-122"/>
              </a:rPr>
              <a:t>a. </a:t>
            </a:r>
            <a:r>
              <a:rPr lang="zh-CN" altLang="en-US" sz="3200" b="1">
                <a:solidFill>
                  <a:srgbClr val="0000FF"/>
                </a:solidFill>
                <a:ea typeface="黑体" panose="02010609060101010101" pitchFamily="49" charset="-122"/>
              </a:rPr>
              <a:t>直流电桥</a:t>
            </a:r>
            <a:r>
              <a:rPr lang="en-US" altLang="zh-CN" sz="3200" b="1">
                <a:solidFill>
                  <a:srgbClr val="0000FF"/>
                </a:solidFill>
                <a:ea typeface="黑体" panose="02010609060101010101" pitchFamily="49" charset="-122"/>
              </a:rPr>
              <a:t>-</a:t>
            </a:r>
            <a:r>
              <a:rPr lang="zh-CN" altLang="en-US" sz="3200" b="1">
                <a:solidFill>
                  <a:srgbClr val="C00000"/>
                </a:solidFill>
                <a:ea typeface="黑体" panose="02010609060101010101" pitchFamily="49" charset="-122"/>
              </a:rPr>
              <a:t>单臂</a:t>
            </a:r>
          </a:p>
        </p:txBody>
      </p:sp>
      <p:graphicFrame>
        <p:nvGraphicFramePr>
          <p:cNvPr id="43" name="Object 7"/>
          <p:cNvGraphicFramePr>
            <a:graphicFrameLocks noChangeAspect="1"/>
          </p:cNvGraphicFramePr>
          <p:nvPr/>
        </p:nvGraphicFramePr>
        <p:xfrm>
          <a:off x="428625" y="1643063"/>
          <a:ext cx="4429125" cy="938212"/>
        </p:xfrm>
        <a:graphic>
          <a:graphicData uri="http://schemas.openxmlformats.org/presentationml/2006/ole">
            <mc:AlternateContent xmlns:mc="http://schemas.openxmlformats.org/markup-compatibility/2006">
              <mc:Choice xmlns:v="urn:schemas-microsoft-com:vml" Requires="v">
                <p:oleObj spid="_x0000_s10378" name="公式" r:id="rId3" imgW="2323800" imgH="507960" progId="Equation.3">
                  <p:embed/>
                </p:oleObj>
              </mc:Choice>
              <mc:Fallback>
                <p:oleObj name="公式" r:id="rId3" imgW="2323800" imgH="507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1643063"/>
                        <a:ext cx="442912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4" name="矩形 22"/>
          <p:cNvSpPr>
            <a:spLocks noChangeArrowheads="1"/>
          </p:cNvSpPr>
          <p:nvPr/>
        </p:nvSpPr>
        <p:spPr bwMode="auto">
          <a:xfrm>
            <a:off x="428625" y="3116263"/>
            <a:ext cx="28289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一般设计时，取</a:t>
            </a:r>
            <a:r>
              <a:rPr lang="en-US" altLang="zh-CN">
                <a:solidFill>
                  <a:srgbClr val="0000FF"/>
                </a:solidFill>
              </a:rPr>
              <a:t>:</a:t>
            </a:r>
            <a:endParaRPr lang="zh-CN" altLang="en-US">
              <a:solidFill>
                <a:srgbClr val="0000FF"/>
              </a:solidFill>
            </a:endParaRPr>
          </a:p>
        </p:txBody>
      </p:sp>
      <p:graphicFrame>
        <p:nvGraphicFramePr>
          <p:cNvPr id="1247242" name="Object 10"/>
          <p:cNvGraphicFramePr>
            <a:graphicFrameLocks noChangeAspect="1"/>
          </p:cNvGraphicFramePr>
          <p:nvPr/>
        </p:nvGraphicFramePr>
        <p:xfrm>
          <a:off x="428625" y="3668713"/>
          <a:ext cx="4071938" cy="519112"/>
        </p:xfrm>
        <a:graphic>
          <a:graphicData uri="http://schemas.openxmlformats.org/presentationml/2006/ole">
            <mc:AlternateContent xmlns:mc="http://schemas.openxmlformats.org/markup-compatibility/2006">
              <mc:Choice xmlns:v="urn:schemas-microsoft-com:vml" Requires="v">
                <p:oleObj spid="_x0000_s10379" name="公式" r:id="rId5" imgW="1930320" imgH="241200" progId="Equation.3">
                  <p:embed/>
                </p:oleObj>
              </mc:Choice>
              <mc:Fallback>
                <p:oleObj name="公式" r:id="rId5" imgW="193032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3668713"/>
                        <a:ext cx="40719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1"/>
          <p:cNvGraphicFramePr>
            <a:graphicFrameLocks noChangeAspect="1"/>
          </p:cNvGraphicFramePr>
          <p:nvPr/>
        </p:nvGraphicFramePr>
        <p:xfrm>
          <a:off x="928688" y="4449763"/>
          <a:ext cx="1285875" cy="498475"/>
        </p:xfrm>
        <a:graphic>
          <a:graphicData uri="http://schemas.openxmlformats.org/presentationml/2006/ole">
            <mc:AlternateContent xmlns:mc="http://schemas.openxmlformats.org/markup-compatibility/2006">
              <mc:Choice xmlns:v="urn:schemas-microsoft-com:vml" Requires="v">
                <p:oleObj spid="_x0000_s10380" name="公式" r:id="rId7" imgW="634680" imgH="241200" progId="Equation.3">
                  <p:embed/>
                </p:oleObj>
              </mc:Choice>
              <mc:Fallback>
                <p:oleObj name="公式" r:id="rId7" imgW="63468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688" y="4449763"/>
                        <a:ext cx="12858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5" name="矩形 24"/>
          <p:cNvSpPr>
            <a:spLocks noChangeArrowheads="1"/>
          </p:cNvSpPr>
          <p:nvPr/>
        </p:nvSpPr>
        <p:spPr bwMode="auto">
          <a:xfrm>
            <a:off x="428625" y="5662613"/>
            <a:ext cx="54610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则</a:t>
            </a:r>
          </a:p>
        </p:txBody>
      </p:sp>
      <p:graphicFrame>
        <p:nvGraphicFramePr>
          <p:cNvPr id="8197" name="Object 13"/>
          <p:cNvGraphicFramePr>
            <a:graphicFrameLocks noChangeAspect="1"/>
          </p:cNvGraphicFramePr>
          <p:nvPr/>
        </p:nvGraphicFramePr>
        <p:xfrm>
          <a:off x="928688" y="5218113"/>
          <a:ext cx="3289300" cy="1139825"/>
        </p:xfrm>
        <a:graphic>
          <a:graphicData uri="http://schemas.openxmlformats.org/presentationml/2006/ole">
            <mc:AlternateContent xmlns:mc="http://schemas.openxmlformats.org/markup-compatibility/2006">
              <mc:Choice xmlns:v="urn:schemas-microsoft-com:vml" Requires="v">
                <p:oleObj spid="_x0000_s10381" name="公式" r:id="rId9" imgW="1562040" imgH="558720" progId="Equation.3">
                  <p:embed/>
                </p:oleObj>
              </mc:Choice>
              <mc:Fallback>
                <p:oleObj name="公式" r:id="rId9" imgW="1562040" imgH="558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8688" y="5218113"/>
                        <a:ext cx="32893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6" name="矩形 26"/>
          <p:cNvSpPr>
            <a:spLocks noChangeArrowheads="1"/>
          </p:cNvSpPr>
          <p:nvPr/>
        </p:nvSpPr>
        <p:spPr bwMode="auto">
          <a:xfrm>
            <a:off x="4929188" y="5357813"/>
            <a:ext cx="90646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简化</a:t>
            </a:r>
          </a:p>
        </p:txBody>
      </p:sp>
      <p:graphicFrame>
        <p:nvGraphicFramePr>
          <p:cNvPr id="3" name="Object 14"/>
          <p:cNvGraphicFramePr>
            <a:graphicFrameLocks noChangeAspect="1"/>
          </p:cNvGraphicFramePr>
          <p:nvPr/>
        </p:nvGraphicFramePr>
        <p:xfrm>
          <a:off x="6821488" y="5275263"/>
          <a:ext cx="2000250" cy="1027112"/>
        </p:xfrm>
        <a:graphic>
          <a:graphicData uri="http://schemas.openxmlformats.org/presentationml/2006/ole">
            <mc:AlternateContent xmlns:mc="http://schemas.openxmlformats.org/markup-compatibility/2006">
              <mc:Choice xmlns:v="urn:schemas-microsoft-com:vml" Requires="v">
                <p:oleObj spid="_x0000_s10382" name="公式" r:id="rId11" imgW="838080" imgH="444240" progId="Equation.3">
                  <p:embed/>
                </p:oleObj>
              </mc:Choice>
              <mc:Fallback>
                <p:oleObj name="公式" r:id="rId11" imgW="83808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1488" y="5275263"/>
                        <a:ext cx="200025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9" name="Object 4"/>
          <p:cNvGraphicFramePr>
            <a:graphicFrameLocks noGrp="1" noChangeAspect="1"/>
          </p:cNvGraphicFramePr>
          <p:nvPr>
            <p:ph sz="quarter" idx="2"/>
          </p:nvPr>
        </p:nvGraphicFramePr>
        <p:xfrm>
          <a:off x="5157788" y="1357313"/>
          <a:ext cx="3343275" cy="3384550"/>
        </p:xfrm>
        <a:graphic>
          <a:graphicData uri="http://schemas.openxmlformats.org/presentationml/2006/ole">
            <mc:AlternateContent xmlns:mc="http://schemas.openxmlformats.org/markup-compatibility/2006">
              <mc:Choice xmlns:v="urn:schemas-microsoft-com:vml" Requires="v">
                <p:oleObj spid="_x0000_s10383" name="Visio" r:id="rId13" imgW="3986641" imgH="4035982" progId="Visio.Drawing.11">
                  <p:embed/>
                </p:oleObj>
              </mc:Choice>
              <mc:Fallback>
                <p:oleObj name="Visio" r:id="rId13" imgW="3986641" imgH="4035982" progId="Visio.Drawing.11">
                  <p:embed/>
                  <p:pic>
                    <p:nvPicPr>
                      <p:cNvPr id="0" name=""/>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7788" y="1357313"/>
                        <a:ext cx="3343275"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7" name="椭圆 18"/>
          <p:cNvSpPr>
            <a:spLocks noChangeArrowheads="1"/>
          </p:cNvSpPr>
          <p:nvPr/>
        </p:nvSpPr>
        <p:spPr bwMode="auto">
          <a:xfrm>
            <a:off x="5657850" y="1928813"/>
            <a:ext cx="642938" cy="642937"/>
          </a:xfrm>
          <a:prstGeom prst="ellipse">
            <a:avLst/>
          </a:prstGeom>
          <a:noFill/>
          <a:ln w="3175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8208" name="矩形 19"/>
          <p:cNvSpPr>
            <a:spLocks noChangeArrowheads="1"/>
          </p:cNvSpPr>
          <p:nvPr/>
        </p:nvSpPr>
        <p:spPr bwMode="auto">
          <a:xfrm>
            <a:off x="7586663" y="3929063"/>
            <a:ext cx="90646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u="sng">
                <a:solidFill>
                  <a:srgbClr val="C00000"/>
                </a:solidFill>
              </a:rPr>
              <a:t>单臂</a:t>
            </a:r>
            <a:endParaRPr lang="zh-CN" altLang="en-US"/>
          </a:p>
        </p:txBody>
      </p:sp>
      <p:graphicFrame>
        <p:nvGraphicFramePr>
          <p:cNvPr id="14378" name="Object 12"/>
          <p:cNvGraphicFramePr>
            <a:graphicFrameLocks noGrp="1" noChangeAspect="1"/>
          </p:cNvGraphicFramePr>
          <p:nvPr/>
        </p:nvGraphicFramePr>
        <p:xfrm>
          <a:off x="5800725" y="1500188"/>
          <a:ext cx="642938" cy="376237"/>
        </p:xfrm>
        <a:graphic>
          <a:graphicData uri="http://schemas.openxmlformats.org/presentationml/2006/ole">
            <mc:AlternateContent xmlns:mc="http://schemas.openxmlformats.org/markup-compatibility/2006">
              <mc:Choice xmlns:v="urn:schemas-microsoft-com:vml" Requires="v">
                <p:oleObj spid="_x0000_s10384" name="公式" r:id="rId15" imgW="368280" imgH="215640" progId="Equation.3">
                  <p:embed/>
                </p:oleObj>
              </mc:Choice>
              <mc:Fallback>
                <p:oleObj name="公式" r:id="rId15" imgW="368280" imgH="215640" progId="Equation.3">
                  <p:embed/>
                  <p:pic>
                    <p:nvPicPr>
                      <p:cNvPr id="0" name=""/>
                      <p:cNvPicPr>
                        <a:picLocks noGrp="1"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0725" y="1500188"/>
                        <a:ext cx="642938" cy="37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9" name="矩形 23"/>
          <p:cNvSpPr>
            <a:spLocks noChangeArrowheads="1"/>
          </p:cNvSpPr>
          <p:nvPr/>
        </p:nvSpPr>
        <p:spPr bwMode="auto">
          <a:xfrm>
            <a:off x="428625" y="4560888"/>
            <a:ext cx="54451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若</a:t>
            </a:r>
          </a:p>
        </p:txBody>
      </p:sp>
      <p:cxnSp>
        <p:nvCxnSpPr>
          <p:cNvPr id="28" name="直接箭头连接符 27"/>
          <p:cNvCxnSpPr/>
          <p:nvPr/>
        </p:nvCxnSpPr>
        <p:spPr bwMode="auto">
          <a:xfrm>
            <a:off x="4214813" y="5857875"/>
            <a:ext cx="2571750" cy="1588"/>
          </a:xfrm>
          <a:prstGeom prst="straightConnector1">
            <a:avLst/>
          </a:prstGeom>
          <a:ln w="44450">
            <a:solidFill>
              <a:srgbClr val="0000FF"/>
            </a:solidFill>
            <a:tailEnd type="arrow"/>
          </a:ln>
        </p:spPr>
        <p:style>
          <a:lnRef idx="1">
            <a:schemeClr val="dk1"/>
          </a:lnRef>
          <a:fillRef idx="0">
            <a:schemeClr val="dk1"/>
          </a:fillRef>
          <a:effectRef idx="0">
            <a:schemeClr val="dk1"/>
          </a:effectRef>
          <a:fontRef idx="minor">
            <a:schemeClr val="tx1"/>
          </a:fontRef>
        </p:style>
      </p:cxnSp>
      <p:sp>
        <p:nvSpPr>
          <p:cNvPr id="8211" name="矩形 28"/>
          <p:cNvSpPr>
            <a:spLocks noChangeArrowheads="1"/>
          </p:cNvSpPr>
          <p:nvPr/>
        </p:nvSpPr>
        <p:spPr bwMode="auto">
          <a:xfrm>
            <a:off x="4286250" y="5929313"/>
            <a:ext cx="24923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a:solidFill>
                  <a:srgbClr val="0000FF"/>
                </a:solidFill>
              </a:rPr>
              <a:t>(</a:t>
            </a:r>
            <a:r>
              <a:rPr lang="zh-CN" altLang="en-US">
                <a:solidFill>
                  <a:srgbClr val="0000FF"/>
                </a:solidFill>
              </a:rPr>
              <a:t>一般               </a:t>
            </a:r>
            <a:r>
              <a:rPr lang="en-US" altLang="zh-CN">
                <a:solidFill>
                  <a:srgbClr val="0000FF"/>
                </a:solidFill>
              </a:rPr>
              <a:t>)</a:t>
            </a:r>
            <a:endParaRPr lang="zh-CN" altLang="en-US">
              <a:solidFill>
                <a:srgbClr val="0000FF"/>
              </a:solidFill>
            </a:endParaRPr>
          </a:p>
        </p:txBody>
      </p:sp>
      <p:graphicFrame>
        <p:nvGraphicFramePr>
          <p:cNvPr id="4" name="Object 15"/>
          <p:cNvGraphicFramePr>
            <a:graphicFrameLocks noChangeAspect="1"/>
          </p:cNvGraphicFramePr>
          <p:nvPr/>
        </p:nvGraphicFramePr>
        <p:xfrm>
          <a:off x="5256213" y="5903913"/>
          <a:ext cx="1282700" cy="466725"/>
        </p:xfrm>
        <a:graphic>
          <a:graphicData uri="http://schemas.openxmlformats.org/presentationml/2006/ole">
            <mc:AlternateContent xmlns:mc="http://schemas.openxmlformats.org/markup-compatibility/2006">
              <mc:Choice xmlns:v="urn:schemas-microsoft-com:vml" Requires="v">
                <p:oleObj spid="_x0000_s10385" name="公式" r:id="rId17" imgW="609480" imgH="228600" progId="Equation.3">
                  <p:embed/>
                </p:oleObj>
              </mc:Choice>
              <mc:Fallback>
                <p:oleObj name="公式" r:id="rId17" imgW="60948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56213" y="5903913"/>
                        <a:ext cx="12827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6"/>
          <p:cNvSpPr>
            <a:spLocks noChangeArrowheads="1"/>
          </p:cNvSpPr>
          <p:nvPr/>
        </p:nvSpPr>
        <p:spPr bwMode="auto">
          <a:xfrm>
            <a:off x="4575840" y="66895"/>
            <a:ext cx="457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dirty="0">
                <a:solidFill>
                  <a:srgbClr val="0000FF"/>
                </a:solidFill>
              </a:rPr>
              <a:t>§3</a:t>
            </a:r>
            <a:r>
              <a:rPr lang="en-US" altLang="zh-CN" dirty="0">
                <a:solidFill>
                  <a:srgbClr val="0000FF"/>
                </a:solidFill>
              </a:rPr>
              <a:t>.2.2 </a:t>
            </a:r>
            <a:r>
              <a:rPr lang="zh-CN" altLang="en-US" dirty="0">
                <a:solidFill>
                  <a:srgbClr val="0000FF"/>
                </a:solidFill>
              </a:rPr>
              <a:t>电阻应变式传感器 </a:t>
            </a:r>
          </a:p>
        </p:txBody>
      </p:sp>
      <p:grpSp>
        <p:nvGrpSpPr>
          <p:cNvPr id="21" name="组合 20"/>
          <p:cNvGrpSpPr/>
          <p:nvPr/>
        </p:nvGrpSpPr>
        <p:grpSpPr>
          <a:xfrm>
            <a:off x="5364088" y="1124744"/>
            <a:ext cx="2551224" cy="419447"/>
            <a:chOff x="5022379" y="1884537"/>
            <a:chExt cx="2551224" cy="419447"/>
          </a:xfrm>
        </p:grpSpPr>
        <p:grpSp>
          <p:nvGrpSpPr>
            <p:cNvPr id="22" name="组合 21"/>
            <p:cNvGrpSpPr/>
            <p:nvPr/>
          </p:nvGrpSpPr>
          <p:grpSpPr>
            <a:xfrm>
              <a:off x="5022379" y="1884537"/>
              <a:ext cx="1478434" cy="419447"/>
              <a:chOff x="4400029" y="1162844"/>
              <a:chExt cx="1478434" cy="419447"/>
            </a:xfrm>
          </p:grpSpPr>
          <p:sp>
            <p:nvSpPr>
              <p:cNvPr id="25" name="五角星 24"/>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6" name="五角星 25"/>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7" name="五角星 26"/>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3" name="五角星 22"/>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4" name="五角星 23"/>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9" name="矩形 28">
            <a:extLst>
              <a:ext uri="{FF2B5EF4-FFF2-40B4-BE49-F238E27FC236}">
                <a16:creationId xmlns:a16="http://schemas.microsoft.com/office/drawing/2014/main" id="{0AA15D4D-A92F-4834-B1F1-5010E3F574F4}"/>
              </a:ext>
            </a:extLst>
          </p:cNvPr>
          <p:cNvSpPr/>
          <p:nvPr/>
        </p:nvSpPr>
        <p:spPr>
          <a:xfrm>
            <a:off x="5869405" y="5838363"/>
            <a:ext cx="1729961" cy="830997"/>
          </a:xfrm>
          <a:prstGeom prst="rect">
            <a:avLst/>
          </a:prstGeom>
        </p:spPr>
        <p:txBody>
          <a:bodyPr wrap="none">
            <a:spAutoFit/>
          </a:bodyPr>
          <a:lstStyle/>
          <a:p>
            <a:r>
              <a:rPr lang="zh-CN" altLang="en-US" sz="6000" dirty="0">
                <a:solidFill>
                  <a:srgbClr val="FF0000"/>
                </a:solidFill>
              </a:rPr>
              <a:t>不考</a:t>
            </a:r>
          </a:p>
        </p:txBody>
      </p:sp>
    </p:spTree>
    <p:extLst>
      <p:ext uri="{BB962C8B-B14F-4D97-AF65-F5344CB8AC3E}">
        <p14:creationId xmlns:p14="http://schemas.microsoft.com/office/powerpoint/2010/main" val="87117171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Rectangle 2"/>
          <p:cNvSpPr>
            <a:spLocks noGrp="1" noChangeArrowheads="1"/>
          </p:cNvSpPr>
          <p:nvPr>
            <p:ph type="title"/>
          </p:nvPr>
        </p:nvSpPr>
        <p:spPr bwMode="auto">
          <a:xfrm>
            <a:off x="579438" y="836613"/>
            <a:ext cx="3368675"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lgn="l" eaLnBrk="1" hangingPunct="1"/>
            <a:r>
              <a:rPr lang="en-US" altLang="zh-CN" sz="3200" b="1">
                <a:solidFill>
                  <a:srgbClr val="0000FF"/>
                </a:solidFill>
                <a:ea typeface="黑体" panose="02010609060101010101" pitchFamily="49" charset="-122"/>
              </a:rPr>
              <a:t>b. </a:t>
            </a:r>
            <a:r>
              <a:rPr lang="zh-CN" altLang="en-US" sz="3200" b="1">
                <a:solidFill>
                  <a:srgbClr val="0000FF"/>
                </a:solidFill>
                <a:ea typeface="黑体" panose="02010609060101010101" pitchFamily="49" charset="-122"/>
              </a:rPr>
              <a:t>直流电桥</a:t>
            </a:r>
            <a:r>
              <a:rPr lang="en-US" altLang="zh-CN" sz="3200" b="1">
                <a:solidFill>
                  <a:srgbClr val="0000FF"/>
                </a:solidFill>
                <a:ea typeface="黑体" panose="02010609060101010101" pitchFamily="49" charset="-122"/>
              </a:rPr>
              <a:t>-</a:t>
            </a:r>
            <a:r>
              <a:rPr lang="zh-CN" altLang="en-US" sz="3200" b="1">
                <a:solidFill>
                  <a:srgbClr val="C00000"/>
                </a:solidFill>
                <a:ea typeface="黑体" panose="02010609060101010101" pitchFamily="49" charset="-122"/>
              </a:rPr>
              <a:t>半桥</a:t>
            </a:r>
          </a:p>
        </p:txBody>
      </p:sp>
      <p:sp>
        <p:nvSpPr>
          <p:cNvPr id="9226" name="矩形 22"/>
          <p:cNvSpPr>
            <a:spLocks noChangeArrowheads="1"/>
          </p:cNvSpPr>
          <p:nvPr/>
        </p:nvSpPr>
        <p:spPr bwMode="auto">
          <a:xfrm>
            <a:off x="4305300" y="1817688"/>
            <a:ext cx="54610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取</a:t>
            </a:r>
          </a:p>
        </p:txBody>
      </p:sp>
      <p:graphicFrame>
        <p:nvGraphicFramePr>
          <p:cNvPr id="1247242" name="Object 10"/>
          <p:cNvGraphicFramePr>
            <a:graphicFrameLocks noChangeAspect="1"/>
          </p:cNvGraphicFramePr>
          <p:nvPr/>
        </p:nvGraphicFramePr>
        <p:xfrm>
          <a:off x="4876800" y="1746250"/>
          <a:ext cx="3767138" cy="571500"/>
        </p:xfrm>
        <a:graphic>
          <a:graphicData uri="http://schemas.openxmlformats.org/presentationml/2006/ole">
            <mc:AlternateContent xmlns:mc="http://schemas.openxmlformats.org/markup-compatibility/2006">
              <mc:Choice xmlns:v="urn:schemas-microsoft-com:vml" Requires="v">
                <p:oleObj spid="_x0000_s11385" name="公式" r:id="rId3" imgW="1625400" imgH="241200" progId="Equation.3">
                  <p:embed/>
                </p:oleObj>
              </mc:Choice>
              <mc:Fallback>
                <p:oleObj name="公式" r:id="rId3" imgW="16254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746250"/>
                        <a:ext cx="37671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7" name="矩形 23"/>
          <p:cNvSpPr>
            <a:spLocks noChangeArrowheads="1"/>
          </p:cNvSpPr>
          <p:nvPr/>
        </p:nvSpPr>
        <p:spPr bwMode="auto">
          <a:xfrm>
            <a:off x="4305300" y="2674938"/>
            <a:ext cx="54610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若</a:t>
            </a:r>
          </a:p>
        </p:txBody>
      </p:sp>
      <p:graphicFrame>
        <p:nvGraphicFramePr>
          <p:cNvPr id="2" name="Object 6"/>
          <p:cNvGraphicFramePr>
            <a:graphicFrameLocks noChangeAspect="1"/>
          </p:cNvGraphicFramePr>
          <p:nvPr/>
        </p:nvGraphicFramePr>
        <p:xfrm>
          <a:off x="4876800" y="2532063"/>
          <a:ext cx="3270250" cy="644525"/>
        </p:xfrm>
        <a:graphic>
          <a:graphicData uri="http://schemas.openxmlformats.org/presentationml/2006/ole">
            <mc:AlternateContent xmlns:mc="http://schemas.openxmlformats.org/markup-compatibility/2006">
              <mc:Choice xmlns:v="urn:schemas-microsoft-com:vml" Requires="v">
                <p:oleObj spid="_x0000_s11386" name="公式" r:id="rId5" imgW="1384200" imgH="266400" progId="Equation.3">
                  <p:embed/>
                </p:oleObj>
              </mc:Choice>
              <mc:Fallback>
                <p:oleObj name="公式" r:id="rId5" imgW="1384200" imgH="26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532063"/>
                        <a:ext cx="327025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8"/>
          <p:cNvGraphicFramePr>
            <a:graphicFrameLocks noChangeAspect="1"/>
          </p:cNvGraphicFramePr>
          <p:nvPr/>
        </p:nvGraphicFramePr>
        <p:xfrm>
          <a:off x="6305550" y="3389313"/>
          <a:ext cx="2225675" cy="1143000"/>
        </p:xfrm>
        <a:graphic>
          <a:graphicData uri="http://schemas.openxmlformats.org/presentationml/2006/ole">
            <mc:AlternateContent xmlns:mc="http://schemas.openxmlformats.org/markup-compatibility/2006">
              <mc:Choice xmlns:v="urn:schemas-microsoft-com:vml" Requires="v">
                <p:oleObj spid="_x0000_s11387" name="公式" r:id="rId7" imgW="838080" imgH="444240" progId="Equation.3">
                  <p:embed/>
                </p:oleObj>
              </mc:Choice>
              <mc:Fallback>
                <p:oleObj name="公式" r:id="rId7" imgW="83808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5550" y="3389313"/>
                        <a:ext cx="22256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 name="Object 5"/>
          <p:cNvGraphicFramePr>
            <a:graphicFrameLocks noGrp="1" noChangeAspect="1"/>
          </p:cNvGraphicFramePr>
          <p:nvPr/>
        </p:nvGraphicFramePr>
        <p:xfrm>
          <a:off x="947738" y="1412875"/>
          <a:ext cx="3175000" cy="3214688"/>
        </p:xfrm>
        <a:graphic>
          <a:graphicData uri="http://schemas.openxmlformats.org/presentationml/2006/ole">
            <mc:AlternateContent xmlns:mc="http://schemas.openxmlformats.org/markup-compatibility/2006">
              <mc:Choice xmlns:v="urn:schemas-microsoft-com:vml" Requires="v">
                <p:oleObj spid="_x0000_s11388" name="Visio" r:id="rId9" imgW="3986641" imgH="4035982" progId="Visio.Drawing.11">
                  <p:embed/>
                </p:oleObj>
              </mc:Choice>
              <mc:Fallback>
                <p:oleObj name="Visio" r:id="rId9" imgW="3986641" imgH="4035982" progId="Visio.Drawing.11">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738" y="1412875"/>
                        <a:ext cx="3175000" cy="321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8" name="椭圆 25"/>
          <p:cNvSpPr>
            <a:spLocks noChangeArrowheads="1"/>
          </p:cNvSpPr>
          <p:nvPr/>
        </p:nvSpPr>
        <p:spPr bwMode="auto">
          <a:xfrm>
            <a:off x="1376363" y="1960563"/>
            <a:ext cx="642937" cy="642937"/>
          </a:xfrm>
          <a:prstGeom prst="ellipse">
            <a:avLst/>
          </a:prstGeom>
          <a:noFill/>
          <a:ln w="3175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229" name="椭圆 27"/>
          <p:cNvSpPr>
            <a:spLocks noChangeArrowheads="1"/>
          </p:cNvSpPr>
          <p:nvPr/>
        </p:nvSpPr>
        <p:spPr bwMode="auto">
          <a:xfrm>
            <a:off x="2590800" y="1889125"/>
            <a:ext cx="642938" cy="642938"/>
          </a:xfrm>
          <a:prstGeom prst="ellipse">
            <a:avLst/>
          </a:prstGeom>
          <a:noFill/>
          <a:ln w="3175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230" name="矩形 29"/>
          <p:cNvSpPr>
            <a:spLocks noChangeArrowheads="1"/>
          </p:cNvSpPr>
          <p:nvPr/>
        </p:nvSpPr>
        <p:spPr bwMode="auto">
          <a:xfrm>
            <a:off x="304800" y="3389313"/>
            <a:ext cx="9064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u="sng">
                <a:solidFill>
                  <a:srgbClr val="C00000"/>
                </a:solidFill>
              </a:rPr>
              <a:t>半桥</a:t>
            </a:r>
            <a:endParaRPr lang="zh-CN" altLang="en-US"/>
          </a:p>
        </p:txBody>
      </p:sp>
      <p:graphicFrame>
        <p:nvGraphicFramePr>
          <p:cNvPr id="14378" name="Object 11"/>
          <p:cNvGraphicFramePr>
            <a:graphicFrameLocks noGrp="1" noChangeAspect="1"/>
          </p:cNvGraphicFramePr>
          <p:nvPr/>
        </p:nvGraphicFramePr>
        <p:xfrm>
          <a:off x="1304925" y="1603375"/>
          <a:ext cx="642938" cy="376238"/>
        </p:xfrm>
        <a:graphic>
          <a:graphicData uri="http://schemas.openxmlformats.org/presentationml/2006/ole">
            <mc:AlternateContent xmlns:mc="http://schemas.openxmlformats.org/markup-compatibility/2006">
              <mc:Choice xmlns:v="urn:schemas-microsoft-com:vml" Requires="v">
                <p:oleObj spid="_x0000_s11389" name="公式" r:id="rId11" imgW="368280" imgH="215640" progId="Equation.3">
                  <p:embed/>
                </p:oleObj>
              </mc:Choice>
              <mc:Fallback>
                <p:oleObj name="公式" r:id="rId11" imgW="368280" imgH="215640" progId="Equation.3">
                  <p:embed/>
                  <p:pic>
                    <p:nvPicPr>
                      <p:cNvPr id="0" name=""/>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4925" y="1603375"/>
                        <a:ext cx="642938"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12"/>
          <p:cNvGraphicFramePr>
            <a:graphicFrameLocks noGrp="1" noChangeAspect="1"/>
          </p:cNvGraphicFramePr>
          <p:nvPr/>
        </p:nvGraphicFramePr>
        <p:xfrm>
          <a:off x="3221038" y="1870075"/>
          <a:ext cx="620712" cy="376238"/>
        </p:xfrm>
        <a:graphic>
          <a:graphicData uri="http://schemas.openxmlformats.org/presentationml/2006/ole">
            <mc:AlternateContent xmlns:mc="http://schemas.openxmlformats.org/markup-compatibility/2006">
              <mc:Choice xmlns:v="urn:schemas-microsoft-com:vml" Requires="v">
                <p:oleObj spid="_x0000_s11390" name="公式" r:id="rId13" imgW="355320" imgH="215640" progId="Equation.3">
                  <p:embed/>
                </p:oleObj>
              </mc:Choice>
              <mc:Fallback>
                <p:oleObj name="公式" r:id="rId13" imgW="355320" imgH="215640" progId="Equation.3">
                  <p:embed/>
                  <p:pic>
                    <p:nvPicPr>
                      <p:cNvPr id="0" name=""/>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1038" y="1870075"/>
                        <a:ext cx="620712"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1" name="矩形 32"/>
          <p:cNvSpPr>
            <a:spLocks noChangeArrowheads="1"/>
          </p:cNvSpPr>
          <p:nvPr/>
        </p:nvSpPr>
        <p:spPr bwMode="auto">
          <a:xfrm>
            <a:off x="4233863" y="3806825"/>
            <a:ext cx="19875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u="sng">
                <a:solidFill>
                  <a:srgbClr val="C00000"/>
                </a:solidFill>
              </a:rPr>
              <a:t>半桥输出</a:t>
            </a:r>
            <a:r>
              <a:rPr lang="zh-CN" altLang="en-US">
                <a:solidFill>
                  <a:srgbClr val="0000FF"/>
                </a:solidFill>
              </a:rPr>
              <a:t>为</a:t>
            </a:r>
          </a:p>
        </p:txBody>
      </p:sp>
      <p:sp>
        <p:nvSpPr>
          <p:cNvPr id="9232" name="圆角矩形 17"/>
          <p:cNvSpPr>
            <a:spLocks noChangeArrowheads="1"/>
          </p:cNvSpPr>
          <p:nvPr/>
        </p:nvSpPr>
        <p:spPr bwMode="auto">
          <a:xfrm>
            <a:off x="4787900" y="2392363"/>
            <a:ext cx="3455988" cy="863600"/>
          </a:xfrm>
          <a:prstGeom prst="roundRect">
            <a:avLst>
              <a:gd name="adj" fmla="val 16667"/>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233" name="Text Box 22"/>
          <p:cNvSpPr txBox="1">
            <a:spLocks noChangeArrowheads="1"/>
          </p:cNvSpPr>
          <p:nvPr/>
        </p:nvSpPr>
        <p:spPr bwMode="auto">
          <a:xfrm>
            <a:off x="1581150" y="4652963"/>
            <a:ext cx="489585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lstStyle>
            <a:lvl1pPr marL="342900" indent="-342900"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spcBef>
                <a:spcPct val="0"/>
              </a:spcBef>
            </a:pPr>
            <a:r>
              <a:rPr lang="zh-CN" altLang="en-US">
                <a:latin typeface="黑体" panose="02010609060101010101" pitchFamily="49" charset="-122"/>
              </a:rPr>
              <a:t>严格的线性关系</a:t>
            </a:r>
          </a:p>
          <a:p>
            <a:pPr eaLnBrk="1" hangingPunct="1">
              <a:lnSpc>
                <a:spcPct val="150000"/>
              </a:lnSpc>
              <a:spcBef>
                <a:spcPct val="0"/>
              </a:spcBef>
            </a:pPr>
            <a:r>
              <a:rPr lang="zh-CN" altLang="en-US">
                <a:latin typeface="黑体" panose="02010609060101010101" pitchFamily="49" charset="-122"/>
              </a:rPr>
              <a:t>电桥灵敏度比单臂时提高一倍</a:t>
            </a:r>
          </a:p>
          <a:p>
            <a:pPr eaLnBrk="1" hangingPunct="1">
              <a:lnSpc>
                <a:spcPct val="150000"/>
              </a:lnSpc>
              <a:spcBef>
                <a:spcPct val="0"/>
              </a:spcBef>
            </a:pPr>
            <a:r>
              <a:rPr lang="zh-CN" altLang="en-US">
                <a:latin typeface="黑体" panose="02010609060101010101" pitchFamily="49" charset="-122"/>
              </a:rPr>
              <a:t>温度补偿作用</a:t>
            </a:r>
          </a:p>
        </p:txBody>
      </p:sp>
      <p:sp>
        <p:nvSpPr>
          <p:cNvPr id="9234" name="AutoShape 23"/>
          <p:cNvSpPr>
            <a:spLocks/>
          </p:cNvSpPr>
          <p:nvPr/>
        </p:nvSpPr>
        <p:spPr bwMode="auto">
          <a:xfrm>
            <a:off x="1363663" y="4941888"/>
            <a:ext cx="73025" cy="1460500"/>
          </a:xfrm>
          <a:prstGeom prst="leftBrace">
            <a:avLst>
              <a:gd name="adj1" fmla="val 166667"/>
              <a:gd name="adj2" fmla="val 50000"/>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aphicFrame>
        <p:nvGraphicFramePr>
          <p:cNvPr id="9224" name="Object 4"/>
          <p:cNvGraphicFramePr>
            <a:graphicFrameLocks noChangeAspect="1"/>
          </p:cNvGraphicFramePr>
          <p:nvPr/>
        </p:nvGraphicFramePr>
        <p:xfrm>
          <a:off x="6421438" y="5403850"/>
          <a:ext cx="1606550" cy="620713"/>
        </p:xfrm>
        <a:graphic>
          <a:graphicData uri="http://schemas.openxmlformats.org/presentationml/2006/ole">
            <mc:AlternateContent xmlns:mc="http://schemas.openxmlformats.org/markup-compatibility/2006">
              <mc:Choice xmlns:v="urn:schemas-microsoft-com:vml" Requires="v">
                <p:oleObj spid="_x0000_s11391" name="公式" r:id="rId15" imgW="583920" imgH="228600" progId="Equation.3">
                  <p:embed/>
                </p:oleObj>
              </mc:Choice>
              <mc:Fallback>
                <p:oleObj name="公式" r:id="rId15" imgW="58392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21438" y="5403850"/>
                        <a:ext cx="1606550" cy="620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235" name="直接连接符 19"/>
          <p:cNvCxnSpPr>
            <a:cxnSpLocks noChangeShapeType="1"/>
          </p:cNvCxnSpPr>
          <p:nvPr/>
        </p:nvCxnSpPr>
        <p:spPr bwMode="auto">
          <a:xfrm>
            <a:off x="0" y="4652963"/>
            <a:ext cx="9144000" cy="0"/>
          </a:xfrm>
          <a:prstGeom prst="line">
            <a:avLst/>
          </a:prstGeom>
          <a:noFill/>
          <a:ln w="9525">
            <a:solidFill>
              <a:schemeClr val="tx1"/>
            </a:solidFill>
            <a:prstDash val="dash"/>
            <a:round/>
            <a:headEnd/>
            <a:tailEnd/>
          </a:ln>
        </p:spPr>
      </p:cxnSp>
      <p:sp>
        <p:nvSpPr>
          <p:cNvPr id="20" name="Rectangle 6"/>
          <p:cNvSpPr>
            <a:spLocks noChangeArrowheads="1"/>
          </p:cNvSpPr>
          <p:nvPr/>
        </p:nvSpPr>
        <p:spPr bwMode="auto">
          <a:xfrm>
            <a:off x="4575840" y="66895"/>
            <a:ext cx="457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dirty="0">
                <a:solidFill>
                  <a:srgbClr val="0000FF"/>
                </a:solidFill>
              </a:rPr>
              <a:t>§3</a:t>
            </a:r>
            <a:r>
              <a:rPr lang="en-US" altLang="zh-CN" dirty="0">
                <a:solidFill>
                  <a:srgbClr val="0000FF"/>
                </a:solidFill>
              </a:rPr>
              <a:t>.2.2 </a:t>
            </a:r>
            <a:r>
              <a:rPr lang="zh-CN" altLang="en-US" dirty="0">
                <a:solidFill>
                  <a:srgbClr val="0000FF"/>
                </a:solidFill>
              </a:rPr>
              <a:t>电阻应变式传感器 </a:t>
            </a:r>
          </a:p>
        </p:txBody>
      </p:sp>
      <p:grpSp>
        <p:nvGrpSpPr>
          <p:cNvPr id="21" name="组合 20"/>
          <p:cNvGrpSpPr/>
          <p:nvPr/>
        </p:nvGrpSpPr>
        <p:grpSpPr>
          <a:xfrm>
            <a:off x="5364088" y="1124744"/>
            <a:ext cx="2551224" cy="419447"/>
            <a:chOff x="5022379" y="1884537"/>
            <a:chExt cx="2551224" cy="419447"/>
          </a:xfrm>
        </p:grpSpPr>
        <p:grpSp>
          <p:nvGrpSpPr>
            <p:cNvPr id="22" name="组合 21"/>
            <p:cNvGrpSpPr/>
            <p:nvPr/>
          </p:nvGrpSpPr>
          <p:grpSpPr>
            <a:xfrm>
              <a:off x="5022379" y="1884537"/>
              <a:ext cx="1478434" cy="419447"/>
              <a:chOff x="4400029" y="1162844"/>
              <a:chExt cx="1478434" cy="419447"/>
            </a:xfrm>
          </p:grpSpPr>
          <p:sp>
            <p:nvSpPr>
              <p:cNvPr id="25" name="五角星 24"/>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6" name="五角星 25"/>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7" name="五角星 26"/>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3" name="五角星 22"/>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4" name="五角星 23"/>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8" name="矩形 27">
            <a:extLst>
              <a:ext uri="{FF2B5EF4-FFF2-40B4-BE49-F238E27FC236}">
                <a16:creationId xmlns:a16="http://schemas.microsoft.com/office/drawing/2014/main" id="{3009E99A-2618-4BE2-BC79-43999112A17D}"/>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extLst>
      <p:ext uri="{BB962C8B-B14F-4D97-AF65-F5344CB8AC3E}">
        <p14:creationId xmlns:p14="http://schemas.microsoft.com/office/powerpoint/2010/main" val="18105623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4"/>
          <p:cNvSpPr>
            <a:spLocks noChangeArrowheads="1"/>
          </p:cNvSpPr>
          <p:nvPr/>
        </p:nvSpPr>
        <p:spPr bwMode="auto">
          <a:xfrm>
            <a:off x="407988" y="1479550"/>
            <a:ext cx="828675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20000"/>
              </a:lnSpc>
              <a:spcBef>
                <a:spcPct val="0"/>
              </a:spcBef>
            </a:pPr>
            <a:r>
              <a:rPr lang="zh-CN" altLang="en-US" sz="2400">
                <a:latin typeface="仿宋_GB2312" panose="02010609030101010101" pitchFamily="49" charset="-122"/>
                <a:ea typeface="仿宋_GB2312" panose="02010609030101010101" pitchFamily="49" charset="-122"/>
              </a:rPr>
              <a:t>    如果四个桥臂电阻都由应变片替代，且使</a:t>
            </a:r>
            <a:r>
              <a:rPr lang="zh-CN" altLang="en-US" sz="2400">
                <a:solidFill>
                  <a:srgbClr val="0000FF"/>
                </a:solidFill>
                <a:latin typeface="仿宋_GB2312" panose="02010609030101010101" pitchFamily="49" charset="-122"/>
                <a:ea typeface="仿宋_GB2312" panose="02010609030101010101" pitchFamily="49" charset="-122"/>
              </a:rPr>
              <a:t>两个应变片受拉</a:t>
            </a:r>
            <a:r>
              <a:rPr lang="zh-CN" altLang="en-US" sz="2400">
                <a:latin typeface="仿宋_GB2312" panose="02010609030101010101" pitchFamily="49" charset="-122"/>
                <a:ea typeface="仿宋_GB2312" panose="02010609030101010101" pitchFamily="49" charset="-122"/>
              </a:rPr>
              <a:t>，</a:t>
            </a:r>
            <a:r>
              <a:rPr lang="zh-CN" altLang="en-US" sz="2400">
                <a:solidFill>
                  <a:srgbClr val="0000FF"/>
                </a:solidFill>
                <a:latin typeface="仿宋_GB2312" panose="02010609030101010101" pitchFamily="49" charset="-122"/>
                <a:ea typeface="仿宋_GB2312" panose="02010609030101010101" pitchFamily="49" charset="-122"/>
              </a:rPr>
              <a:t>另两个受压</a:t>
            </a:r>
            <a:r>
              <a:rPr lang="zh-CN" altLang="en-US" sz="2400">
                <a:latin typeface="仿宋_GB2312" panose="02010609030101010101" pitchFamily="49" charset="-122"/>
                <a:ea typeface="仿宋_GB2312" panose="02010609030101010101" pitchFamily="49" charset="-122"/>
              </a:rPr>
              <a:t>，并将应变符号相同的应变片接到相对的桥臂上，这种接法称为全桥差动工作电路。</a:t>
            </a:r>
          </a:p>
        </p:txBody>
      </p:sp>
      <p:sp>
        <p:nvSpPr>
          <p:cNvPr id="10244" name="Text Box 5"/>
          <p:cNvSpPr txBox="1">
            <a:spLocks noChangeArrowheads="1"/>
          </p:cNvSpPr>
          <p:nvPr/>
        </p:nvSpPr>
        <p:spPr bwMode="auto">
          <a:xfrm>
            <a:off x="4608513" y="3048000"/>
            <a:ext cx="4071937" cy="954088"/>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pPr>
            <a:r>
              <a:rPr lang="zh-CN" altLang="en-US">
                <a:solidFill>
                  <a:srgbClr val="0000FF"/>
                </a:solidFill>
              </a:rPr>
              <a:t>条件：</a:t>
            </a:r>
            <a:r>
              <a:rPr lang="en-US" altLang="zh-CN" i="1">
                <a:solidFill>
                  <a:srgbClr val="0000FF"/>
                </a:solidFill>
              </a:rPr>
              <a:t>R</a:t>
            </a:r>
            <a:r>
              <a:rPr lang="en-US" altLang="zh-CN" baseline="-30000">
                <a:solidFill>
                  <a:srgbClr val="0000FF"/>
                </a:solidFill>
              </a:rPr>
              <a:t>1</a:t>
            </a:r>
            <a:r>
              <a:rPr lang="zh-CN" altLang="en-US">
                <a:solidFill>
                  <a:srgbClr val="0000FF"/>
                </a:solidFill>
              </a:rPr>
              <a:t>＝</a:t>
            </a:r>
            <a:r>
              <a:rPr lang="en-US" altLang="zh-CN" i="1">
                <a:solidFill>
                  <a:srgbClr val="0000FF"/>
                </a:solidFill>
              </a:rPr>
              <a:t>R</a:t>
            </a:r>
            <a:r>
              <a:rPr lang="en-US" altLang="zh-CN" baseline="-30000">
                <a:solidFill>
                  <a:srgbClr val="0000FF"/>
                </a:solidFill>
              </a:rPr>
              <a:t>2</a:t>
            </a:r>
            <a:r>
              <a:rPr lang="zh-CN" altLang="en-US">
                <a:solidFill>
                  <a:srgbClr val="0000FF"/>
                </a:solidFill>
              </a:rPr>
              <a:t>＝</a:t>
            </a:r>
            <a:r>
              <a:rPr lang="en-US" altLang="zh-CN" i="1">
                <a:solidFill>
                  <a:srgbClr val="0000FF"/>
                </a:solidFill>
              </a:rPr>
              <a:t>R</a:t>
            </a:r>
            <a:r>
              <a:rPr lang="en-US" altLang="zh-CN" baseline="-30000">
                <a:solidFill>
                  <a:srgbClr val="0000FF"/>
                </a:solidFill>
              </a:rPr>
              <a:t>3</a:t>
            </a:r>
            <a:r>
              <a:rPr lang="zh-CN" altLang="en-US">
                <a:solidFill>
                  <a:srgbClr val="0000FF"/>
                </a:solidFill>
              </a:rPr>
              <a:t>＝</a:t>
            </a:r>
            <a:r>
              <a:rPr lang="en-US" altLang="zh-CN" i="1">
                <a:solidFill>
                  <a:srgbClr val="0000FF"/>
                </a:solidFill>
              </a:rPr>
              <a:t>R</a:t>
            </a:r>
            <a:r>
              <a:rPr lang="en-US" altLang="zh-CN" baseline="-30000">
                <a:solidFill>
                  <a:srgbClr val="0000FF"/>
                </a:solidFill>
              </a:rPr>
              <a:t>4</a:t>
            </a:r>
            <a:r>
              <a:rPr lang="zh-CN" altLang="en-US">
                <a:solidFill>
                  <a:srgbClr val="0000FF"/>
                </a:solidFill>
              </a:rPr>
              <a:t>且</a:t>
            </a:r>
            <a:r>
              <a:rPr lang="en-US" altLang="zh-CN">
                <a:solidFill>
                  <a:srgbClr val="0000FF"/>
                </a:solidFill>
              </a:rPr>
              <a:t>Δ</a:t>
            </a:r>
            <a:r>
              <a:rPr lang="en-US" altLang="zh-CN" i="1">
                <a:solidFill>
                  <a:srgbClr val="0000FF"/>
                </a:solidFill>
              </a:rPr>
              <a:t>R</a:t>
            </a:r>
            <a:r>
              <a:rPr lang="en-US" altLang="zh-CN" baseline="-30000">
                <a:solidFill>
                  <a:srgbClr val="0000FF"/>
                </a:solidFill>
              </a:rPr>
              <a:t>1</a:t>
            </a:r>
            <a:r>
              <a:rPr lang="zh-CN" altLang="en-US">
                <a:solidFill>
                  <a:srgbClr val="0000FF"/>
                </a:solidFill>
              </a:rPr>
              <a:t>＝</a:t>
            </a:r>
            <a:r>
              <a:rPr lang="en-US" altLang="zh-CN">
                <a:solidFill>
                  <a:srgbClr val="0000FF"/>
                </a:solidFill>
              </a:rPr>
              <a:t>Δ</a:t>
            </a:r>
            <a:r>
              <a:rPr lang="en-US" altLang="zh-CN" i="1">
                <a:solidFill>
                  <a:srgbClr val="0000FF"/>
                </a:solidFill>
              </a:rPr>
              <a:t>R</a:t>
            </a:r>
            <a:r>
              <a:rPr lang="en-US" altLang="zh-CN" baseline="-30000">
                <a:solidFill>
                  <a:srgbClr val="0000FF"/>
                </a:solidFill>
              </a:rPr>
              <a:t>2</a:t>
            </a:r>
            <a:r>
              <a:rPr lang="en-US" altLang="zh-CN">
                <a:solidFill>
                  <a:srgbClr val="0000FF"/>
                </a:solidFill>
              </a:rPr>
              <a:t>=Δ</a:t>
            </a:r>
            <a:r>
              <a:rPr lang="en-US" altLang="zh-CN" i="1">
                <a:solidFill>
                  <a:srgbClr val="0000FF"/>
                </a:solidFill>
              </a:rPr>
              <a:t>R</a:t>
            </a:r>
            <a:r>
              <a:rPr lang="en-US" altLang="zh-CN" baseline="-30000">
                <a:solidFill>
                  <a:srgbClr val="0000FF"/>
                </a:solidFill>
              </a:rPr>
              <a:t>3</a:t>
            </a:r>
            <a:r>
              <a:rPr lang="zh-CN" altLang="en-US" sz="2400">
                <a:solidFill>
                  <a:srgbClr val="0000FF"/>
                </a:solidFill>
              </a:rPr>
              <a:t>＝</a:t>
            </a:r>
            <a:r>
              <a:rPr lang="en-US" altLang="zh-CN">
                <a:solidFill>
                  <a:srgbClr val="0000FF"/>
                </a:solidFill>
              </a:rPr>
              <a:t>Δ</a:t>
            </a:r>
            <a:r>
              <a:rPr lang="en-US" altLang="zh-CN" i="1">
                <a:solidFill>
                  <a:srgbClr val="0000FF"/>
                </a:solidFill>
              </a:rPr>
              <a:t>R</a:t>
            </a:r>
            <a:r>
              <a:rPr lang="en-US" altLang="zh-CN" baseline="-30000">
                <a:solidFill>
                  <a:srgbClr val="0000FF"/>
                </a:solidFill>
              </a:rPr>
              <a:t>4</a:t>
            </a:r>
            <a:endParaRPr lang="en-US" altLang="zh-CN">
              <a:solidFill>
                <a:srgbClr val="0000FF"/>
              </a:solidFill>
            </a:endParaRPr>
          </a:p>
        </p:txBody>
      </p:sp>
      <p:sp>
        <p:nvSpPr>
          <p:cNvPr id="10245" name="Text Box 6"/>
          <p:cNvSpPr txBox="1">
            <a:spLocks noChangeArrowheads="1"/>
          </p:cNvSpPr>
          <p:nvPr/>
        </p:nvSpPr>
        <p:spPr bwMode="auto">
          <a:xfrm>
            <a:off x="4665663" y="4797425"/>
            <a:ext cx="4083050"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marL="993775" indent="-993775"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20000"/>
              </a:lnSpc>
              <a:spcBef>
                <a:spcPct val="0"/>
              </a:spcBef>
            </a:pPr>
            <a:r>
              <a:rPr lang="zh-CN" altLang="en-US">
                <a:solidFill>
                  <a:srgbClr val="C00000"/>
                </a:solidFill>
                <a:latin typeface="黑体" panose="02010609060101010101" pitchFamily="49" charset="-122"/>
              </a:rPr>
              <a:t>优点：没有非线性误差；电压灵敏度是使用单个应变片的</a:t>
            </a:r>
            <a:r>
              <a:rPr lang="en-US" altLang="zh-CN">
                <a:solidFill>
                  <a:srgbClr val="C00000"/>
                </a:solidFill>
              </a:rPr>
              <a:t>4</a:t>
            </a:r>
            <a:r>
              <a:rPr lang="zh-CN" altLang="en-US">
                <a:solidFill>
                  <a:srgbClr val="C00000"/>
                </a:solidFill>
                <a:latin typeface="黑体" panose="02010609060101010101" pitchFamily="49" charset="-122"/>
              </a:rPr>
              <a:t>倍</a:t>
            </a:r>
          </a:p>
        </p:txBody>
      </p:sp>
      <p:grpSp>
        <p:nvGrpSpPr>
          <p:cNvPr id="10246" name="Group 7"/>
          <p:cNvGrpSpPr>
            <a:grpSpLocks/>
          </p:cNvGrpSpPr>
          <p:nvPr/>
        </p:nvGrpSpPr>
        <p:grpSpPr bwMode="auto">
          <a:xfrm>
            <a:off x="503238" y="2852738"/>
            <a:ext cx="3887787" cy="3575050"/>
            <a:chOff x="113" y="1995"/>
            <a:chExt cx="2449" cy="2252"/>
          </a:xfrm>
        </p:grpSpPr>
        <p:sp>
          <p:nvSpPr>
            <p:cNvPr id="10250" name="Rectangle 8"/>
            <p:cNvSpPr>
              <a:spLocks noChangeArrowheads="1"/>
            </p:cNvSpPr>
            <p:nvPr/>
          </p:nvSpPr>
          <p:spPr bwMode="auto">
            <a:xfrm>
              <a:off x="113" y="2115"/>
              <a:ext cx="2449" cy="2132"/>
            </a:xfrm>
            <a:prstGeom prst="rect">
              <a:avLst/>
            </a:prstGeom>
            <a:solidFill>
              <a:schemeClr val="accent1"/>
            </a:solidFill>
            <a:ln w="38100">
              <a:solidFill>
                <a:srgbClr val="FF0000"/>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251" name="Rectangle 9"/>
            <p:cNvSpPr>
              <a:spLocks noChangeArrowheads="1"/>
            </p:cNvSpPr>
            <p:nvPr/>
          </p:nvSpPr>
          <p:spPr bwMode="auto">
            <a:xfrm>
              <a:off x="143" y="2160"/>
              <a:ext cx="2374" cy="204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endParaRPr lang="zh-CN" altLang="zh-CN" sz="2400" b="0">
                <a:ea typeface="宋体" panose="02010600030101010101" pitchFamily="2" charset="-122"/>
              </a:endParaRPr>
            </a:p>
          </p:txBody>
        </p:sp>
        <p:sp>
          <p:nvSpPr>
            <p:cNvPr id="10252" name="Rectangle 10"/>
            <p:cNvSpPr>
              <a:spLocks noChangeArrowheads="1"/>
            </p:cNvSpPr>
            <p:nvPr/>
          </p:nvSpPr>
          <p:spPr bwMode="auto">
            <a:xfrm rot="-8209091">
              <a:off x="566" y="2462"/>
              <a:ext cx="1136" cy="98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253" name="Line 11"/>
            <p:cNvSpPr>
              <a:spLocks noChangeShapeType="1"/>
            </p:cNvSpPr>
            <p:nvPr/>
          </p:nvSpPr>
          <p:spPr bwMode="auto">
            <a:xfrm>
              <a:off x="1056" y="2206"/>
              <a:ext cx="1315" cy="0"/>
            </a:xfrm>
            <a:prstGeom prst="line">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254" name="Line 12"/>
            <p:cNvSpPr>
              <a:spLocks noChangeShapeType="1"/>
            </p:cNvSpPr>
            <p:nvPr/>
          </p:nvSpPr>
          <p:spPr bwMode="auto">
            <a:xfrm>
              <a:off x="1211" y="3695"/>
              <a:ext cx="1179" cy="0"/>
            </a:xfrm>
            <a:prstGeom prst="line">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255" name="Line 13"/>
            <p:cNvSpPr>
              <a:spLocks noChangeShapeType="1"/>
            </p:cNvSpPr>
            <p:nvPr/>
          </p:nvSpPr>
          <p:spPr bwMode="auto">
            <a:xfrm flipV="1">
              <a:off x="2390" y="3143"/>
              <a:ext cx="0" cy="538"/>
            </a:xfrm>
            <a:prstGeom prst="line">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256" name="Line 14"/>
            <p:cNvSpPr>
              <a:spLocks noChangeShapeType="1"/>
            </p:cNvSpPr>
            <p:nvPr/>
          </p:nvSpPr>
          <p:spPr bwMode="auto">
            <a:xfrm>
              <a:off x="2382" y="2206"/>
              <a:ext cx="0" cy="539"/>
            </a:xfrm>
            <a:prstGeom prst="line">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257" name="Line 15"/>
            <p:cNvSpPr>
              <a:spLocks noChangeShapeType="1"/>
            </p:cNvSpPr>
            <p:nvPr/>
          </p:nvSpPr>
          <p:spPr bwMode="auto">
            <a:xfrm>
              <a:off x="385" y="2917"/>
              <a:ext cx="0" cy="1097"/>
            </a:xfrm>
            <a:prstGeom prst="line">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258" name="Line 16"/>
            <p:cNvSpPr>
              <a:spLocks noChangeShapeType="1"/>
            </p:cNvSpPr>
            <p:nvPr/>
          </p:nvSpPr>
          <p:spPr bwMode="auto">
            <a:xfrm>
              <a:off x="1877" y="2985"/>
              <a:ext cx="0" cy="1041"/>
            </a:xfrm>
            <a:prstGeom prst="line">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259" name="Line 17"/>
            <p:cNvSpPr>
              <a:spLocks noChangeShapeType="1"/>
            </p:cNvSpPr>
            <p:nvPr/>
          </p:nvSpPr>
          <p:spPr bwMode="auto">
            <a:xfrm>
              <a:off x="386" y="4021"/>
              <a:ext cx="6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0" name="Line 18"/>
            <p:cNvSpPr>
              <a:spLocks noChangeShapeType="1"/>
            </p:cNvSpPr>
            <p:nvPr/>
          </p:nvSpPr>
          <p:spPr bwMode="auto">
            <a:xfrm flipH="1">
              <a:off x="1190" y="4022"/>
              <a:ext cx="6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1" name="Line 19"/>
            <p:cNvSpPr>
              <a:spLocks noChangeShapeType="1"/>
            </p:cNvSpPr>
            <p:nvPr/>
          </p:nvSpPr>
          <p:spPr bwMode="auto">
            <a:xfrm>
              <a:off x="1066" y="3946"/>
              <a:ext cx="0" cy="14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2" name="Line 20"/>
            <p:cNvSpPr>
              <a:spLocks noChangeShapeType="1"/>
            </p:cNvSpPr>
            <p:nvPr/>
          </p:nvSpPr>
          <p:spPr bwMode="auto">
            <a:xfrm>
              <a:off x="1190" y="3903"/>
              <a:ext cx="0" cy="24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3" name="Text Box 21"/>
            <p:cNvSpPr txBox="1">
              <a:spLocks noChangeArrowheads="1"/>
            </p:cNvSpPr>
            <p:nvPr/>
          </p:nvSpPr>
          <p:spPr bwMode="auto">
            <a:xfrm>
              <a:off x="2268" y="2844"/>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b="0">
                  <a:ea typeface="宋体" panose="02010600030101010101" pitchFamily="2" charset="-122"/>
                </a:rPr>
                <a:t>U</a:t>
              </a:r>
              <a:r>
                <a:rPr lang="en-US" altLang="zh-CN" sz="1800" b="0" baseline="-25000">
                  <a:ea typeface="宋体" panose="02010600030101010101" pitchFamily="2" charset="-122"/>
                </a:rPr>
                <a:t>0</a:t>
              </a:r>
            </a:p>
          </p:txBody>
        </p:sp>
        <p:sp>
          <p:nvSpPr>
            <p:cNvPr id="10264" name="Rectangle 22"/>
            <p:cNvSpPr>
              <a:spLocks noChangeArrowheads="1"/>
            </p:cNvSpPr>
            <p:nvPr/>
          </p:nvSpPr>
          <p:spPr bwMode="auto">
            <a:xfrm rot="-2762498">
              <a:off x="105" y="2290"/>
              <a:ext cx="82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en-US" altLang="zh-CN" sz="1800" b="0">
                  <a:ea typeface="宋体" panose="02010600030101010101" pitchFamily="2" charset="-122"/>
                </a:rPr>
                <a:t>R</a:t>
              </a:r>
              <a:r>
                <a:rPr lang="en-US" altLang="zh-CN" sz="1800" b="0" baseline="-25000">
                  <a:ea typeface="宋体" panose="02010600030101010101" pitchFamily="2" charset="-122"/>
                </a:rPr>
                <a:t>1</a:t>
              </a:r>
              <a:r>
                <a:rPr lang="zh-CN" altLang="en-US" sz="1800" b="0">
                  <a:ea typeface="宋体" panose="02010600030101010101" pitchFamily="2" charset="-122"/>
                </a:rPr>
                <a:t>＋ △ </a:t>
              </a:r>
              <a:r>
                <a:rPr lang="en-US" altLang="zh-CN" sz="1800" b="0">
                  <a:ea typeface="宋体" panose="02010600030101010101" pitchFamily="2" charset="-122"/>
                </a:rPr>
                <a:t>R</a:t>
              </a:r>
              <a:r>
                <a:rPr lang="en-US" altLang="zh-CN" sz="1800" b="0" baseline="-25000">
                  <a:ea typeface="宋体" panose="02010600030101010101" pitchFamily="2" charset="-122"/>
                </a:rPr>
                <a:t>1</a:t>
              </a:r>
            </a:p>
          </p:txBody>
        </p:sp>
        <p:sp>
          <p:nvSpPr>
            <p:cNvPr id="10265" name="Text Box 23"/>
            <p:cNvSpPr txBox="1">
              <a:spLocks noChangeArrowheads="1"/>
            </p:cNvSpPr>
            <p:nvPr/>
          </p:nvSpPr>
          <p:spPr bwMode="auto">
            <a:xfrm>
              <a:off x="976" y="3774"/>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b="0">
                  <a:ea typeface="宋体" panose="02010600030101010101" pitchFamily="2" charset="-122"/>
                </a:rPr>
                <a:t>U</a:t>
              </a:r>
            </a:p>
          </p:txBody>
        </p:sp>
        <p:sp>
          <p:nvSpPr>
            <p:cNvPr id="10266" name="Rectangle 24"/>
            <p:cNvSpPr>
              <a:spLocks noChangeArrowheads="1"/>
            </p:cNvSpPr>
            <p:nvPr/>
          </p:nvSpPr>
          <p:spPr bwMode="auto">
            <a:xfrm rot="2532437">
              <a:off x="1346" y="2429"/>
              <a:ext cx="87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b="0">
                  <a:ea typeface="宋体" panose="02010600030101010101" pitchFamily="2" charset="-122"/>
                </a:rPr>
                <a:t>R</a:t>
              </a:r>
              <a:r>
                <a:rPr lang="en-US" altLang="zh-CN" sz="1800" b="0" baseline="-25000">
                  <a:ea typeface="宋体" panose="02010600030101010101" pitchFamily="2" charset="-122"/>
                </a:rPr>
                <a:t>2</a:t>
              </a:r>
              <a:r>
                <a:rPr lang="zh-CN" altLang="en-US" sz="1800" b="0">
                  <a:ea typeface="宋体" panose="02010600030101010101" pitchFamily="2" charset="-122"/>
                </a:rPr>
                <a:t>－ △ </a:t>
              </a:r>
              <a:r>
                <a:rPr lang="en-US" altLang="zh-CN" sz="1800" b="0">
                  <a:ea typeface="宋体" panose="02010600030101010101" pitchFamily="2" charset="-122"/>
                </a:rPr>
                <a:t>R</a:t>
              </a:r>
              <a:r>
                <a:rPr lang="en-US" altLang="zh-CN" sz="1800" b="0" baseline="-25000">
                  <a:ea typeface="宋体" panose="02010600030101010101" pitchFamily="2" charset="-122"/>
                </a:rPr>
                <a:t>2</a:t>
              </a:r>
            </a:p>
          </p:txBody>
        </p:sp>
        <p:sp>
          <p:nvSpPr>
            <p:cNvPr id="10267" name="Rectangle 25"/>
            <p:cNvSpPr>
              <a:spLocks noChangeArrowheads="1"/>
            </p:cNvSpPr>
            <p:nvPr/>
          </p:nvSpPr>
          <p:spPr bwMode="auto">
            <a:xfrm rot="-2531621">
              <a:off x="977" y="3047"/>
              <a:ext cx="8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b="0">
                  <a:ea typeface="宋体" panose="02010600030101010101" pitchFamily="2" charset="-122"/>
                </a:rPr>
                <a:t>R</a:t>
              </a:r>
              <a:r>
                <a:rPr lang="en-US" altLang="zh-CN" sz="1800" b="0" baseline="-25000">
                  <a:ea typeface="宋体" panose="02010600030101010101" pitchFamily="2" charset="-122"/>
                </a:rPr>
                <a:t>4</a:t>
              </a:r>
              <a:r>
                <a:rPr lang="zh-CN" altLang="en-US" sz="1800" b="0">
                  <a:ea typeface="宋体" panose="02010600030101010101" pitchFamily="2" charset="-122"/>
                </a:rPr>
                <a:t>＋ △ </a:t>
              </a:r>
              <a:r>
                <a:rPr lang="en-US" altLang="zh-CN" sz="1800" b="0">
                  <a:ea typeface="宋体" panose="02010600030101010101" pitchFamily="2" charset="-122"/>
                </a:rPr>
                <a:t>R</a:t>
              </a:r>
              <a:r>
                <a:rPr lang="en-US" altLang="zh-CN" sz="1800" b="0" baseline="-25000">
                  <a:ea typeface="宋体" panose="02010600030101010101" pitchFamily="2" charset="-122"/>
                </a:rPr>
                <a:t>4</a:t>
              </a:r>
            </a:p>
          </p:txBody>
        </p:sp>
        <p:sp>
          <p:nvSpPr>
            <p:cNvPr id="10268" name="Rectangle 26"/>
            <p:cNvSpPr>
              <a:spLocks noChangeArrowheads="1"/>
            </p:cNvSpPr>
            <p:nvPr/>
          </p:nvSpPr>
          <p:spPr bwMode="auto">
            <a:xfrm>
              <a:off x="386" y="3471"/>
              <a:ext cx="8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b="0">
                  <a:ea typeface="宋体" panose="02010600030101010101" pitchFamily="2" charset="-122"/>
                </a:rPr>
                <a:t>R</a:t>
              </a:r>
              <a:r>
                <a:rPr lang="en-US" altLang="zh-CN" sz="1800" b="0" baseline="-25000">
                  <a:ea typeface="宋体" panose="02010600030101010101" pitchFamily="2" charset="-122"/>
                </a:rPr>
                <a:t>3</a:t>
              </a:r>
              <a:r>
                <a:rPr lang="zh-CN" altLang="en-US" sz="1800" b="0">
                  <a:ea typeface="宋体" panose="02010600030101010101" pitchFamily="2" charset="-122"/>
                </a:rPr>
                <a:t>－ △ </a:t>
              </a:r>
              <a:r>
                <a:rPr lang="en-US" altLang="zh-CN" sz="1800" b="0">
                  <a:ea typeface="宋体" panose="02010600030101010101" pitchFamily="2" charset="-122"/>
                </a:rPr>
                <a:t>R</a:t>
              </a:r>
              <a:r>
                <a:rPr lang="en-US" altLang="zh-CN" sz="1800" b="0" baseline="-25000">
                  <a:ea typeface="宋体" panose="02010600030101010101" pitchFamily="2" charset="-122"/>
                </a:rPr>
                <a:t>3</a:t>
              </a:r>
            </a:p>
          </p:txBody>
        </p:sp>
        <p:sp>
          <p:nvSpPr>
            <p:cNvPr id="10269" name="Rectangle 27"/>
            <p:cNvSpPr>
              <a:spLocks noChangeAspect="1" noChangeArrowheads="1"/>
            </p:cNvSpPr>
            <p:nvPr/>
          </p:nvSpPr>
          <p:spPr bwMode="auto">
            <a:xfrm rot="2700000">
              <a:off x="589" y="3226"/>
              <a:ext cx="363" cy="137"/>
            </a:xfrm>
            <a:prstGeom prst="rect">
              <a:avLst/>
            </a:prstGeom>
            <a:gradFill rotWithShape="1">
              <a:gsLst>
                <a:gs pos="0">
                  <a:srgbClr val="007676"/>
                </a:gs>
                <a:gs pos="50000">
                  <a:srgbClr val="00FFFF"/>
                </a:gs>
                <a:gs pos="100000">
                  <a:srgbClr val="007676"/>
                </a:gs>
              </a:gsLst>
              <a:lin ang="5400000" scaled="1"/>
            </a:gradFill>
            <a:ln w="38100">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270" name="Rectangle 28"/>
            <p:cNvSpPr>
              <a:spLocks noChangeAspect="1" noChangeArrowheads="1"/>
            </p:cNvSpPr>
            <p:nvPr/>
          </p:nvSpPr>
          <p:spPr bwMode="auto">
            <a:xfrm rot="2700000">
              <a:off x="1315" y="2545"/>
              <a:ext cx="363" cy="137"/>
            </a:xfrm>
            <a:prstGeom prst="rect">
              <a:avLst/>
            </a:prstGeom>
            <a:gradFill rotWithShape="1">
              <a:gsLst>
                <a:gs pos="0">
                  <a:srgbClr val="007676"/>
                </a:gs>
                <a:gs pos="50000">
                  <a:srgbClr val="00FFFF"/>
                </a:gs>
                <a:gs pos="100000">
                  <a:srgbClr val="007676"/>
                </a:gs>
              </a:gsLst>
              <a:lin ang="5400000" scaled="1"/>
            </a:gradFill>
            <a:ln w="38100">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271" name="Rectangle 29"/>
            <p:cNvSpPr>
              <a:spLocks noChangeAspect="1" noChangeArrowheads="1"/>
            </p:cNvSpPr>
            <p:nvPr/>
          </p:nvSpPr>
          <p:spPr bwMode="auto">
            <a:xfrm rot="-2700000">
              <a:off x="566" y="2478"/>
              <a:ext cx="363" cy="137"/>
            </a:xfrm>
            <a:prstGeom prst="rect">
              <a:avLst/>
            </a:prstGeom>
            <a:gradFill rotWithShape="1">
              <a:gsLst>
                <a:gs pos="0">
                  <a:srgbClr val="007676"/>
                </a:gs>
                <a:gs pos="50000">
                  <a:srgbClr val="00FFFF"/>
                </a:gs>
                <a:gs pos="100000">
                  <a:srgbClr val="007676"/>
                </a:gs>
              </a:gsLst>
              <a:lin ang="5400000" scaled="1"/>
            </a:gradFill>
            <a:ln w="38100">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272" name="Rectangle 30"/>
            <p:cNvSpPr>
              <a:spLocks noChangeAspect="1" noChangeArrowheads="1"/>
            </p:cNvSpPr>
            <p:nvPr/>
          </p:nvSpPr>
          <p:spPr bwMode="auto">
            <a:xfrm rot="-2700000">
              <a:off x="1353" y="3289"/>
              <a:ext cx="363" cy="137"/>
            </a:xfrm>
            <a:prstGeom prst="rect">
              <a:avLst/>
            </a:prstGeom>
            <a:gradFill rotWithShape="1">
              <a:gsLst>
                <a:gs pos="0">
                  <a:srgbClr val="007676"/>
                </a:gs>
                <a:gs pos="50000">
                  <a:srgbClr val="00FFFF"/>
                </a:gs>
                <a:gs pos="100000">
                  <a:srgbClr val="007676"/>
                </a:gs>
              </a:gsLst>
              <a:lin ang="5400000" scaled="1"/>
            </a:gradFill>
            <a:ln w="38100">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aphicFrame>
        <p:nvGraphicFramePr>
          <p:cNvPr id="10242" name="Object 3"/>
          <p:cNvGraphicFramePr>
            <a:graphicFrameLocks noChangeAspect="1"/>
          </p:cNvGraphicFramePr>
          <p:nvPr/>
        </p:nvGraphicFramePr>
        <p:xfrm>
          <a:off x="6659563" y="4221163"/>
          <a:ext cx="1117600" cy="620712"/>
        </p:xfrm>
        <a:graphic>
          <a:graphicData uri="http://schemas.openxmlformats.org/presentationml/2006/ole">
            <mc:AlternateContent xmlns:mc="http://schemas.openxmlformats.org/markup-compatibility/2006">
              <mc:Choice xmlns:v="urn:schemas-microsoft-com:vml" Requires="v">
                <p:oleObj spid="_x0000_s12307" name="公式" r:id="rId3" imgW="406080" imgH="228600" progId="Equation.3">
                  <p:embed/>
                </p:oleObj>
              </mc:Choice>
              <mc:Fallback>
                <p:oleObj name="公式" r:id="rId3" imgW="4060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4221163"/>
                        <a:ext cx="1117600" cy="620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7" name="矩形 9"/>
          <p:cNvSpPr>
            <a:spLocks noChangeArrowheads="1"/>
          </p:cNvSpPr>
          <p:nvPr/>
        </p:nvSpPr>
        <p:spPr bwMode="auto">
          <a:xfrm>
            <a:off x="4572000" y="4292600"/>
            <a:ext cx="19875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latin typeface="黑体" panose="02010609060101010101" pitchFamily="49" charset="-122"/>
              </a:rPr>
              <a:t>电桥灵敏度</a:t>
            </a:r>
            <a:endParaRPr lang="zh-CN" altLang="en-US"/>
          </a:p>
        </p:txBody>
      </p:sp>
      <p:sp>
        <p:nvSpPr>
          <p:cNvPr id="10248" name="Rectangle 2"/>
          <p:cNvSpPr>
            <a:spLocks noGrp="1" noChangeArrowheads="1"/>
          </p:cNvSpPr>
          <p:nvPr>
            <p:ph type="title"/>
          </p:nvPr>
        </p:nvSpPr>
        <p:spPr bwMode="auto">
          <a:xfrm>
            <a:off x="314325" y="765175"/>
            <a:ext cx="3368675" cy="633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lgn="l" eaLnBrk="1" hangingPunct="1"/>
            <a:r>
              <a:rPr lang="en-US" altLang="zh-CN" sz="3200" b="1">
                <a:solidFill>
                  <a:srgbClr val="0000FF"/>
                </a:solidFill>
                <a:ea typeface="黑体" panose="02010609060101010101" pitchFamily="49" charset="-122"/>
              </a:rPr>
              <a:t>b. </a:t>
            </a:r>
            <a:r>
              <a:rPr lang="zh-CN" altLang="en-US" sz="3200" b="1">
                <a:solidFill>
                  <a:srgbClr val="0000FF"/>
                </a:solidFill>
                <a:ea typeface="黑体" panose="02010609060101010101" pitchFamily="49" charset="-122"/>
              </a:rPr>
              <a:t>直流电桥</a:t>
            </a:r>
            <a:r>
              <a:rPr lang="en-US" altLang="zh-CN" sz="3200" b="1">
                <a:solidFill>
                  <a:srgbClr val="0000FF"/>
                </a:solidFill>
                <a:ea typeface="黑体" panose="02010609060101010101" pitchFamily="49" charset="-122"/>
              </a:rPr>
              <a:t>-</a:t>
            </a:r>
            <a:r>
              <a:rPr lang="zh-CN" altLang="en-US" sz="3200" b="1">
                <a:solidFill>
                  <a:srgbClr val="C00000"/>
                </a:solidFill>
                <a:ea typeface="黑体" panose="02010609060101010101" pitchFamily="49" charset="-122"/>
              </a:rPr>
              <a:t>全桥</a:t>
            </a:r>
          </a:p>
        </p:txBody>
      </p:sp>
      <p:sp>
        <p:nvSpPr>
          <p:cNvPr id="10249" name="圆角矩形 25"/>
          <p:cNvSpPr>
            <a:spLocks noChangeArrowheads="1"/>
          </p:cNvSpPr>
          <p:nvPr/>
        </p:nvSpPr>
        <p:spPr bwMode="auto">
          <a:xfrm>
            <a:off x="4500563" y="4149725"/>
            <a:ext cx="4357687" cy="2303463"/>
          </a:xfrm>
          <a:prstGeom prst="roundRect">
            <a:avLst>
              <a:gd name="adj" fmla="val 9227"/>
            </a:avLst>
          </a:prstGeom>
          <a:noFill/>
          <a:ln w="3175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33" name="Rectangle 6"/>
          <p:cNvSpPr>
            <a:spLocks noChangeArrowheads="1"/>
          </p:cNvSpPr>
          <p:nvPr/>
        </p:nvSpPr>
        <p:spPr bwMode="auto">
          <a:xfrm>
            <a:off x="4575840" y="66895"/>
            <a:ext cx="457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dirty="0">
                <a:solidFill>
                  <a:srgbClr val="0000FF"/>
                </a:solidFill>
              </a:rPr>
              <a:t>§3</a:t>
            </a:r>
            <a:r>
              <a:rPr lang="en-US" altLang="zh-CN" dirty="0">
                <a:solidFill>
                  <a:srgbClr val="0000FF"/>
                </a:solidFill>
              </a:rPr>
              <a:t>.2.2 </a:t>
            </a:r>
            <a:r>
              <a:rPr lang="zh-CN" altLang="en-US" dirty="0">
                <a:solidFill>
                  <a:srgbClr val="0000FF"/>
                </a:solidFill>
              </a:rPr>
              <a:t>电阻应变式传感器 </a:t>
            </a:r>
          </a:p>
        </p:txBody>
      </p:sp>
      <p:grpSp>
        <p:nvGrpSpPr>
          <p:cNvPr id="34" name="组合 33"/>
          <p:cNvGrpSpPr/>
          <p:nvPr/>
        </p:nvGrpSpPr>
        <p:grpSpPr>
          <a:xfrm>
            <a:off x="5364088" y="1124744"/>
            <a:ext cx="2551224" cy="419447"/>
            <a:chOff x="5022379" y="1884537"/>
            <a:chExt cx="2551224" cy="419447"/>
          </a:xfrm>
        </p:grpSpPr>
        <p:grpSp>
          <p:nvGrpSpPr>
            <p:cNvPr id="35" name="组合 34"/>
            <p:cNvGrpSpPr/>
            <p:nvPr/>
          </p:nvGrpSpPr>
          <p:grpSpPr>
            <a:xfrm>
              <a:off x="5022379" y="1884537"/>
              <a:ext cx="1478434" cy="419447"/>
              <a:chOff x="4400029" y="1162844"/>
              <a:chExt cx="1478434" cy="419447"/>
            </a:xfrm>
          </p:grpSpPr>
          <p:sp>
            <p:nvSpPr>
              <p:cNvPr id="38" name="五角星 37"/>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39" name="五角星 38"/>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40" name="五角星 39"/>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36" name="五角星 35"/>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37" name="五角星 36"/>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41" name="矩形 40">
            <a:extLst>
              <a:ext uri="{FF2B5EF4-FFF2-40B4-BE49-F238E27FC236}">
                <a16:creationId xmlns:a16="http://schemas.microsoft.com/office/drawing/2014/main" id="{86EC99E2-BD50-4EEE-86E0-2128CEE5A53B}"/>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extLst>
      <p:ext uri="{BB962C8B-B14F-4D97-AF65-F5344CB8AC3E}">
        <p14:creationId xmlns:p14="http://schemas.microsoft.com/office/powerpoint/2010/main" val="91917676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9"/>
          <p:cNvSpPr>
            <a:spLocks noChangeArrowheads="1"/>
          </p:cNvSpPr>
          <p:nvPr/>
        </p:nvSpPr>
        <p:spPr bwMode="auto">
          <a:xfrm>
            <a:off x="371475" y="2471738"/>
            <a:ext cx="8243888" cy="2928937"/>
          </a:xfrm>
          <a:prstGeom prst="rect">
            <a:avLst/>
          </a:prstGeom>
          <a:noFill/>
          <a:ln w="9525">
            <a:noFill/>
            <a:miter lim="800000"/>
            <a:headEnd/>
            <a:tailEnd/>
          </a:ln>
          <a:effectLst/>
        </p:spPr>
        <p:txBody>
          <a:bodyPr>
            <a:spAutoFit/>
          </a:bodyPr>
          <a:lstStyle/>
          <a:p>
            <a:pPr indent="457200" algn="just">
              <a:lnSpc>
                <a:spcPct val="150000"/>
              </a:lnSpc>
              <a:spcBef>
                <a:spcPct val="0"/>
              </a:spcBef>
              <a:spcAft>
                <a:spcPts val="1200"/>
              </a:spcAft>
              <a:defRPr/>
            </a:pPr>
            <a:r>
              <a:rPr lang="zh-CN" altLang="en-US" sz="2400" dirty="0">
                <a:latin typeface="+mn-lt"/>
              </a:rPr>
              <a:t>  测试技术是</a:t>
            </a:r>
            <a:r>
              <a:rPr lang="zh-CN" altLang="en-US" sz="2400" dirty="0">
                <a:solidFill>
                  <a:srgbClr val="FF0000"/>
                </a:solidFill>
                <a:latin typeface="+mn-lt"/>
              </a:rPr>
              <a:t>测量</a:t>
            </a:r>
            <a:r>
              <a:rPr lang="zh-CN" altLang="en-US" sz="2400" dirty="0">
                <a:latin typeface="+mn-lt"/>
              </a:rPr>
              <a:t>与</a:t>
            </a:r>
            <a:r>
              <a:rPr lang="zh-CN" altLang="en-US" sz="2400" dirty="0">
                <a:solidFill>
                  <a:srgbClr val="FF0000"/>
                </a:solidFill>
                <a:latin typeface="+mn-lt"/>
              </a:rPr>
              <a:t>试验技术</a:t>
            </a:r>
            <a:r>
              <a:rPr lang="zh-CN" altLang="en-US" sz="2400" dirty="0">
                <a:latin typeface="+mn-lt"/>
              </a:rPr>
              <a:t>（</a:t>
            </a:r>
            <a:r>
              <a:rPr lang="en-US" altLang="zh-CN" sz="2400" dirty="0">
                <a:latin typeface="+mn-lt"/>
              </a:rPr>
              <a:t>Measurement and Test Technique</a:t>
            </a:r>
            <a:r>
              <a:rPr lang="zh-CN" altLang="en-US" sz="2400" dirty="0">
                <a:latin typeface="+mn-lt"/>
              </a:rPr>
              <a:t>）的统称。</a:t>
            </a:r>
            <a:endParaRPr lang="en-US" altLang="zh-CN" sz="2400" dirty="0">
              <a:latin typeface="+mn-lt"/>
            </a:endParaRPr>
          </a:p>
          <a:p>
            <a:pPr indent="457200" algn="just">
              <a:lnSpc>
                <a:spcPct val="150000"/>
              </a:lnSpc>
              <a:spcBef>
                <a:spcPct val="0"/>
              </a:spcBef>
              <a:defRPr/>
            </a:pPr>
            <a:r>
              <a:rPr lang="zh-CN" altLang="en-US" sz="2400" dirty="0">
                <a:latin typeface="黑体" pitchFamily="49" charset="-122"/>
              </a:rPr>
              <a:t>主要介绍光机电一体化、环境监测、市政工程质量监测、交通控制等领域中常见</a:t>
            </a:r>
            <a:r>
              <a:rPr lang="zh-CN" altLang="en-US" sz="2400" dirty="0">
                <a:solidFill>
                  <a:srgbClr val="0000FF"/>
                </a:solidFill>
                <a:effectLst>
                  <a:outerShdw blurRad="38100" dist="38100" dir="2700000" algn="tl">
                    <a:srgbClr val="000000">
                      <a:alpha val="43137"/>
                    </a:srgbClr>
                  </a:outerShdw>
                </a:effectLst>
                <a:latin typeface="黑体" pitchFamily="49" charset="-122"/>
              </a:rPr>
              <a:t>物理量</a:t>
            </a:r>
            <a:r>
              <a:rPr lang="en-US" altLang="zh-CN" sz="2400" dirty="0">
                <a:latin typeface="黑体" pitchFamily="49" charset="-122"/>
              </a:rPr>
              <a:t>(</a:t>
            </a:r>
            <a:r>
              <a:rPr lang="zh-CN" altLang="en-US" sz="2400" dirty="0">
                <a:latin typeface="黑体" pitchFamily="49" charset="-122"/>
              </a:rPr>
              <a:t>应变、位移、加速度、温度、压力等）的</a:t>
            </a:r>
            <a:r>
              <a:rPr lang="zh-CN" altLang="en-US" sz="2400" dirty="0">
                <a:solidFill>
                  <a:srgbClr val="FF0000"/>
                </a:solidFill>
                <a:latin typeface="黑体" pitchFamily="49" charset="-122"/>
              </a:rPr>
              <a:t>测量原理和信号分析方法</a:t>
            </a:r>
            <a:r>
              <a:rPr lang="zh-CN" altLang="en-US" sz="2400" dirty="0">
                <a:latin typeface="黑体" pitchFamily="49" charset="-122"/>
              </a:rPr>
              <a:t>。</a:t>
            </a:r>
          </a:p>
        </p:txBody>
      </p:sp>
      <p:sp>
        <p:nvSpPr>
          <p:cNvPr id="4" name="矩形 3"/>
          <p:cNvSpPr/>
          <p:nvPr/>
        </p:nvSpPr>
        <p:spPr>
          <a:xfrm>
            <a:off x="357188" y="1428750"/>
            <a:ext cx="6357937" cy="661988"/>
          </a:xfrm>
          <a:prstGeom prst="rect">
            <a:avLst/>
          </a:prstGeom>
        </p:spPr>
        <p:txBody>
          <a:bodyPr>
            <a:spAutoFit/>
          </a:bodyPr>
          <a:lstStyle/>
          <a:p>
            <a:pPr>
              <a:lnSpc>
                <a:spcPct val="140000"/>
              </a:lnSpc>
              <a:defRPr/>
            </a:pPr>
            <a:r>
              <a:rPr lang="en-US" altLang="zh-CN" sz="3000" dirty="0">
                <a:solidFill>
                  <a:srgbClr val="0000FF"/>
                </a:solidFill>
                <a:effectLst>
                  <a:outerShdw blurRad="38100" dist="38100" dir="2700000" algn="tl">
                    <a:srgbClr val="000000">
                      <a:alpha val="43137"/>
                    </a:srgbClr>
                  </a:outerShdw>
                </a:effectLst>
              </a:rPr>
              <a:t>1.2 </a:t>
            </a:r>
            <a:r>
              <a:rPr lang="zh-CN" altLang="en-US" sz="3000" dirty="0">
                <a:solidFill>
                  <a:srgbClr val="0000FF"/>
                </a:solidFill>
                <a:effectLst>
                  <a:outerShdw blurRad="38100" dist="38100" dir="2700000" algn="tl">
                    <a:srgbClr val="000000">
                      <a:alpha val="43137"/>
                    </a:srgbClr>
                  </a:outerShdw>
                </a:effectLst>
              </a:rPr>
              <a:t>测试系统的基本概念及组成</a:t>
            </a:r>
          </a:p>
        </p:txBody>
      </p:sp>
      <p:grpSp>
        <p:nvGrpSpPr>
          <p:cNvPr id="5" name="组合 4"/>
          <p:cNvGrpSpPr/>
          <p:nvPr/>
        </p:nvGrpSpPr>
        <p:grpSpPr>
          <a:xfrm>
            <a:off x="6300192" y="1550020"/>
            <a:ext cx="1478434" cy="419447"/>
            <a:chOff x="4400029" y="1162844"/>
            <a:chExt cx="1478434" cy="419447"/>
          </a:xfrm>
        </p:grpSpPr>
        <p:sp>
          <p:nvSpPr>
            <p:cNvPr id="6" name="五角星 5"/>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7" name="五角星 6"/>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9" name="五角星 8"/>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 name="矩形 1">
            <a:extLst>
              <a:ext uri="{FF2B5EF4-FFF2-40B4-BE49-F238E27FC236}">
                <a16:creationId xmlns:a16="http://schemas.microsoft.com/office/drawing/2014/main" id="{1502E842-D58C-43A9-A327-5BFA49D16758}"/>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ext Box 2"/>
          <p:cNvSpPr txBox="1">
            <a:spLocks noChangeArrowheads="1"/>
          </p:cNvSpPr>
          <p:nvPr/>
        </p:nvSpPr>
        <p:spPr bwMode="auto">
          <a:xfrm>
            <a:off x="0" y="857250"/>
            <a:ext cx="7643813" cy="584200"/>
          </a:xfrm>
          <a:prstGeom prst="rect">
            <a:avLst/>
          </a:prstGeom>
          <a:noFill/>
          <a:ln w="12700" cap="sq">
            <a:noFill/>
            <a:miter lim="800000"/>
            <a:headEnd/>
            <a:tailEnd/>
          </a:ln>
          <a:effectLst/>
        </p:spPr>
        <p:txBody>
          <a:bodyPr>
            <a:spAutoFit/>
          </a:bodyPr>
          <a:lstStyle/>
          <a:p>
            <a:pPr eaLnBrk="0" hangingPunct="0">
              <a:lnSpc>
                <a:spcPct val="100000"/>
              </a:lnSpc>
              <a:spcBef>
                <a:spcPct val="0"/>
              </a:spcBef>
              <a:defRPr/>
            </a:pPr>
            <a:r>
              <a:rPr lang="en-US" altLang="zh-CN" sz="3200" dirty="0">
                <a:solidFill>
                  <a:srgbClr val="0000FF"/>
                </a:solidFill>
                <a:ea typeface="宋体" pitchFamily="2" charset="-122"/>
              </a:rPr>
              <a:t>   </a:t>
            </a:r>
            <a:r>
              <a:rPr lang="zh-CN" altLang="en-US" sz="3200" dirty="0">
                <a:solidFill>
                  <a:srgbClr val="0000FF"/>
                </a:solidFill>
                <a:effectLst>
                  <a:outerShdw blurRad="38100" dist="38100" dir="2700000" algn="tl">
                    <a:srgbClr val="C0C0C0"/>
                  </a:outerShdw>
                </a:effectLst>
              </a:rPr>
              <a:t>电桥补偿法</a:t>
            </a:r>
            <a:r>
              <a:rPr lang="en-US" altLang="zh-CN" sz="3200" dirty="0">
                <a:solidFill>
                  <a:srgbClr val="0000FF"/>
                </a:solidFill>
                <a:effectLst>
                  <a:outerShdw blurRad="38100" dist="38100" dir="2700000" algn="tl">
                    <a:srgbClr val="C0C0C0"/>
                  </a:outerShdw>
                </a:effectLst>
              </a:rPr>
              <a:t>—</a:t>
            </a:r>
            <a:r>
              <a:rPr lang="zh-CN" altLang="en-US" sz="3200" dirty="0">
                <a:solidFill>
                  <a:srgbClr val="0000FF"/>
                </a:solidFill>
                <a:latin typeface="黑体" pitchFamily="2" charset="-122"/>
              </a:rPr>
              <a:t>最常采用的温度补偿方法</a:t>
            </a:r>
            <a:r>
              <a:rPr lang="zh-CN" altLang="en-US" sz="3200" dirty="0">
                <a:solidFill>
                  <a:srgbClr val="0000FF"/>
                </a:solidFill>
                <a:effectLst>
                  <a:outerShdw blurRad="38100" dist="38100" dir="2700000" algn="tl">
                    <a:srgbClr val="C0C0C0"/>
                  </a:outerShdw>
                </a:effectLst>
              </a:rPr>
              <a:t> </a:t>
            </a:r>
          </a:p>
        </p:txBody>
      </p:sp>
      <p:grpSp>
        <p:nvGrpSpPr>
          <p:cNvPr id="40963" name="Group 3"/>
          <p:cNvGrpSpPr>
            <a:grpSpLocks/>
          </p:cNvGrpSpPr>
          <p:nvPr/>
        </p:nvGrpSpPr>
        <p:grpSpPr bwMode="auto">
          <a:xfrm>
            <a:off x="395288" y="1500188"/>
            <a:ext cx="8355012" cy="4953000"/>
            <a:chOff x="476" y="1099"/>
            <a:chExt cx="4853" cy="3011"/>
          </a:xfrm>
        </p:grpSpPr>
        <p:sp>
          <p:nvSpPr>
            <p:cNvPr id="40965" name="Rectangle 4"/>
            <p:cNvSpPr>
              <a:spLocks noChangeArrowheads="1"/>
            </p:cNvSpPr>
            <p:nvPr/>
          </p:nvSpPr>
          <p:spPr bwMode="auto">
            <a:xfrm>
              <a:off x="476" y="1099"/>
              <a:ext cx="4853" cy="3011"/>
            </a:xfrm>
            <a:prstGeom prst="rect">
              <a:avLst/>
            </a:prstGeom>
            <a:solidFill>
              <a:schemeClr val="bg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0966" name="Rectangle 5"/>
            <p:cNvSpPr>
              <a:spLocks noChangeArrowheads="1"/>
            </p:cNvSpPr>
            <p:nvPr/>
          </p:nvSpPr>
          <p:spPr bwMode="auto">
            <a:xfrm rot="-8209091">
              <a:off x="1093" y="1575"/>
              <a:ext cx="761" cy="798"/>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0967" name="Rectangle 6"/>
            <p:cNvSpPr>
              <a:spLocks noChangeArrowheads="1"/>
            </p:cNvSpPr>
            <p:nvPr/>
          </p:nvSpPr>
          <p:spPr bwMode="auto">
            <a:xfrm rot="-8267955">
              <a:off x="1142" y="1609"/>
              <a:ext cx="87" cy="27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0968" name="Rectangle 7"/>
            <p:cNvSpPr>
              <a:spLocks noChangeArrowheads="1"/>
            </p:cNvSpPr>
            <p:nvPr/>
          </p:nvSpPr>
          <p:spPr bwMode="auto">
            <a:xfrm rot="-8210856">
              <a:off x="1591" y="1652"/>
              <a:ext cx="336" cy="84"/>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0969" name="Rectangle 8"/>
            <p:cNvSpPr>
              <a:spLocks noChangeArrowheads="1"/>
            </p:cNvSpPr>
            <p:nvPr/>
          </p:nvSpPr>
          <p:spPr bwMode="auto">
            <a:xfrm rot="-8267955">
              <a:off x="1717" y="2083"/>
              <a:ext cx="87" cy="27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0970" name="Rectangle 9"/>
            <p:cNvSpPr>
              <a:spLocks noChangeArrowheads="1"/>
            </p:cNvSpPr>
            <p:nvPr/>
          </p:nvSpPr>
          <p:spPr bwMode="auto">
            <a:xfrm rot="-8206758">
              <a:off x="1042" y="2213"/>
              <a:ext cx="313" cy="10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0971" name="Line 10"/>
            <p:cNvSpPr>
              <a:spLocks noChangeShapeType="1"/>
            </p:cNvSpPr>
            <p:nvPr/>
          </p:nvSpPr>
          <p:spPr bwMode="auto">
            <a:xfrm flipV="1">
              <a:off x="1478" y="2177"/>
              <a:ext cx="0" cy="338"/>
            </a:xfrm>
            <a:prstGeom prst="line">
              <a:avLst/>
            </a:prstGeom>
            <a:noFill/>
            <a:ln w="508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0972" name="Line 11"/>
            <p:cNvSpPr>
              <a:spLocks noChangeShapeType="1"/>
            </p:cNvSpPr>
            <p:nvPr/>
          </p:nvSpPr>
          <p:spPr bwMode="auto">
            <a:xfrm>
              <a:off x="1472" y="1436"/>
              <a:ext cx="0" cy="429"/>
            </a:xfrm>
            <a:prstGeom prst="line">
              <a:avLst/>
            </a:prstGeom>
            <a:noFill/>
            <a:ln w="508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0973" name="Line 12"/>
            <p:cNvSpPr>
              <a:spLocks noChangeShapeType="1"/>
            </p:cNvSpPr>
            <p:nvPr/>
          </p:nvSpPr>
          <p:spPr bwMode="auto">
            <a:xfrm>
              <a:off x="925" y="2011"/>
              <a:ext cx="0" cy="915"/>
            </a:xfrm>
            <a:prstGeom prst="line">
              <a:avLst/>
            </a:prstGeom>
            <a:noFill/>
            <a:ln w="508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0974" name="Line 13"/>
            <p:cNvSpPr>
              <a:spLocks noChangeShapeType="1"/>
            </p:cNvSpPr>
            <p:nvPr/>
          </p:nvSpPr>
          <p:spPr bwMode="auto">
            <a:xfrm>
              <a:off x="2018" y="1944"/>
              <a:ext cx="0" cy="975"/>
            </a:xfrm>
            <a:prstGeom prst="line">
              <a:avLst/>
            </a:prstGeom>
            <a:noFill/>
            <a:ln w="508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0975" name="Line 14"/>
            <p:cNvSpPr>
              <a:spLocks noChangeShapeType="1"/>
            </p:cNvSpPr>
            <p:nvPr/>
          </p:nvSpPr>
          <p:spPr bwMode="auto">
            <a:xfrm>
              <a:off x="925" y="2926"/>
              <a:ext cx="521"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Line 15"/>
            <p:cNvSpPr>
              <a:spLocks noChangeShapeType="1"/>
            </p:cNvSpPr>
            <p:nvPr/>
          </p:nvSpPr>
          <p:spPr bwMode="auto">
            <a:xfrm>
              <a:off x="1446" y="2871"/>
              <a:ext cx="0" cy="11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7" name="Line 16"/>
            <p:cNvSpPr>
              <a:spLocks noChangeShapeType="1"/>
            </p:cNvSpPr>
            <p:nvPr/>
          </p:nvSpPr>
          <p:spPr bwMode="auto">
            <a:xfrm>
              <a:off x="1540" y="2832"/>
              <a:ext cx="0" cy="195"/>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8" name="Line 17"/>
            <p:cNvSpPr>
              <a:spLocks noChangeShapeType="1"/>
            </p:cNvSpPr>
            <p:nvPr/>
          </p:nvSpPr>
          <p:spPr bwMode="auto">
            <a:xfrm>
              <a:off x="1542" y="2922"/>
              <a:ext cx="476"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9" name="Text Box 18"/>
            <p:cNvSpPr txBox="1">
              <a:spLocks noChangeArrowheads="1"/>
            </p:cNvSpPr>
            <p:nvPr/>
          </p:nvSpPr>
          <p:spPr bwMode="auto">
            <a:xfrm>
              <a:off x="1334" y="1892"/>
              <a:ext cx="24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U</a:t>
              </a:r>
              <a:r>
                <a:rPr lang="en-US" altLang="zh-CN" sz="1800" baseline="-25000">
                  <a:ea typeface="宋体" panose="02010600030101010101" pitchFamily="2" charset="-122"/>
                </a:rPr>
                <a:t>0</a:t>
              </a:r>
            </a:p>
          </p:txBody>
        </p:sp>
        <p:sp>
          <p:nvSpPr>
            <p:cNvPr id="40980" name="Rectangle 19"/>
            <p:cNvSpPr>
              <a:spLocks noChangeArrowheads="1"/>
            </p:cNvSpPr>
            <p:nvPr/>
          </p:nvSpPr>
          <p:spPr bwMode="auto">
            <a:xfrm>
              <a:off x="773" y="1521"/>
              <a:ext cx="30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1</a:t>
              </a:r>
            </a:p>
          </p:txBody>
        </p:sp>
        <p:sp>
          <p:nvSpPr>
            <p:cNvPr id="40981" name="Text Box 20"/>
            <p:cNvSpPr txBox="1">
              <a:spLocks noChangeArrowheads="1"/>
            </p:cNvSpPr>
            <p:nvPr/>
          </p:nvSpPr>
          <p:spPr bwMode="auto">
            <a:xfrm>
              <a:off x="1701" y="2251"/>
              <a:ext cx="24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4</a:t>
              </a:r>
            </a:p>
          </p:txBody>
        </p:sp>
        <p:sp>
          <p:nvSpPr>
            <p:cNvPr id="40982" name="Text Box 21"/>
            <p:cNvSpPr txBox="1">
              <a:spLocks noChangeArrowheads="1"/>
            </p:cNvSpPr>
            <p:nvPr/>
          </p:nvSpPr>
          <p:spPr bwMode="auto">
            <a:xfrm>
              <a:off x="926" y="2251"/>
              <a:ext cx="24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3</a:t>
              </a:r>
            </a:p>
          </p:txBody>
        </p:sp>
        <p:sp>
          <p:nvSpPr>
            <p:cNvPr id="40983" name="Text Box 22"/>
            <p:cNvSpPr txBox="1">
              <a:spLocks noChangeArrowheads="1"/>
            </p:cNvSpPr>
            <p:nvPr/>
          </p:nvSpPr>
          <p:spPr bwMode="auto">
            <a:xfrm>
              <a:off x="1356" y="2627"/>
              <a:ext cx="20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U</a:t>
              </a:r>
            </a:p>
          </p:txBody>
        </p:sp>
        <p:sp>
          <p:nvSpPr>
            <p:cNvPr id="40984" name="Rectangle 23"/>
            <p:cNvSpPr>
              <a:spLocks noChangeArrowheads="1"/>
            </p:cNvSpPr>
            <p:nvPr/>
          </p:nvSpPr>
          <p:spPr bwMode="auto">
            <a:xfrm>
              <a:off x="1750" y="1436"/>
              <a:ext cx="33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b</a:t>
              </a:r>
            </a:p>
          </p:txBody>
        </p:sp>
        <p:grpSp>
          <p:nvGrpSpPr>
            <p:cNvPr id="40985" name="Group 24"/>
            <p:cNvGrpSpPr>
              <a:grpSpLocks/>
            </p:cNvGrpSpPr>
            <p:nvPr/>
          </p:nvGrpSpPr>
          <p:grpSpPr bwMode="auto">
            <a:xfrm>
              <a:off x="817" y="3374"/>
              <a:ext cx="1257" cy="127"/>
              <a:chOff x="636" y="3074"/>
              <a:chExt cx="1257" cy="127"/>
            </a:xfrm>
          </p:grpSpPr>
          <p:sp>
            <p:nvSpPr>
              <p:cNvPr id="41033" name="Rectangle 25"/>
              <p:cNvSpPr>
                <a:spLocks noChangeArrowheads="1"/>
              </p:cNvSpPr>
              <p:nvPr/>
            </p:nvSpPr>
            <p:spPr bwMode="auto">
              <a:xfrm>
                <a:off x="636" y="3134"/>
                <a:ext cx="1257" cy="67"/>
              </a:xfrm>
              <a:prstGeom prst="rect">
                <a:avLst/>
              </a:prstGeom>
              <a:noFill/>
              <a:ln w="28575" cap="sq">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34" name="Rectangle 26"/>
              <p:cNvSpPr>
                <a:spLocks noChangeArrowheads="1"/>
              </p:cNvSpPr>
              <p:nvPr/>
            </p:nvSpPr>
            <p:spPr bwMode="auto">
              <a:xfrm>
                <a:off x="961" y="3078"/>
                <a:ext cx="500" cy="56"/>
              </a:xfrm>
              <a:prstGeom prst="rect">
                <a:avLst/>
              </a:prstGeom>
              <a:noFill/>
              <a:ln w="28575" cap="sq">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35" name="Line 27"/>
              <p:cNvSpPr>
                <a:spLocks noChangeShapeType="1"/>
              </p:cNvSpPr>
              <p:nvPr/>
            </p:nvSpPr>
            <p:spPr bwMode="auto">
              <a:xfrm flipH="1">
                <a:off x="1069"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6" name="Line 28"/>
              <p:cNvSpPr>
                <a:spLocks noChangeShapeType="1"/>
              </p:cNvSpPr>
              <p:nvPr/>
            </p:nvSpPr>
            <p:spPr bwMode="auto">
              <a:xfrm flipH="1">
                <a:off x="1144"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7" name="Line 29"/>
              <p:cNvSpPr>
                <a:spLocks noChangeShapeType="1"/>
              </p:cNvSpPr>
              <p:nvPr/>
            </p:nvSpPr>
            <p:spPr bwMode="auto">
              <a:xfrm flipH="1">
                <a:off x="1216"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8" name="Line 30"/>
              <p:cNvSpPr>
                <a:spLocks noChangeShapeType="1"/>
              </p:cNvSpPr>
              <p:nvPr/>
            </p:nvSpPr>
            <p:spPr bwMode="auto">
              <a:xfrm flipH="1">
                <a:off x="1287" y="3074"/>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9" name="Line 31"/>
              <p:cNvSpPr>
                <a:spLocks noChangeShapeType="1"/>
              </p:cNvSpPr>
              <p:nvPr/>
            </p:nvSpPr>
            <p:spPr bwMode="auto">
              <a:xfrm flipH="1">
                <a:off x="1373"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0" name="Line 32"/>
              <p:cNvSpPr>
                <a:spLocks noChangeShapeType="1"/>
              </p:cNvSpPr>
              <p:nvPr/>
            </p:nvSpPr>
            <p:spPr bwMode="auto">
              <a:xfrm flipH="1">
                <a:off x="1005"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0986" name="Group 33"/>
            <p:cNvGrpSpPr>
              <a:grpSpLocks/>
            </p:cNvGrpSpPr>
            <p:nvPr/>
          </p:nvGrpSpPr>
          <p:grpSpPr bwMode="auto">
            <a:xfrm>
              <a:off x="839" y="3782"/>
              <a:ext cx="1257" cy="127"/>
              <a:chOff x="636" y="3074"/>
              <a:chExt cx="1257" cy="127"/>
            </a:xfrm>
          </p:grpSpPr>
          <p:sp>
            <p:nvSpPr>
              <p:cNvPr id="41025" name="Rectangle 34"/>
              <p:cNvSpPr>
                <a:spLocks noChangeArrowheads="1"/>
              </p:cNvSpPr>
              <p:nvPr/>
            </p:nvSpPr>
            <p:spPr bwMode="auto">
              <a:xfrm>
                <a:off x="636" y="3134"/>
                <a:ext cx="1257" cy="67"/>
              </a:xfrm>
              <a:prstGeom prst="rect">
                <a:avLst/>
              </a:prstGeom>
              <a:noFill/>
              <a:ln w="28575" cap="sq">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26" name="Rectangle 35"/>
              <p:cNvSpPr>
                <a:spLocks noChangeArrowheads="1"/>
              </p:cNvSpPr>
              <p:nvPr/>
            </p:nvSpPr>
            <p:spPr bwMode="auto">
              <a:xfrm>
                <a:off x="961" y="3078"/>
                <a:ext cx="500" cy="56"/>
              </a:xfrm>
              <a:prstGeom prst="rect">
                <a:avLst/>
              </a:prstGeom>
              <a:noFill/>
              <a:ln w="28575" cap="sq">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27" name="Line 36"/>
              <p:cNvSpPr>
                <a:spLocks noChangeShapeType="1"/>
              </p:cNvSpPr>
              <p:nvPr/>
            </p:nvSpPr>
            <p:spPr bwMode="auto">
              <a:xfrm flipH="1">
                <a:off x="1069"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28" name="Line 37"/>
              <p:cNvSpPr>
                <a:spLocks noChangeShapeType="1"/>
              </p:cNvSpPr>
              <p:nvPr/>
            </p:nvSpPr>
            <p:spPr bwMode="auto">
              <a:xfrm flipH="1">
                <a:off x="1144"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29" name="Line 38"/>
              <p:cNvSpPr>
                <a:spLocks noChangeShapeType="1"/>
              </p:cNvSpPr>
              <p:nvPr/>
            </p:nvSpPr>
            <p:spPr bwMode="auto">
              <a:xfrm flipH="1">
                <a:off x="1216"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0" name="Line 39"/>
              <p:cNvSpPr>
                <a:spLocks noChangeShapeType="1"/>
              </p:cNvSpPr>
              <p:nvPr/>
            </p:nvSpPr>
            <p:spPr bwMode="auto">
              <a:xfrm flipH="1">
                <a:off x="1287" y="3074"/>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1" name="Line 40"/>
              <p:cNvSpPr>
                <a:spLocks noChangeShapeType="1"/>
              </p:cNvSpPr>
              <p:nvPr/>
            </p:nvSpPr>
            <p:spPr bwMode="auto">
              <a:xfrm flipH="1">
                <a:off x="1373"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2" name="Line 41"/>
              <p:cNvSpPr>
                <a:spLocks noChangeShapeType="1"/>
              </p:cNvSpPr>
              <p:nvPr/>
            </p:nvSpPr>
            <p:spPr bwMode="auto">
              <a:xfrm flipH="1">
                <a:off x="1005" y="3078"/>
                <a:ext cx="43" cy="56"/>
              </a:xfrm>
              <a:prstGeom prst="line">
                <a:avLst/>
              </a:prstGeom>
              <a:noFill/>
              <a:ln w="28575" cap="sq">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0987" name="Line 42"/>
            <p:cNvSpPr>
              <a:spLocks noChangeShapeType="1"/>
            </p:cNvSpPr>
            <p:nvPr/>
          </p:nvSpPr>
          <p:spPr bwMode="auto">
            <a:xfrm>
              <a:off x="2088" y="3458"/>
              <a:ext cx="319" cy="0"/>
            </a:xfrm>
            <a:prstGeom prst="line">
              <a:avLst/>
            </a:prstGeom>
            <a:noFill/>
            <a:ln w="12700" cap="sq">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8" name="Line 43"/>
            <p:cNvSpPr>
              <a:spLocks noChangeShapeType="1"/>
            </p:cNvSpPr>
            <p:nvPr/>
          </p:nvSpPr>
          <p:spPr bwMode="auto">
            <a:xfrm flipH="1">
              <a:off x="525" y="3458"/>
              <a:ext cx="292" cy="0"/>
            </a:xfrm>
            <a:prstGeom prst="line">
              <a:avLst/>
            </a:prstGeom>
            <a:noFill/>
            <a:ln w="12700" cap="sq">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9" name="Text Box 44"/>
            <p:cNvSpPr txBox="1">
              <a:spLocks noChangeArrowheads="1"/>
            </p:cNvSpPr>
            <p:nvPr/>
          </p:nvSpPr>
          <p:spPr bwMode="auto">
            <a:xfrm>
              <a:off x="2150" y="3164"/>
              <a:ext cx="205"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a:lnSpc>
                  <a:spcPct val="100000"/>
                </a:lnSpc>
                <a:spcBef>
                  <a:spcPct val="0"/>
                </a:spcBef>
              </a:pPr>
              <a:r>
                <a:rPr lang="en-US" altLang="zh-CN" sz="2400" b="0">
                  <a:ea typeface="宋体" panose="02010600030101010101" pitchFamily="2" charset="-122"/>
                </a:rPr>
                <a:t>F</a:t>
              </a:r>
            </a:p>
          </p:txBody>
        </p:sp>
        <p:sp>
          <p:nvSpPr>
            <p:cNvPr id="40990" name="Text Box 45"/>
            <p:cNvSpPr txBox="1">
              <a:spLocks noChangeArrowheads="1"/>
            </p:cNvSpPr>
            <p:nvPr/>
          </p:nvSpPr>
          <p:spPr bwMode="auto">
            <a:xfrm>
              <a:off x="602" y="3164"/>
              <a:ext cx="206"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a:lnSpc>
                  <a:spcPct val="100000"/>
                </a:lnSpc>
                <a:spcBef>
                  <a:spcPct val="0"/>
                </a:spcBef>
              </a:pPr>
              <a:r>
                <a:rPr lang="en-US" altLang="zh-CN" sz="2400" b="0">
                  <a:ea typeface="宋体" panose="02010600030101010101" pitchFamily="2" charset="-122"/>
                </a:rPr>
                <a:t>F</a:t>
              </a:r>
            </a:p>
          </p:txBody>
        </p:sp>
        <p:sp>
          <p:nvSpPr>
            <p:cNvPr id="40991" name="Rectangle 46"/>
            <p:cNvSpPr>
              <a:spLocks noChangeArrowheads="1"/>
            </p:cNvSpPr>
            <p:nvPr/>
          </p:nvSpPr>
          <p:spPr bwMode="auto">
            <a:xfrm>
              <a:off x="1272" y="3143"/>
              <a:ext cx="30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1</a:t>
              </a:r>
            </a:p>
          </p:txBody>
        </p:sp>
        <p:sp>
          <p:nvSpPr>
            <p:cNvPr id="40992" name="Rectangle 47"/>
            <p:cNvSpPr>
              <a:spLocks noChangeArrowheads="1"/>
            </p:cNvSpPr>
            <p:nvPr/>
          </p:nvSpPr>
          <p:spPr bwMode="auto">
            <a:xfrm>
              <a:off x="1243" y="3551"/>
              <a:ext cx="33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b</a:t>
              </a:r>
            </a:p>
          </p:txBody>
        </p:sp>
        <p:sp>
          <p:nvSpPr>
            <p:cNvPr id="40993" name="Freeform 48"/>
            <p:cNvSpPr>
              <a:spLocks/>
            </p:cNvSpPr>
            <p:nvPr/>
          </p:nvSpPr>
          <p:spPr bwMode="auto">
            <a:xfrm>
              <a:off x="3511" y="1683"/>
              <a:ext cx="1176" cy="141"/>
            </a:xfrm>
            <a:custGeom>
              <a:avLst/>
              <a:gdLst>
                <a:gd name="T0" fmla="*/ 0 w 1176"/>
                <a:gd name="T1" fmla="*/ 123 h 141"/>
                <a:gd name="T2" fmla="*/ 576 w 1176"/>
                <a:gd name="T3" fmla="*/ 3 h 141"/>
                <a:gd name="T4" fmla="*/ 1176 w 1176"/>
                <a:gd name="T5" fmla="*/ 141 h 141"/>
                <a:gd name="T6" fmla="*/ 0 60000 65536"/>
                <a:gd name="T7" fmla="*/ 0 60000 65536"/>
                <a:gd name="T8" fmla="*/ 0 60000 65536"/>
                <a:gd name="T9" fmla="*/ 0 w 1176"/>
                <a:gd name="T10" fmla="*/ 0 h 141"/>
                <a:gd name="T11" fmla="*/ 1176 w 1176"/>
                <a:gd name="T12" fmla="*/ 141 h 141"/>
              </a:gdLst>
              <a:ahLst/>
              <a:cxnLst>
                <a:cxn ang="T6">
                  <a:pos x="T0" y="T1"/>
                </a:cxn>
                <a:cxn ang="T7">
                  <a:pos x="T2" y="T3"/>
                </a:cxn>
                <a:cxn ang="T8">
                  <a:pos x="T4" y="T5"/>
                </a:cxn>
              </a:cxnLst>
              <a:rect l="T9" t="T10" r="T11" b="T12"/>
              <a:pathLst>
                <a:path w="1176" h="141">
                  <a:moveTo>
                    <a:pt x="0" y="123"/>
                  </a:moveTo>
                  <a:cubicBezTo>
                    <a:pt x="190" y="61"/>
                    <a:pt x="380" y="0"/>
                    <a:pt x="576" y="3"/>
                  </a:cubicBezTo>
                  <a:cubicBezTo>
                    <a:pt x="772" y="6"/>
                    <a:pt x="1076" y="118"/>
                    <a:pt x="1176" y="141"/>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94" name="Freeform 49"/>
            <p:cNvSpPr>
              <a:spLocks/>
            </p:cNvSpPr>
            <p:nvPr/>
          </p:nvSpPr>
          <p:spPr bwMode="auto">
            <a:xfrm>
              <a:off x="3517" y="1767"/>
              <a:ext cx="1176" cy="141"/>
            </a:xfrm>
            <a:custGeom>
              <a:avLst/>
              <a:gdLst>
                <a:gd name="T0" fmla="*/ 0 w 1176"/>
                <a:gd name="T1" fmla="*/ 123 h 141"/>
                <a:gd name="T2" fmla="*/ 576 w 1176"/>
                <a:gd name="T3" fmla="*/ 3 h 141"/>
                <a:gd name="T4" fmla="*/ 1176 w 1176"/>
                <a:gd name="T5" fmla="*/ 141 h 141"/>
                <a:gd name="T6" fmla="*/ 0 60000 65536"/>
                <a:gd name="T7" fmla="*/ 0 60000 65536"/>
                <a:gd name="T8" fmla="*/ 0 60000 65536"/>
                <a:gd name="T9" fmla="*/ 0 w 1176"/>
                <a:gd name="T10" fmla="*/ 0 h 141"/>
                <a:gd name="T11" fmla="*/ 1176 w 1176"/>
                <a:gd name="T12" fmla="*/ 141 h 141"/>
              </a:gdLst>
              <a:ahLst/>
              <a:cxnLst>
                <a:cxn ang="T6">
                  <a:pos x="T0" y="T1"/>
                </a:cxn>
                <a:cxn ang="T7">
                  <a:pos x="T2" y="T3"/>
                </a:cxn>
                <a:cxn ang="T8">
                  <a:pos x="T4" y="T5"/>
                </a:cxn>
              </a:cxnLst>
              <a:rect l="T9" t="T10" r="T11" b="T12"/>
              <a:pathLst>
                <a:path w="1176" h="141">
                  <a:moveTo>
                    <a:pt x="0" y="123"/>
                  </a:moveTo>
                  <a:cubicBezTo>
                    <a:pt x="190" y="61"/>
                    <a:pt x="380" y="0"/>
                    <a:pt x="576" y="3"/>
                  </a:cubicBezTo>
                  <a:cubicBezTo>
                    <a:pt x="772" y="6"/>
                    <a:pt x="1076" y="118"/>
                    <a:pt x="1176" y="141"/>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95" name="Line 50"/>
            <p:cNvSpPr>
              <a:spLocks noChangeShapeType="1"/>
            </p:cNvSpPr>
            <p:nvPr/>
          </p:nvSpPr>
          <p:spPr bwMode="auto">
            <a:xfrm>
              <a:off x="3517" y="1824"/>
              <a:ext cx="0" cy="5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6" name="Line 51"/>
            <p:cNvSpPr>
              <a:spLocks noChangeShapeType="1"/>
            </p:cNvSpPr>
            <p:nvPr/>
          </p:nvSpPr>
          <p:spPr bwMode="auto">
            <a:xfrm>
              <a:off x="4687" y="1824"/>
              <a:ext cx="0" cy="8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7" name="Freeform 52"/>
            <p:cNvSpPr>
              <a:spLocks/>
            </p:cNvSpPr>
            <p:nvPr/>
          </p:nvSpPr>
          <p:spPr bwMode="auto">
            <a:xfrm>
              <a:off x="3859" y="1665"/>
              <a:ext cx="402" cy="27"/>
            </a:xfrm>
            <a:custGeom>
              <a:avLst/>
              <a:gdLst>
                <a:gd name="T0" fmla="*/ 0 w 450"/>
                <a:gd name="T1" fmla="*/ 3 h 31"/>
                <a:gd name="T2" fmla="*/ 32 w 450"/>
                <a:gd name="T3" fmla="*/ 1 h 31"/>
                <a:gd name="T4" fmla="*/ 66 w 450"/>
                <a:gd name="T5" fmla="*/ 3 h 31"/>
                <a:gd name="T6" fmla="*/ 0 60000 65536"/>
                <a:gd name="T7" fmla="*/ 0 60000 65536"/>
                <a:gd name="T8" fmla="*/ 0 60000 65536"/>
                <a:gd name="T9" fmla="*/ 0 w 450"/>
                <a:gd name="T10" fmla="*/ 0 h 31"/>
                <a:gd name="T11" fmla="*/ 450 w 450"/>
                <a:gd name="T12" fmla="*/ 31 h 31"/>
              </a:gdLst>
              <a:ahLst/>
              <a:cxnLst>
                <a:cxn ang="T6">
                  <a:pos x="T0" y="T1"/>
                </a:cxn>
                <a:cxn ang="T7">
                  <a:pos x="T2" y="T3"/>
                </a:cxn>
                <a:cxn ang="T8">
                  <a:pos x="T4" y="T5"/>
                </a:cxn>
              </a:cxnLst>
              <a:rect l="T9" t="T10" r="T11" b="T12"/>
              <a:pathLst>
                <a:path w="450" h="31">
                  <a:moveTo>
                    <a:pt x="0" y="31"/>
                  </a:moveTo>
                  <a:cubicBezTo>
                    <a:pt x="70" y="16"/>
                    <a:pt x="141" y="2"/>
                    <a:pt x="216" y="1"/>
                  </a:cubicBezTo>
                  <a:cubicBezTo>
                    <a:pt x="291" y="0"/>
                    <a:pt x="370" y="12"/>
                    <a:pt x="450" y="25"/>
                  </a:cubicBezTo>
                </a:path>
              </a:pathLst>
            </a:custGeom>
            <a:noFill/>
            <a:ln w="76200" cap="sq">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98" name="Freeform 53"/>
            <p:cNvSpPr>
              <a:spLocks/>
            </p:cNvSpPr>
            <p:nvPr/>
          </p:nvSpPr>
          <p:spPr bwMode="auto">
            <a:xfrm>
              <a:off x="3877" y="1785"/>
              <a:ext cx="402" cy="27"/>
            </a:xfrm>
            <a:custGeom>
              <a:avLst/>
              <a:gdLst>
                <a:gd name="T0" fmla="*/ 0 w 450"/>
                <a:gd name="T1" fmla="*/ 3 h 31"/>
                <a:gd name="T2" fmla="*/ 32 w 450"/>
                <a:gd name="T3" fmla="*/ 1 h 31"/>
                <a:gd name="T4" fmla="*/ 66 w 450"/>
                <a:gd name="T5" fmla="*/ 3 h 31"/>
                <a:gd name="T6" fmla="*/ 0 60000 65536"/>
                <a:gd name="T7" fmla="*/ 0 60000 65536"/>
                <a:gd name="T8" fmla="*/ 0 60000 65536"/>
                <a:gd name="T9" fmla="*/ 0 w 450"/>
                <a:gd name="T10" fmla="*/ 0 h 31"/>
                <a:gd name="T11" fmla="*/ 450 w 450"/>
                <a:gd name="T12" fmla="*/ 31 h 31"/>
              </a:gdLst>
              <a:ahLst/>
              <a:cxnLst>
                <a:cxn ang="T6">
                  <a:pos x="T0" y="T1"/>
                </a:cxn>
                <a:cxn ang="T7">
                  <a:pos x="T2" y="T3"/>
                </a:cxn>
                <a:cxn ang="T8">
                  <a:pos x="T4" y="T5"/>
                </a:cxn>
              </a:cxnLst>
              <a:rect l="T9" t="T10" r="T11" b="T12"/>
              <a:pathLst>
                <a:path w="450" h="31">
                  <a:moveTo>
                    <a:pt x="0" y="31"/>
                  </a:moveTo>
                  <a:cubicBezTo>
                    <a:pt x="70" y="16"/>
                    <a:pt x="141" y="2"/>
                    <a:pt x="216" y="1"/>
                  </a:cubicBezTo>
                  <a:cubicBezTo>
                    <a:pt x="291" y="0"/>
                    <a:pt x="370" y="12"/>
                    <a:pt x="450" y="25"/>
                  </a:cubicBezTo>
                </a:path>
              </a:pathLst>
            </a:custGeom>
            <a:noFill/>
            <a:ln w="76200" cap="sq">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99" name="AutoShape 54"/>
            <p:cNvSpPr>
              <a:spLocks noChangeArrowheads="1"/>
            </p:cNvSpPr>
            <p:nvPr/>
          </p:nvSpPr>
          <p:spPr bwMode="auto">
            <a:xfrm>
              <a:off x="3241" y="1741"/>
              <a:ext cx="144" cy="334"/>
            </a:xfrm>
            <a:prstGeom prst="curvedRightArrow">
              <a:avLst>
                <a:gd name="adj1" fmla="val 46389"/>
                <a:gd name="adj2" fmla="val 92778"/>
                <a:gd name="adj3" fmla="val 33333"/>
              </a:avLst>
            </a:prstGeom>
            <a:noFill/>
            <a:ln w="12700" cap="sq">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00" name="AutoShape 55"/>
            <p:cNvSpPr>
              <a:spLocks noChangeArrowheads="1"/>
            </p:cNvSpPr>
            <p:nvPr/>
          </p:nvSpPr>
          <p:spPr bwMode="auto">
            <a:xfrm>
              <a:off x="4765" y="1741"/>
              <a:ext cx="144" cy="319"/>
            </a:xfrm>
            <a:prstGeom prst="curvedLeftArrow">
              <a:avLst>
                <a:gd name="adj1" fmla="val 44306"/>
                <a:gd name="adj2" fmla="val 88611"/>
                <a:gd name="adj3" fmla="val 33333"/>
              </a:avLst>
            </a:prstGeom>
            <a:noFill/>
            <a:ln w="12700" cap="sq">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01" name="Rectangle 56"/>
            <p:cNvSpPr>
              <a:spLocks noChangeArrowheads="1"/>
            </p:cNvSpPr>
            <p:nvPr/>
          </p:nvSpPr>
          <p:spPr bwMode="auto">
            <a:xfrm>
              <a:off x="3784" y="1388"/>
              <a:ext cx="909"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R1 +⊿R</a:t>
              </a:r>
            </a:p>
          </p:txBody>
        </p:sp>
        <p:sp>
          <p:nvSpPr>
            <p:cNvPr id="41002" name="Rectangle 57"/>
            <p:cNvSpPr>
              <a:spLocks noChangeArrowheads="1"/>
            </p:cNvSpPr>
            <p:nvPr/>
          </p:nvSpPr>
          <p:spPr bwMode="auto">
            <a:xfrm>
              <a:off x="3784" y="1844"/>
              <a:ext cx="90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Rb -⊿R</a:t>
              </a:r>
            </a:p>
          </p:txBody>
        </p:sp>
        <p:sp>
          <p:nvSpPr>
            <p:cNvPr id="41003" name="Rectangle 58"/>
            <p:cNvSpPr>
              <a:spLocks noChangeArrowheads="1"/>
            </p:cNvSpPr>
            <p:nvPr/>
          </p:nvSpPr>
          <p:spPr bwMode="auto">
            <a:xfrm rot="-8209091">
              <a:off x="3659" y="2695"/>
              <a:ext cx="869" cy="780"/>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04" name="Rectangle 59"/>
            <p:cNvSpPr>
              <a:spLocks noChangeArrowheads="1"/>
            </p:cNvSpPr>
            <p:nvPr/>
          </p:nvSpPr>
          <p:spPr bwMode="auto">
            <a:xfrm rot="-8267955">
              <a:off x="3703" y="2695"/>
              <a:ext cx="87" cy="27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05" name="Rectangle 60"/>
            <p:cNvSpPr>
              <a:spLocks noChangeArrowheads="1"/>
            </p:cNvSpPr>
            <p:nvPr/>
          </p:nvSpPr>
          <p:spPr bwMode="auto">
            <a:xfrm rot="-8210856">
              <a:off x="4172" y="2718"/>
              <a:ext cx="347" cy="78"/>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06" name="Rectangle 61"/>
            <p:cNvSpPr>
              <a:spLocks noChangeArrowheads="1"/>
            </p:cNvSpPr>
            <p:nvPr/>
          </p:nvSpPr>
          <p:spPr bwMode="auto">
            <a:xfrm rot="-8267955">
              <a:off x="4398" y="3163"/>
              <a:ext cx="87" cy="27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07" name="Rectangle 62"/>
            <p:cNvSpPr>
              <a:spLocks noChangeArrowheads="1"/>
            </p:cNvSpPr>
            <p:nvPr/>
          </p:nvSpPr>
          <p:spPr bwMode="auto">
            <a:xfrm rot="-8206758">
              <a:off x="3688" y="3368"/>
              <a:ext cx="313" cy="10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41008" name="Line 63"/>
            <p:cNvSpPr>
              <a:spLocks noChangeShapeType="1"/>
            </p:cNvSpPr>
            <p:nvPr/>
          </p:nvSpPr>
          <p:spPr bwMode="auto">
            <a:xfrm>
              <a:off x="4045" y="2503"/>
              <a:ext cx="999" cy="0"/>
            </a:xfrm>
            <a:prstGeom prst="line">
              <a:avLst/>
            </a:prstGeom>
            <a:noFill/>
            <a:ln w="508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1009" name="Line 64"/>
            <p:cNvSpPr>
              <a:spLocks noChangeShapeType="1"/>
            </p:cNvSpPr>
            <p:nvPr/>
          </p:nvSpPr>
          <p:spPr bwMode="auto">
            <a:xfrm>
              <a:off x="4140" y="3667"/>
              <a:ext cx="909" cy="0"/>
            </a:xfrm>
            <a:prstGeom prst="line">
              <a:avLst/>
            </a:prstGeom>
            <a:noFill/>
            <a:ln w="508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1010" name="Line 65"/>
            <p:cNvSpPr>
              <a:spLocks noChangeShapeType="1"/>
            </p:cNvSpPr>
            <p:nvPr/>
          </p:nvSpPr>
          <p:spPr bwMode="auto">
            <a:xfrm flipV="1">
              <a:off x="5049" y="3238"/>
              <a:ext cx="0" cy="429"/>
            </a:xfrm>
            <a:prstGeom prst="line">
              <a:avLst/>
            </a:prstGeom>
            <a:noFill/>
            <a:ln w="50800">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011" name="Line 66"/>
            <p:cNvSpPr>
              <a:spLocks noChangeShapeType="1"/>
            </p:cNvSpPr>
            <p:nvPr/>
          </p:nvSpPr>
          <p:spPr bwMode="auto">
            <a:xfrm>
              <a:off x="5049" y="2503"/>
              <a:ext cx="0" cy="429"/>
            </a:xfrm>
            <a:prstGeom prst="line">
              <a:avLst/>
            </a:prstGeom>
            <a:noFill/>
            <a:ln w="50800">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012" name="Line 67"/>
            <p:cNvSpPr>
              <a:spLocks noChangeShapeType="1"/>
            </p:cNvSpPr>
            <p:nvPr/>
          </p:nvSpPr>
          <p:spPr bwMode="auto">
            <a:xfrm>
              <a:off x="3504" y="3076"/>
              <a:ext cx="0" cy="902"/>
            </a:xfrm>
            <a:prstGeom prst="line">
              <a:avLst/>
            </a:prstGeom>
            <a:noFill/>
            <a:ln w="508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1013" name="Line 68"/>
            <p:cNvSpPr>
              <a:spLocks noChangeShapeType="1"/>
            </p:cNvSpPr>
            <p:nvPr/>
          </p:nvSpPr>
          <p:spPr bwMode="auto">
            <a:xfrm>
              <a:off x="4678" y="3097"/>
              <a:ext cx="0" cy="875"/>
            </a:xfrm>
            <a:prstGeom prst="line">
              <a:avLst/>
            </a:prstGeom>
            <a:noFill/>
            <a:ln w="5080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1014" name="Line 69"/>
            <p:cNvSpPr>
              <a:spLocks noChangeShapeType="1"/>
            </p:cNvSpPr>
            <p:nvPr/>
          </p:nvSpPr>
          <p:spPr bwMode="auto">
            <a:xfrm>
              <a:off x="3504" y="3982"/>
              <a:ext cx="521"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5" name="Line 70"/>
            <p:cNvSpPr>
              <a:spLocks noChangeShapeType="1"/>
            </p:cNvSpPr>
            <p:nvPr/>
          </p:nvSpPr>
          <p:spPr bwMode="auto">
            <a:xfrm>
              <a:off x="4025" y="3919"/>
              <a:ext cx="0" cy="11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6" name="Line 71"/>
            <p:cNvSpPr>
              <a:spLocks noChangeShapeType="1"/>
            </p:cNvSpPr>
            <p:nvPr/>
          </p:nvSpPr>
          <p:spPr bwMode="auto">
            <a:xfrm>
              <a:off x="4137" y="3880"/>
              <a:ext cx="0" cy="195"/>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7" name="Line 72"/>
            <p:cNvSpPr>
              <a:spLocks noChangeShapeType="1"/>
            </p:cNvSpPr>
            <p:nvPr/>
          </p:nvSpPr>
          <p:spPr bwMode="auto">
            <a:xfrm>
              <a:off x="4137" y="3982"/>
              <a:ext cx="544"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8" name="Text Box 73"/>
            <p:cNvSpPr txBox="1">
              <a:spLocks noChangeArrowheads="1"/>
            </p:cNvSpPr>
            <p:nvPr/>
          </p:nvSpPr>
          <p:spPr bwMode="auto">
            <a:xfrm>
              <a:off x="4962" y="2999"/>
              <a:ext cx="24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U</a:t>
              </a:r>
              <a:r>
                <a:rPr lang="en-US" altLang="zh-CN" sz="1800" baseline="-25000">
                  <a:ea typeface="宋体" panose="02010600030101010101" pitchFamily="2" charset="-122"/>
                </a:rPr>
                <a:t>0</a:t>
              </a:r>
            </a:p>
          </p:txBody>
        </p:sp>
        <p:sp>
          <p:nvSpPr>
            <p:cNvPr id="41019" name="Rectangle 74"/>
            <p:cNvSpPr>
              <a:spLocks noChangeArrowheads="1"/>
            </p:cNvSpPr>
            <p:nvPr/>
          </p:nvSpPr>
          <p:spPr bwMode="auto">
            <a:xfrm>
              <a:off x="3109" y="2587"/>
              <a:ext cx="76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1</a:t>
              </a:r>
              <a:r>
                <a:rPr lang="zh-CN" altLang="en-US" sz="1800">
                  <a:ea typeface="宋体" panose="02010600030101010101" pitchFamily="2" charset="-122"/>
                </a:rPr>
                <a:t>＋⊿</a:t>
              </a:r>
              <a:r>
                <a:rPr lang="en-US" altLang="zh-CN" sz="1800">
                  <a:ea typeface="宋体" panose="02010600030101010101" pitchFamily="2" charset="-122"/>
                </a:rPr>
                <a:t>R</a:t>
              </a:r>
            </a:p>
          </p:txBody>
        </p:sp>
        <p:sp>
          <p:nvSpPr>
            <p:cNvPr id="41020" name="Text Box 75"/>
            <p:cNvSpPr txBox="1">
              <a:spLocks noChangeArrowheads="1"/>
            </p:cNvSpPr>
            <p:nvPr/>
          </p:nvSpPr>
          <p:spPr bwMode="auto">
            <a:xfrm>
              <a:off x="4357" y="3355"/>
              <a:ext cx="24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4</a:t>
              </a:r>
            </a:p>
          </p:txBody>
        </p:sp>
        <p:sp>
          <p:nvSpPr>
            <p:cNvPr id="41021" name="Text Box 76"/>
            <p:cNvSpPr txBox="1">
              <a:spLocks noChangeArrowheads="1"/>
            </p:cNvSpPr>
            <p:nvPr/>
          </p:nvSpPr>
          <p:spPr bwMode="auto">
            <a:xfrm>
              <a:off x="3541" y="3403"/>
              <a:ext cx="24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3</a:t>
              </a:r>
            </a:p>
          </p:txBody>
        </p:sp>
        <p:sp>
          <p:nvSpPr>
            <p:cNvPr id="41022" name="Text Box 77"/>
            <p:cNvSpPr txBox="1">
              <a:spLocks noChangeArrowheads="1"/>
            </p:cNvSpPr>
            <p:nvPr/>
          </p:nvSpPr>
          <p:spPr bwMode="auto">
            <a:xfrm>
              <a:off x="3961" y="3703"/>
              <a:ext cx="20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U</a:t>
              </a:r>
            </a:p>
          </p:txBody>
        </p:sp>
        <p:sp>
          <p:nvSpPr>
            <p:cNvPr id="41023" name="Rectangle 78"/>
            <p:cNvSpPr>
              <a:spLocks noChangeArrowheads="1"/>
            </p:cNvSpPr>
            <p:nvPr/>
          </p:nvSpPr>
          <p:spPr bwMode="auto">
            <a:xfrm>
              <a:off x="4357" y="2587"/>
              <a:ext cx="864"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sz="1800">
                  <a:ea typeface="宋体" panose="02010600030101010101" pitchFamily="2" charset="-122"/>
                </a:rPr>
                <a:t>R</a:t>
              </a:r>
              <a:r>
                <a:rPr lang="en-US" altLang="zh-CN" sz="1800" baseline="-25000">
                  <a:ea typeface="宋体" panose="02010600030101010101" pitchFamily="2" charset="-122"/>
                </a:rPr>
                <a:t>b</a:t>
              </a:r>
              <a:r>
                <a:rPr lang="zh-CN" altLang="en-US" sz="1800">
                  <a:ea typeface="宋体" panose="02010600030101010101" pitchFamily="2" charset="-122"/>
                </a:rPr>
                <a:t>－⊿</a:t>
              </a:r>
              <a:r>
                <a:rPr lang="en-US" altLang="zh-CN" sz="1800">
                  <a:ea typeface="宋体" panose="02010600030101010101" pitchFamily="2" charset="-122"/>
                </a:rPr>
                <a:t>R</a:t>
              </a:r>
            </a:p>
          </p:txBody>
        </p:sp>
        <p:pic>
          <p:nvPicPr>
            <p:cNvPr id="41024" name="Picture 79" descr="2-1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6" y="1326"/>
              <a:ext cx="2132"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64" name="Rectangle 6"/>
          <p:cNvSpPr>
            <a:spLocks noChangeArrowheads="1"/>
          </p:cNvSpPr>
          <p:nvPr/>
        </p:nvSpPr>
        <p:spPr bwMode="auto">
          <a:xfrm>
            <a:off x="3240088" y="50800"/>
            <a:ext cx="5861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dirty="0">
                <a:solidFill>
                  <a:srgbClr val="0000FF"/>
                </a:solidFill>
              </a:rPr>
              <a:t>§3</a:t>
            </a:r>
            <a:r>
              <a:rPr lang="en-US" altLang="zh-CN" dirty="0">
                <a:solidFill>
                  <a:srgbClr val="0000FF"/>
                </a:solidFill>
              </a:rPr>
              <a:t>.2.2 </a:t>
            </a:r>
            <a:r>
              <a:rPr lang="zh-CN" altLang="en-US" dirty="0">
                <a:solidFill>
                  <a:srgbClr val="0000FF"/>
                </a:solidFill>
              </a:rPr>
              <a:t>电阻应变式传感器</a:t>
            </a:r>
            <a:r>
              <a:rPr lang="en-US" altLang="zh-CN" dirty="0">
                <a:solidFill>
                  <a:srgbClr val="0000FF"/>
                </a:solidFill>
              </a:rPr>
              <a:t>-</a:t>
            </a:r>
            <a:r>
              <a:rPr lang="zh-CN" altLang="en-US" sz="2400" dirty="0">
                <a:solidFill>
                  <a:srgbClr val="C00000"/>
                </a:solidFill>
              </a:rPr>
              <a:t>温度补偿 </a:t>
            </a:r>
          </a:p>
        </p:txBody>
      </p:sp>
      <p:sp>
        <p:nvSpPr>
          <p:cNvPr id="2" name="矩形 1"/>
          <p:cNvSpPr/>
          <p:nvPr/>
        </p:nvSpPr>
        <p:spPr>
          <a:xfrm>
            <a:off x="4788024" y="3107743"/>
            <a:ext cx="3892412" cy="584775"/>
          </a:xfrm>
          <a:prstGeom prst="rect">
            <a:avLst/>
          </a:prstGeom>
        </p:spPr>
        <p:txBody>
          <a:bodyPr wrap="none">
            <a:spAutoFit/>
          </a:bodyPr>
          <a:lstStyle/>
          <a:p>
            <a:pPr eaLnBrk="1" hangingPunct="1">
              <a:lnSpc>
                <a:spcPct val="100000"/>
              </a:lnSpc>
              <a:spcBef>
                <a:spcPct val="0"/>
              </a:spcBef>
            </a:pPr>
            <a:r>
              <a:rPr lang="zh-CN" altLang="en-US" sz="3200" dirty="0">
                <a:solidFill>
                  <a:srgbClr val="FF0000"/>
                </a:solidFill>
              </a:rPr>
              <a:t>单臂？半桥？全桥？</a:t>
            </a:r>
          </a:p>
        </p:txBody>
      </p:sp>
    </p:spTree>
    <p:extLst>
      <p:ext uri="{BB962C8B-B14F-4D97-AF65-F5344CB8AC3E}">
        <p14:creationId xmlns:p14="http://schemas.microsoft.com/office/powerpoint/2010/main" val="34784430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body" idx="1"/>
          </p:nvPr>
        </p:nvSpPr>
        <p:spPr bwMode="auto">
          <a:xfrm>
            <a:off x="409575" y="935038"/>
            <a:ext cx="8428038" cy="2016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marL="0" indent="0" eaLnBrk="1" hangingPunct="1">
              <a:lnSpc>
                <a:spcPct val="120000"/>
              </a:lnSpc>
              <a:spcBef>
                <a:spcPct val="0"/>
              </a:spcBef>
              <a:buFontTx/>
              <a:buNone/>
            </a:pPr>
            <a:r>
              <a:rPr lang="en-US" altLang="zh-CN" sz="2800" b="1">
                <a:latin typeface="仿宋_GB2312" panose="02010609030101010101" pitchFamily="49" charset="-122"/>
                <a:ea typeface="仿宋_GB2312" panose="02010609030101010101" pitchFamily="49" charset="-122"/>
              </a:rPr>
              <a:t>    </a:t>
            </a:r>
            <a:r>
              <a:rPr lang="zh-CN" altLang="en-US" sz="2800" b="1">
                <a:latin typeface="仿宋_GB2312" panose="02010609030101010101" pitchFamily="49" charset="-122"/>
                <a:ea typeface="仿宋_GB2312" panose="02010609030101010101" pitchFamily="49" charset="-122"/>
              </a:rPr>
              <a:t>交流电桥平衡必须满足两个条件：</a:t>
            </a:r>
            <a:r>
              <a:rPr lang="zh-CN" altLang="en-US" sz="2800" b="1">
                <a:solidFill>
                  <a:srgbClr val="0000FF"/>
                </a:solidFill>
                <a:latin typeface="仿宋_GB2312" panose="02010609030101010101" pitchFamily="49" charset="-122"/>
                <a:ea typeface="仿宋_GB2312" panose="02010609030101010101" pitchFamily="49" charset="-122"/>
              </a:rPr>
              <a:t>相对两臂阻抗之模的乘积应相等</a:t>
            </a:r>
            <a:r>
              <a:rPr lang="zh-CN" altLang="en-US" sz="2800" b="1">
                <a:latin typeface="仿宋_GB2312" panose="02010609030101010101" pitchFamily="49" charset="-122"/>
                <a:ea typeface="仿宋_GB2312" panose="02010609030101010101" pitchFamily="49" charset="-122"/>
              </a:rPr>
              <a:t>，</a:t>
            </a:r>
            <a:r>
              <a:rPr lang="zh-CN" altLang="en-US" sz="2800" b="1">
                <a:solidFill>
                  <a:srgbClr val="0000FF"/>
                </a:solidFill>
                <a:latin typeface="仿宋_GB2312" panose="02010609030101010101" pitchFamily="49" charset="-122"/>
                <a:ea typeface="仿宋_GB2312" panose="02010609030101010101" pitchFamily="49" charset="-122"/>
              </a:rPr>
              <a:t>并且它们的阻抗角之和也必须相等</a:t>
            </a:r>
            <a:r>
              <a:rPr lang="zh-CN" altLang="en-US" sz="2800" b="1">
                <a:latin typeface="仿宋_GB2312" panose="02010609030101010101" pitchFamily="49" charset="-122"/>
                <a:ea typeface="仿宋_GB2312" panose="02010609030101010101" pitchFamily="49" charset="-122"/>
              </a:rPr>
              <a:t>，前者称为交流电桥模的平衡条件，后者为相位平衡条件。</a:t>
            </a:r>
            <a:r>
              <a:rPr lang="zh-CN" altLang="en-US" sz="2800" b="1" u="sng">
                <a:solidFill>
                  <a:srgbClr val="FF0000"/>
                </a:solidFill>
                <a:latin typeface="仿宋_GB2312" panose="02010609030101010101" pitchFamily="49" charset="-122"/>
                <a:ea typeface="仿宋_GB2312" panose="02010609030101010101" pitchFamily="49" charset="-122"/>
              </a:rPr>
              <a:t>（书本</a:t>
            </a:r>
            <a:r>
              <a:rPr lang="en-US" altLang="zh-CN" sz="2800" b="1" u="sng">
                <a:solidFill>
                  <a:srgbClr val="FF0000"/>
                </a:solidFill>
                <a:latin typeface="仿宋_GB2312" panose="02010609030101010101" pitchFamily="49" charset="-122"/>
                <a:ea typeface="仿宋_GB2312" panose="02010609030101010101" pitchFamily="49" charset="-122"/>
              </a:rPr>
              <a:t>P130-132</a:t>
            </a:r>
            <a:r>
              <a:rPr lang="zh-CN" altLang="en-US" sz="2800" b="1" u="sng">
                <a:solidFill>
                  <a:srgbClr val="FF0000"/>
                </a:solidFill>
                <a:latin typeface="仿宋_GB2312" panose="02010609030101010101" pitchFamily="49" charset="-122"/>
                <a:ea typeface="仿宋_GB2312" panose="02010609030101010101" pitchFamily="49" charset="-122"/>
              </a:rPr>
              <a:t>页）</a:t>
            </a:r>
          </a:p>
        </p:txBody>
      </p:sp>
      <p:graphicFrame>
        <p:nvGraphicFramePr>
          <p:cNvPr id="18434" name="Object 3"/>
          <p:cNvGraphicFramePr>
            <a:graphicFrameLocks noChangeAspect="1"/>
          </p:cNvGraphicFramePr>
          <p:nvPr/>
        </p:nvGraphicFramePr>
        <p:xfrm>
          <a:off x="1231900" y="3071813"/>
          <a:ext cx="2968625" cy="3001962"/>
        </p:xfrm>
        <a:graphic>
          <a:graphicData uri="http://schemas.openxmlformats.org/presentationml/2006/ole">
            <mc:AlternateContent xmlns:mc="http://schemas.openxmlformats.org/markup-compatibility/2006">
              <mc:Choice xmlns:v="urn:schemas-microsoft-com:vml" Requires="v">
                <p:oleObj spid="_x0000_s13348" r:id="rId3" imgW="1485186" imgH="1501854" progId="Visio.Drawing.11">
                  <p:embed/>
                </p:oleObj>
              </mc:Choice>
              <mc:Fallback>
                <p:oleObj r:id="rId3" imgW="1485186" imgH="150185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3071813"/>
                        <a:ext cx="2968625"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5" name="Object 4"/>
          <p:cNvGraphicFramePr>
            <a:graphicFrameLocks noChangeAspect="1"/>
          </p:cNvGraphicFramePr>
          <p:nvPr/>
        </p:nvGraphicFramePr>
        <p:xfrm>
          <a:off x="5092700" y="3000375"/>
          <a:ext cx="2908300" cy="2995613"/>
        </p:xfrm>
        <a:graphic>
          <a:graphicData uri="http://schemas.openxmlformats.org/presentationml/2006/ole">
            <mc:AlternateContent xmlns:mc="http://schemas.openxmlformats.org/markup-compatibility/2006">
              <mc:Choice xmlns:v="urn:schemas-microsoft-com:vml" Requires="v">
                <p:oleObj spid="_x0000_s13349" r:id="rId5" imgW="1453991" imgH="1498044" progId="Visio.Drawing.11">
                  <p:embed/>
                </p:oleObj>
              </mc:Choice>
              <mc:Fallback>
                <p:oleObj r:id="rId5" imgW="1453991" imgH="149804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2700" y="3000375"/>
                        <a:ext cx="2908300"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7" name="Rectangle 5"/>
          <p:cNvSpPr>
            <a:spLocks noChangeArrowheads="1"/>
          </p:cNvSpPr>
          <p:nvPr/>
        </p:nvSpPr>
        <p:spPr bwMode="auto">
          <a:xfrm>
            <a:off x="0" y="1806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8438" name="Rectangle 6"/>
          <p:cNvSpPr>
            <a:spLocks noChangeArrowheads="1"/>
          </p:cNvSpPr>
          <p:nvPr/>
        </p:nvSpPr>
        <p:spPr bwMode="auto">
          <a:xfrm>
            <a:off x="4365625" y="3314700"/>
            <a:ext cx="501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en-US" altLang="zh-CN" sz="1000" b="0">
                <a:ea typeface="宋体" panose="02010600030101010101" pitchFamily="2" charset="-122"/>
                <a:cs typeface="Courier New" panose="02070309020205020404" pitchFamily="49" charset="0"/>
              </a:rPr>
              <a:t>          </a:t>
            </a:r>
            <a:endParaRPr lang="en-US" altLang="zh-CN" sz="2400" b="0">
              <a:ea typeface="宋体" panose="02010600030101010101" pitchFamily="2" charset="-122"/>
              <a:cs typeface="Courier New" panose="02070309020205020404" pitchFamily="49" charset="0"/>
            </a:endParaRPr>
          </a:p>
        </p:txBody>
      </p:sp>
      <p:sp>
        <p:nvSpPr>
          <p:cNvPr id="18439" name="Rectangle 7"/>
          <p:cNvSpPr>
            <a:spLocks noChangeArrowheads="1"/>
          </p:cNvSpPr>
          <p:nvPr/>
        </p:nvSpPr>
        <p:spPr bwMode="auto">
          <a:xfrm>
            <a:off x="1879600" y="6096000"/>
            <a:ext cx="1792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66"/>
                </a:solidFill>
                <a:latin typeface="黑体" panose="02010609060101010101" pitchFamily="49" charset="-122"/>
              </a:rPr>
              <a:t>电容电桥 </a:t>
            </a:r>
          </a:p>
        </p:txBody>
      </p:sp>
      <p:sp>
        <p:nvSpPr>
          <p:cNvPr id="18440" name="Rectangle 8"/>
          <p:cNvSpPr>
            <a:spLocks noChangeArrowheads="1"/>
          </p:cNvSpPr>
          <p:nvPr/>
        </p:nvSpPr>
        <p:spPr bwMode="auto">
          <a:xfrm>
            <a:off x="5622925" y="6096000"/>
            <a:ext cx="1792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66"/>
                </a:solidFill>
                <a:latin typeface="黑体" panose="02010609060101010101" pitchFamily="49" charset="-122"/>
              </a:rPr>
              <a:t>电感电桥 </a:t>
            </a:r>
          </a:p>
        </p:txBody>
      </p:sp>
      <p:sp>
        <p:nvSpPr>
          <p:cNvPr id="18441" name="Rectangle 6"/>
          <p:cNvSpPr>
            <a:spLocks noChangeArrowheads="1"/>
          </p:cNvSpPr>
          <p:nvPr/>
        </p:nvSpPr>
        <p:spPr bwMode="auto">
          <a:xfrm>
            <a:off x="5857875" y="50800"/>
            <a:ext cx="2974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a:t>
            </a:r>
            <a:r>
              <a:rPr lang="en-US" altLang="zh-CN">
                <a:solidFill>
                  <a:srgbClr val="0000FF"/>
                </a:solidFill>
              </a:rPr>
              <a:t>.2.3 </a:t>
            </a:r>
            <a:r>
              <a:rPr lang="zh-CN" altLang="en-US">
                <a:solidFill>
                  <a:srgbClr val="0000FF"/>
                </a:solidFill>
              </a:rPr>
              <a:t>交流电桥 </a:t>
            </a:r>
          </a:p>
        </p:txBody>
      </p:sp>
      <p:grpSp>
        <p:nvGrpSpPr>
          <p:cNvPr id="10" name="组合 9"/>
          <p:cNvGrpSpPr/>
          <p:nvPr/>
        </p:nvGrpSpPr>
        <p:grpSpPr>
          <a:xfrm>
            <a:off x="5693184" y="2577505"/>
            <a:ext cx="2551224" cy="419447"/>
            <a:chOff x="5022379" y="1884537"/>
            <a:chExt cx="2551224" cy="419447"/>
          </a:xfrm>
        </p:grpSpPr>
        <p:grpSp>
          <p:nvGrpSpPr>
            <p:cNvPr id="11" name="组合 10"/>
            <p:cNvGrpSpPr/>
            <p:nvPr/>
          </p:nvGrpSpPr>
          <p:grpSpPr>
            <a:xfrm>
              <a:off x="5022379" y="1884537"/>
              <a:ext cx="1478434" cy="419447"/>
              <a:chOff x="4400029" y="1162844"/>
              <a:chExt cx="1478434" cy="419447"/>
            </a:xfrm>
          </p:grpSpPr>
          <p:sp>
            <p:nvSpPr>
              <p:cNvPr id="14" name="五角星 13"/>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5" name="五角星 14"/>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6" name="五角星 15"/>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2" name="五角星 11"/>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3" name="五角星 12"/>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7" name="矩形 16">
            <a:extLst>
              <a:ext uri="{FF2B5EF4-FFF2-40B4-BE49-F238E27FC236}">
                <a16:creationId xmlns:a16="http://schemas.microsoft.com/office/drawing/2014/main" id="{BBAC51DF-7A90-4EEE-8E24-BCBB72214BF0}"/>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extLst>
      <p:ext uri="{BB962C8B-B14F-4D97-AF65-F5344CB8AC3E}">
        <p14:creationId xmlns:p14="http://schemas.microsoft.com/office/powerpoint/2010/main" val="22179649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ChangeArrowheads="1"/>
          </p:cNvSpPr>
          <p:nvPr/>
        </p:nvSpPr>
        <p:spPr bwMode="auto">
          <a:xfrm>
            <a:off x="255588" y="847725"/>
            <a:ext cx="8572500" cy="2308225"/>
          </a:xfrm>
          <a:prstGeom prst="rect">
            <a:avLst/>
          </a:prstGeom>
          <a:noFill/>
          <a:ln w="9525" cap="flat" cmpd="sng" algn="ctr">
            <a:noFill/>
            <a:prstDash val="solid"/>
            <a:miter lim="800000"/>
            <a:headEnd/>
            <a:tailEnd/>
          </a:ln>
          <a:effectLst>
            <a:prstShdw prst="shdw13" dist="53882" dir="13500000">
              <a:schemeClr val="bg2">
                <a:alpha val="50000"/>
              </a:schemeClr>
            </a:prstShdw>
          </a:effectLst>
        </p:spPr>
        <p:txBody>
          <a:bodyPr anchor="ctr">
            <a:spAutoFit/>
          </a:bodyPr>
          <a:lstStyle/>
          <a:p>
            <a:pPr algn="just" eaLnBrk="0" hangingPunct="0">
              <a:lnSpc>
                <a:spcPct val="150000"/>
              </a:lnSpc>
              <a:spcBef>
                <a:spcPts val="0"/>
              </a:spcBef>
              <a:defRPr/>
            </a:pPr>
            <a:r>
              <a:rPr lang="zh-CN" altLang="en-US" sz="2400" dirty="0">
                <a:solidFill>
                  <a:srgbClr val="0000FF"/>
                </a:solidFill>
              </a:rPr>
              <a:t>（</a:t>
            </a:r>
            <a:r>
              <a:rPr lang="en-US" altLang="zh-CN" sz="2400" dirty="0">
                <a:solidFill>
                  <a:srgbClr val="0000FF"/>
                </a:solidFill>
              </a:rPr>
              <a:t>1</a:t>
            </a:r>
            <a:r>
              <a:rPr lang="zh-CN" altLang="en-US" sz="2400" dirty="0">
                <a:solidFill>
                  <a:srgbClr val="0000FF"/>
                </a:solidFill>
              </a:rPr>
              <a:t>）金属丝应变片在测量构件应变时，电阻的相对变化主要由（    ）决定。</a:t>
            </a:r>
          </a:p>
          <a:p>
            <a:pPr indent="152400" algn="just" eaLnBrk="0" hangingPunct="0">
              <a:lnSpc>
                <a:spcPct val="150000"/>
              </a:lnSpc>
              <a:spcBef>
                <a:spcPts val="0"/>
              </a:spcBef>
              <a:defRPr/>
            </a:pPr>
            <a:r>
              <a:rPr lang="en-US" altLang="zh-CN" sz="2400" dirty="0"/>
              <a:t>A</a:t>
            </a:r>
            <a:r>
              <a:rPr lang="zh-CN" altLang="en-US" sz="2400" dirty="0"/>
              <a:t>、贴片位置的温度变化              </a:t>
            </a:r>
            <a:r>
              <a:rPr lang="en-US" altLang="zh-CN" sz="2400" dirty="0">
                <a:solidFill>
                  <a:srgbClr val="FF0000"/>
                </a:solidFill>
              </a:rPr>
              <a:t>B</a:t>
            </a:r>
            <a:r>
              <a:rPr lang="zh-CN" altLang="en-US" sz="2400" dirty="0"/>
              <a:t>、电阻丝的几何尺寸变化</a:t>
            </a:r>
          </a:p>
          <a:p>
            <a:pPr indent="152400" algn="just" eaLnBrk="0" hangingPunct="0">
              <a:lnSpc>
                <a:spcPct val="150000"/>
              </a:lnSpc>
              <a:spcBef>
                <a:spcPts val="0"/>
              </a:spcBef>
              <a:defRPr/>
            </a:pPr>
            <a:r>
              <a:rPr lang="en-US" altLang="zh-CN" sz="2400" dirty="0"/>
              <a:t>C</a:t>
            </a:r>
            <a:r>
              <a:rPr lang="zh-CN" altLang="en-US" sz="2400" dirty="0"/>
              <a:t>、电阻丝材料的电阻率变化      </a:t>
            </a:r>
            <a:r>
              <a:rPr lang="en-US" altLang="zh-CN" sz="2400" dirty="0"/>
              <a:t>D</a:t>
            </a:r>
            <a:r>
              <a:rPr lang="zh-CN" altLang="en-US" sz="2400" dirty="0"/>
              <a:t>、被测构件的电阻率变化</a:t>
            </a:r>
          </a:p>
        </p:txBody>
      </p:sp>
      <p:sp>
        <p:nvSpPr>
          <p:cNvPr id="58370" name="Rectangle 2"/>
          <p:cNvSpPr>
            <a:spLocks noChangeArrowheads="1"/>
          </p:cNvSpPr>
          <p:nvPr/>
        </p:nvSpPr>
        <p:spPr bwMode="auto">
          <a:xfrm>
            <a:off x="214313" y="3551238"/>
            <a:ext cx="8572500" cy="2862262"/>
          </a:xfrm>
          <a:prstGeom prst="rect">
            <a:avLst/>
          </a:prstGeom>
          <a:noFill/>
          <a:ln w="9525" cap="flat" cmpd="sng" algn="ctr">
            <a:noFill/>
            <a:prstDash val="solid"/>
            <a:miter lim="800000"/>
            <a:headEnd/>
            <a:tailEnd/>
          </a:ln>
          <a:effectLst>
            <a:prstShdw prst="shdw13" dist="53882" dir="13500000">
              <a:schemeClr val="bg2">
                <a:alpha val="50000"/>
              </a:schemeClr>
            </a:prstShdw>
          </a:effectLst>
        </p:spPr>
        <p:txBody>
          <a:bodyPr anchor="ctr">
            <a:spAutoFit/>
          </a:bodyPr>
          <a:lstStyle/>
          <a:p>
            <a:pPr eaLnBrk="0" hangingPunct="0">
              <a:lnSpc>
                <a:spcPct val="150000"/>
              </a:lnSpc>
              <a:defRPr/>
            </a:pPr>
            <a:r>
              <a:rPr lang="zh-CN" altLang="en-US" sz="2400" dirty="0">
                <a:solidFill>
                  <a:srgbClr val="0000FF"/>
                </a:solidFill>
              </a:rPr>
              <a:t>（</a:t>
            </a:r>
            <a:r>
              <a:rPr lang="en-US" altLang="zh-CN" sz="2400" dirty="0">
                <a:solidFill>
                  <a:srgbClr val="0000FF"/>
                </a:solidFill>
              </a:rPr>
              <a:t>2</a:t>
            </a:r>
            <a:r>
              <a:rPr lang="zh-CN" altLang="en-US" sz="2400" dirty="0">
                <a:solidFill>
                  <a:srgbClr val="0000FF"/>
                </a:solidFill>
              </a:rPr>
              <a:t>）为提高直流电桥的灵敏度，可采取的方法是（）。</a:t>
            </a:r>
          </a:p>
          <a:p>
            <a:pPr indent="152400" eaLnBrk="0" hangingPunct="0">
              <a:lnSpc>
                <a:spcPct val="150000"/>
              </a:lnSpc>
              <a:spcBef>
                <a:spcPct val="0"/>
              </a:spcBef>
              <a:defRPr/>
            </a:pPr>
            <a:r>
              <a:rPr lang="en-US" altLang="zh-CN" sz="2400" dirty="0"/>
              <a:t>A</a:t>
            </a:r>
            <a:r>
              <a:rPr lang="zh-CN" altLang="en-US" sz="2400" dirty="0"/>
              <a:t>、将半桥改为单臂电桥使用</a:t>
            </a:r>
          </a:p>
          <a:p>
            <a:pPr indent="152400" eaLnBrk="0" hangingPunct="0">
              <a:lnSpc>
                <a:spcPct val="150000"/>
              </a:lnSpc>
              <a:spcBef>
                <a:spcPct val="0"/>
              </a:spcBef>
              <a:defRPr/>
            </a:pPr>
            <a:r>
              <a:rPr lang="en-US" altLang="zh-CN" sz="2400" dirty="0"/>
              <a:t>B</a:t>
            </a:r>
            <a:r>
              <a:rPr lang="zh-CN" altLang="en-US" sz="2400" dirty="0"/>
              <a:t>、半桥双臂各并联一片电阻应变片</a:t>
            </a:r>
          </a:p>
          <a:p>
            <a:pPr indent="152400" eaLnBrk="0" hangingPunct="0">
              <a:lnSpc>
                <a:spcPct val="150000"/>
              </a:lnSpc>
              <a:spcBef>
                <a:spcPct val="0"/>
              </a:spcBef>
              <a:defRPr/>
            </a:pPr>
            <a:r>
              <a:rPr lang="en-US" altLang="zh-CN" sz="2400" dirty="0">
                <a:solidFill>
                  <a:srgbClr val="FF0000"/>
                </a:solidFill>
              </a:rPr>
              <a:t>C</a:t>
            </a:r>
            <a:r>
              <a:rPr lang="zh-CN" altLang="en-US" sz="2400" dirty="0"/>
              <a:t>、适当提高电桥的电源电压</a:t>
            </a:r>
          </a:p>
          <a:p>
            <a:pPr indent="152400" eaLnBrk="0" hangingPunct="0">
              <a:lnSpc>
                <a:spcPct val="150000"/>
              </a:lnSpc>
              <a:spcBef>
                <a:spcPct val="0"/>
              </a:spcBef>
              <a:defRPr/>
            </a:pPr>
            <a:r>
              <a:rPr lang="en-US" altLang="zh-CN" sz="2400" dirty="0"/>
              <a:t>D</a:t>
            </a:r>
            <a:r>
              <a:rPr lang="zh-CN" altLang="en-US" sz="2400" dirty="0"/>
              <a:t>、增大应变片的初始电阻值</a:t>
            </a:r>
          </a:p>
        </p:txBody>
      </p:sp>
    </p:spTree>
    <p:extLst>
      <p:ext uri="{BB962C8B-B14F-4D97-AF65-F5344CB8AC3E}">
        <p14:creationId xmlns:p14="http://schemas.microsoft.com/office/powerpoint/2010/main" val="9596165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ChangeArrowheads="1"/>
          </p:cNvSpPr>
          <p:nvPr/>
        </p:nvSpPr>
        <p:spPr bwMode="auto">
          <a:xfrm>
            <a:off x="255588" y="771525"/>
            <a:ext cx="8572500" cy="41179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50000"/>
              </a:lnSpc>
            </a:pPr>
            <a:r>
              <a:rPr lang="zh-CN" altLang="en-US" sz="2400" dirty="0">
                <a:solidFill>
                  <a:srgbClr val="0000FF"/>
                </a:solidFill>
              </a:rPr>
              <a:t>（</a:t>
            </a:r>
            <a:r>
              <a:rPr lang="en-US" altLang="zh-CN" sz="2400" dirty="0">
                <a:solidFill>
                  <a:srgbClr val="0000FF"/>
                </a:solidFill>
              </a:rPr>
              <a:t>3</a:t>
            </a:r>
            <a:r>
              <a:rPr lang="zh-CN" altLang="en-US" sz="2400" dirty="0">
                <a:solidFill>
                  <a:srgbClr val="0000FF"/>
                </a:solidFill>
              </a:rPr>
              <a:t>）某等截面梁（泊松比为</a:t>
            </a:r>
            <a:r>
              <a:rPr lang="en-US" altLang="zh-CN" sz="2400" dirty="0">
                <a:solidFill>
                  <a:srgbClr val="0000FF"/>
                </a:solidFill>
              </a:rPr>
              <a:t>0.3</a:t>
            </a:r>
            <a:r>
              <a:rPr lang="zh-CN" altLang="en-US" sz="2400" dirty="0">
                <a:solidFill>
                  <a:srgbClr val="0000FF"/>
                </a:solidFill>
              </a:rPr>
              <a:t>）受单向拉力</a:t>
            </a:r>
            <a:r>
              <a:rPr lang="en-US" altLang="zh-CN" sz="2400" dirty="0">
                <a:solidFill>
                  <a:srgbClr val="0000FF"/>
                </a:solidFill>
              </a:rPr>
              <a:t>F</a:t>
            </a:r>
            <a:r>
              <a:rPr lang="zh-CN" altLang="en-US" sz="2400" dirty="0">
                <a:solidFill>
                  <a:srgbClr val="0000FF"/>
                </a:solidFill>
              </a:rPr>
              <a:t>作用，将灵敏系数</a:t>
            </a:r>
            <a:r>
              <a:rPr lang="en-US" altLang="zh-CN" sz="2400" dirty="0">
                <a:solidFill>
                  <a:srgbClr val="0000FF"/>
                </a:solidFill>
              </a:rPr>
              <a:t>k=2.4</a:t>
            </a:r>
            <a:r>
              <a:rPr lang="zh-CN" altLang="en-US" sz="2400" dirty="0">
                <a:solidFill>
                  <a:srgbClr val="0000FF"/>
                </a:solidFill>
              </a:rPr>
              <a:t>的四个应变片粘贴在梁上，其中</a:t>
            </a:r>
            <a:r>
              <a:rPr lang="en-US" altLang="zh-CN" sz="2400" dirty="0">
                <a:solidFill>
                  <a:srgbClr val="0000FF"/>
                </a:solidFill>
              </a:rPr>
              <a:t>R1</a:t>
            </a:r>
            <a:r>
              <a:rPr lang="zh-CN" altLang="en-US" sz="2400" dirty="0">
                <a:solidFill>
                  <a:srgbClr val="0000FF"/>
                </a:solidFill>
              </a:rPr>
              <a:t>和</a:t>
            </a:r>
            <a:r>
              <a:rPr lang="en-US" altLang="zh-CN" sz="2400" dirty="0">
                <a:solidFill>
                  <a:srgbClr val="0000FF"/>
                </a:solidFill>
              </a:rPr>
              <a:t>R3</a:t>
            </a:r>
            <a:r>
              <a:rPr lang="zh-CN" altLang="en-US" sz="2400" dirty="0">
                <a:solidFill>
                  <a:srgbClr val="0000FF"/>
                </a:solidFill>
              </a:rPr>
              <a:t>沿拉力</a:t>
            </a:r>
            <a:r>
              <a:rPr lang="en-US" altLang="zh-CN" sz="2400" dirty="0">
                <a:solidFill>
                  <a:srgbClr val="0000FF"/>
                </a:solidFill>
              </a:rPr>
              <a:t>F</a:t>
            </a:r>
            <a:r>
              <a:rPr lang="zh-CN" altLang="en-US" sz="2400" dirty="0">
                <a:solidFill>
                  <a:srgbClr val="0000FF"/>
                </a:solidFill>
              </a:rPr>
              <a:t>方向粘贴，</a:t>
            </a:r>
            <a:r>
              <a:rPr lang="en-US" altLang="zh-CN" sz="2400" dirty="0">
                <a:solidFill>
                  <a:srgbClr val="0000FF"/>
                </a:solidFill>
              </a:rPr>
              <a:t>R2</a:t>
            </a:r>
            <a:r>
              <a:rPr lang="zh-CN" altLang="en-US" sz="2400" dirty="0">
                <a:solidFill>
                  <a:srgbClr val="0000FF"/>
                </a:solidFill>
              </a:rPr>
              <a:t>和</a:t>
            </a:r>
            <a:r>
              <a:rPr lang="en-US" altLang="zh-CN" sz="2400" dirty="0">
                <a:solidFill>
                  <a:srgbClr val="0000FF"/>
                </a:solidFill>
              </a:rPr>
              <a:t>R4</a:t>
            </a:r>
            <a:r>
              <a:rPr lang="zh-CN" altLang="en-US" sz="2400" dirty="0">
                <a:solidFill>
                  <a:srgbClr val="0000FF"/>
                </a:solidFill>
              </a:rPr>
              <a:t>粘贴方向与拉力</a:t>
            </a:r>
            <a:r>
              <a:rPr lang="en-US" altLang="zh-CN" sz="2400" dirty="0">
                <a:solidFill>
                  <a:srgbClr val="0000FF"/>
                </a:solidFill>
              </a:rPr>
              <a:t>F</a:t>
            </a:r>
            <a:r>
              <a:rPr lang="zh-CN" altLang="en-US" sz="2400" dirty="0">
                <a:solidFill>
                  <a:srgbClr val="0000FF"/>
                </a:solidFill>
              </a:rPr>
              <a:t>方向相垂直，如下图所示。</a:t>
            </a:r>
          </a:p>
          <a:p>
            <a:pPr algn="just" eaLnBrk="1" hangingPunct="1">
              <a:lnSpc>
                <a:spcPct val="150000"/>
              </a:lnSpc>
            </a:pPr>
            <a:r>
              <a:rPr lang="en-US" altLang="zh-CN" sz="2400" dirty="0"/>
              <a:t>(a) </a:t>
            </a:r>
            <a:r>
              <a:rPr lang="zh-CN" altLang="en-US" sz="2400" dirty="0"/>
              <a:t>请利用粘贴的四片应变片组成全桥（绘制电桥图），实现温度补偿和拉力</a:t>
            </a:r>
            <a:r>
              <a:rPr lang="en-US" altLang="zh-CN" sz="2400" dirty="0"/>
              <a:t>F</a:t>
            </a:r>
            <a:r>
              <a:rPr lang="zh-CN" altLang="en-US" sz="2400" dirty="0"/>
              <a:t>的测量。</a:t>
            </a:r>
          </a:p>
          <a:p>
            <a:pPr algn="just" eaLnBrk="1" hangingPunct="1">
              <a:lnSpc>
                <a:spcPct val="150000"/>
              </a:lnSpc>
            </a:pPr>
            <a:r>
              <a:rPr lang="en-US" altLang="zh-CN" sz="2400" dirty="0"/>
              <a:t>(b) </a:t>
            </a:r>
            <a:r>
              <a:rPr lang="zh-CN" altLang="en-US" sz="2400" dirty="0"/>
              <a:t>若供桥电压为</a:t>
            </a:r>
            <a:r>
              <a:rPr lang="en-US" altLang="zh-CN" sz="2400" dirty="0"/>
              <a:t>8V</a:t>
            </a:r>
            <a:r>
              <a:rPr lang="zh-CN" altLang="en-US" sz="2400" dirty="0"/>
              <a:t>，应变片</a:t>
            </a:r>
            <a:r>
              <a:rPr lang="en-US" altLang="zh-CN" sz="2400" dirty="0"/>
              <a:t>R1</a:t>
            </a:r>
            <a:r>
              <a:rPr lang="zh-CN" altLang="en-US" sz="2400" dirty="0"/>
              <a:t>和</a:t>
            </a:r>
            <a:r>
              <a:rPr lang="en-US" altLang="zh-CN" sz="2400" dirty="0"/>
              <a:t>R3</a:t>
            </a:r>
            <a:r>
              <a:rPr lang="zh-CN" altLang="en-US" sz="2400" dirty="0"/>
              <a:t>产生应变</a:t>
            </a:r>
            <a:r>
              <a:rPr lang="en-US" altLang="zh-CN" sz="2400" dirty="0"/>
              <a:t>ε=1.5×10</a:t>
            </a:r>
            <a:r>
              <a:rPr lang="en-US" altLang="zh-CN" sz="2400" baseline="30000" dirty="0"/>
              <a:t>-4</a:t>
            </a:r>
            <a:r>
              <a:rPr lang="zh-CN" altLang="en-US" sz="2400" dirty="0"/>
              <a:t>，问电桥输出电压是多少？</a:t>
            </a:r>
          </a:p>
        </p:txBody>
      </p:sp>
      <p:pic>
        <p:nvPicPr>
          <p:cNvPr id="430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8" y="5072063"/>
            <a:ext cx="48609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p:cNvSpPr>
            <a:spLocks noChangeArrowheads="1"/>
          </p:cNvSpPr>
          <p:nvPr/>
        </p:nvSpPr>
        <p:spPr bwMode="auto">
          <a:xfrm>
            <a:off x="0" y="0"/>
            <a:ext cx="9144000" cy="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5" name="矩形 4">
            <a:extLst>
              <a:ext uri="{FF2B5EF4-FFF2-40B4-BE49-F238E27FC236}">
                <a16:creationId xmlns:a16="http://schemas.microsoft.com/office/drawing/2014/main" id="{7C83D651-BA02-4B6F-A539-B0C961A5B24C}"/>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extLst>
      <p:ext uri="{BB962C8B-B14F-4D97-AF65-F5344CB8AC3E}">
        <p14:creationId xmlns:p14="http://schemas.microsoft.com/office/powerpoint/2010/main" val="2487640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563" y="1412875"/>
            <a:ext cx="1828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11"/>
          <p:cNvSpPr>
            <a:spLocks noChangeArrowheads="1"/>
          </p:cNvSpPr>
          <p:nvPr/>
        </p:nvSpPr>
        <p:spPr bwMode="auto">
          <a:xfrm>
            <a:off x="758825" y="928688"/>
            <a:ext cx="655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3200">
                <a:solidFill>
                  <a:srgbClr val="0000FF"/>
                </a:solidFill>
              </a:rPr>
              <a:t>第三章   传感器基础知识</a:t>
            </a:r>
            <a:endParaRPr lang="zh-CN" altLang="en-US" sz="3200">
              <a:solidFill>
                <a:srgbClr val="0000FF"/>
              </a:solidFill>
              <a:latin typeface="黑体" panose="02010609060101010101" pitchFamily="49" charset="-122"/>
            </a:endParaRPr>
          </a:p>
        </p:txBody>
      </p:sp>
      <p:sp>
        <p:nvSpPr>
          <p:cNvPr id="28676" name="Rectangle 13"/>
          <p:cNvSpPr>
            <a:spLocks noChangeArrowheads="1"/>
          </p:cNvSpPr>
          <p:nvPr/>
        </p:nvSpPr>
        <p:spPr bwMode="auto">
          <a:xfrm>
            <a:off x="1214438" y="1857375"/>
            <a:ext cx="5357812" cy="4143375"/>
          </a:xfrm>
          <a:prstGeom prst="rect">
            <a:avLst/>
          </a:prstGeom>
          <a:noFill/>
          <a:ln w="9525">
            <a:noFill/>
            <a:miter lim="800000"/>
            <a:headEnd/>
            <a:tailEnd/>
          </a:ln>
        </p:spPr>
        <p:txBody>
          <a:bodyPr/>
          <a:lstStyle/>
          <a:p>
            <a:pPr marL="342900" indent="-342900" eaLnBrk="1" hangingPunct="1">
              <a:lnSpc>
                <a:spcPct val="140000"/>
              </a:lnSpc>
              <a:spcBef>
                <a:spcPct val="20000"/>
              </a:spcBef>
              <a:buClr>
                <a:srgbClr val="C00000"/>
              </a:buClr>
              <a:defRPr/>
            </a:pPr>
            <a:r>
              <a:rPr lang="en-US" altLang="zh-CN" dirty="0">
                <a:solidFill>
                  <a:srgbClr val="0000FF"/>
                </a:solidFill>
                <a:latin typeface="+mn-lt"/>
              </a:rPr>
              <a:t>3.1 </a:t>
            </a:r>
            <a:r>
              <a:rPr lang="zh-CN" altLang="en-US" dirty="0">
                <a:solidFill>
                  <a:srgbClr val="0000FF"/>
                </a:solidFill>
                <a:latin typeface="+mn-lt"/>
              </a:rPr>
              <a:t>传感器概述</a:t>
            </a:r>
          </a:p>
          <a:p>
            <a:pPr marL="342900" indent="-342900" eaLnBrk="1" hangingPunct="1">
              <a:lnSpc>
                <a:spcPct val="140000"/>
              </a:lnSpc>
              <a:spcBef>
                <a:spcPct val="20000"/>
              </a:spcBef>
              <a:buClr>
                <a:srgbClr val="C00000"/>
              </a:buClr>
              <a:defRPr/>
            </a:pPr>
            <a:r>
              <a:rPr lang="en-US" altLang="zh-CN" dirty="0">
                <a:solidFill>
                  <a:srgbClr val="C00000"/>
                </a:solidFill>
                <a:latin typeface="+mn-lt"/>
                <a:cs typeface="Arial" charset="0"/>
              </a:rPr>
              <a:t>3.2</a:t>
            </a:r>
            <a:r>
              <a:rPr lang="zh-CN" altLang="en-US" dirty="0">
                <a:solidFill>
                  <a:srgbClr val="C00000"/>
                </a:solidFill>
                <a:latin typeface="+mn-lt"/>
                <a:cs typeface="Arial" charset="0"/>
              </a:rPr>
              <a:t> 电阻、电感和电容式传感器</a:t>
            </a:r>
            <a:endParaRPr lang="en-US" altLang="zh-CN" dirty="0">
              <a:solidFill>
                <a:srgbClr val="C00000"/>
              </a:solidFill>
              <a:latin typeface="+mn-lt"/>
              <a:cs typeface="Arial" charset="0"/>
            </a:endParaRPr>
          </a:p>
          <a:p>
            <a:pPr marL="342900" indent="-342900" eaLnBrk="1" hangingPunct="1">
              <a:lnSpc>
                <a:spcPct val="140000"/>
              </a:lnSpc>
              <a:spcBef>
                <a:spcPct val="20000"/>
              </a:spcBef>
              <a:buClr>
                <a:srgbClr val="C00000"/>
              </a:buClr>
              <a:defRPr/>
            </a:pPr>
            <a:r>
              <a:rPr lang="en-US" altLang="zh-CN" dirty="0">
                <a:solidFill>
                  <a:srgbClr val="0000FF"/>
                </a:solidFill>
                <a:latin typeface="+mn-lt"/>
                <a:cs typeface="Arial" charset="0"/>
              </a:rPr>
              <a:t>3.3</a:t>
            </a:r>
            <a:r>
              <a:rPr lang="zh-CN" altLang="en-US" dirty="0">
                <a:solidFill>
                  <a:srgbClr val="0000FF"/>
                </a:solidFill>
                <a:latin typeface="+mn-lt"/>
                <a:cs typeface="Arial" charset="0"/>
              </a:rPr>
              <a:t> 磁电、压电和热电式传感器</a:t>
            </a:r>
            <a:endParaRPr lang="zh-CN" altLang="en-US" dirty="0">
              <a:solidFill>
                <a:srgbClr val="0000FF"/>
              </a:solidFill>
              <a:latin typeface="+mn-lt"/>
            </a:endParaRPr>
          </a:p>
          <a:p>
            <a:pPr marL="342900" indent="-342900" eaLnBrk="1" hangingPunct="1">
              <a:lnSpc>
                <a:spcPct val="140000"/>
              </a:lnSpc>
              <a:spcBef>
                <a:spcPct val="20000"/>
              </a:spcBef>
              <a:buClr>
                <a:srgbClr val="C00000"/>
              </a:buClr>
              <a:defRPr/>
            </a:pPr>
            <a:r>
              <a:rPr lang="en-US" altLang="zh-CN" dirty="0">
                <a:solidFill>
                  <a:srgbClr val="0000FF"/>
                </a:solidFill>
                <a:latin typeface="+mn-lt"/>
              </a:rPr>
              <a:t>3.4</a:t>
            </a:r>
            <a:r>
              <a:rPr lang="zh-CN" altLang="en-US" dirty="0">
                <a:solidFill>
                  <a:srgbClr val="0000FF"/>
                </a:solidFill>
                <a:latin typeface="+mn-lt"/>
              </a:rPr>
              <a:t> 光电、光纤传感器</a:t>
            </a:r>
            <a:endParaRPr lang="en-US" altLang="zh-CN" dirty="0">
              <a:solidFill>
                <a:srgbClr val="0000FF"/>
              </a:solidFill>
              <a:latin typeface="+mn-lt"/>
            </a:endParaRPr>
          </a:p>
          <a:p>
            <a:pPr marL="342900" indent="-342900" eaLnBrk="1" hangingPunct="1">
              <a:lnSpc>
                <a:spcPct val="140000"/>
              </a:lnSpc>
              <a:spcBef>
                <a:spcPct val="20000"/>
              </a:spcBef>
              <a:buClr>
                <a:srgbClr val="C00000"/>
              </a:buClr>
              <a:defRPr/>
            </a:pPr>
            <a:r>
              <a:rPr lang="en-US" altLang="zh-CN" dirty="0">
                <a:solidFill>
                  <a:srgbClr val="0000FF"/>
                </a:solidFill>
                <a:latin typeface="+mn-lt"/>
              </a:rPr>
              <a:t>3.5 </a:t>
            </a:r>
            <a:r>
              <a:rPr lang="zh-CN" altLang="en-US" dirty="0">
                <a:solidFill>
                  <a:srgbClr val="0000FF"/>
                </a:solidFill>
                <a:latin typeface="+mn-lt"/>
              </a:rPr>
              <a:t>传感器的选用原则</a:t>
            </a:r>
            <a:endParaRPr lang="en-US" altLang="zh-CN" dirty="0">
              <a:solidFill>
                <a:srgbClr val="0000FF"/>
              </a:solidFill>
              <a:latin typeface="+mn-lt"/>
            </a:endParaRPr>
          </a:p>
          <a:p>
            <a:pPr marL="342900" indent="-342900" eaLnBrk="1" hangingPunct="1">
              <a:lnSpc>
                <a:spcPct val="140000"/>
              </a:lnSpc>
              <a:spcBef>
                <a:spcPct val="20000"/>
              </a:spcBef>
              <a:buClr>
                <a:srgbClr val="C00000"/>
              </a:buClr>
              <a:defRPr/>
            </a:pPr>
            <a:r>
              <a:rPr lang="en-US" altLang="zh-CN" dirty="0">
                <a:solidFill>
                  <a:srgbClr val="0000FF"/>
                </a:solidFill>
                <a:latin typeface="+mn-lt"/>
              </a:rPr>
              <a:t>3.6</a:t>
            </a:r>
            <a:r>
              <a:rPr lang="zh-CN" altLang="en-US" dirty="0">
                <a:solidFill>
                  <a:srgbClr val="0000FF"/>
                </a:solidFill>
                <a:latin typeface="+mn-lt"/>
              </a:rPr>
              <a:t> 其他类型传感器</a:t>
            </a:r>
            <a:endParaRPr lang="en-US" altLang="zh-CN" dirty="0">
              <a:solidFill>
                <a:srgbClr val="0000FF"/>
              </a:solidFill>
              <a:latin typeface="+mn-lt"/>
            </a:endParaRPr>
          </a:p>
          <a:p>
            <a:pPr marL="342900" indent="-342900" eaLnBrk="1" hangingPunct="1">
              <a:lnSpc>
                <a:spcPct val="140000"/>
              </a:lnSpc>
              <a:spcBef>
                <a:spcPct val="20000"/>
              </a:spcBef>
              <a:buFont typeface="Wingdings" pitchFamily="2" charset="2"/>
              <a:buChar char="l"/>
              <a:defRPr/>
            </a:pPr>
            <a:endParaRPr lang="zh-CN" altLang="en-US" dirty="0">
              <a:solidFill>
                <a:srgbClr val="0000FF"/>
              </a:solidFill>
              <a:latin typeface="+mn-lt"/>
            </a:endParaRPr>
          </a:p>
        </p:txBody>
      </p:sp>
    </p:spTree>
    <p:extLst>
      <p:ext uri="{BB962C8B-B14F-4D97-AF65-F5344CB8AC3E}">
        <p14:creationId xmlns:p14="http://schemas.microsoft.com/office/powerpoint/2010/main" val="35495440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428625" y="1617663"/>
            <a:ext cx="8429625" cy="3640137"/>
          </a:xfrm>
          <a:ln>
            <a:miter lim="800000"/>
            <a:headEnd/>
            <a:tailEnd/>
          </a:ln>
        </p:spPr>
        <p:txBody>
          <a:bodyPr vert="horz" wrap="square" lIns="91440" tIns="45720" rIns="91440" bIns="45720" numCol="1" anchor="t" anchorCtr="0" compatLnSpc="1">
            <a:prstTxWarp prst="textNoShape">
              <a:avLst/>
            </a:prstTxWarp>
          </a:bodyPr>
          <a:lstStyle/>
          <a:p>
            <a:pPr algn="just" eaLnBrk="1" hangingPunct="1">
              <a:lnSpc>
                <a:spcPct val="110000"/>
              </a:lnSpc>
              <a:spcBef>
                <a:spcPct val="0"/>
              </a:spcBef>
              <a:spcAft>
                <a:spcPts val="1800"/>
              </a:spcAft>
              <a:buFontTx/>
              <a:buNone/>
              <a:defRPr/>
            </a:pPr>
            <a:r>
              <a:rPr lang="zh-CN" altLang="en-US" sz="2600" b="1" dirty="0">
                <a:latin typeface="仿宋_GB2312" pitchFamily="49" charset="-122"/>
                <a:ea typeface="仿宋_GB2312" pitchFamily="49" charset="-122"/>
              </a:rPr>
              <a:t>（</a:t>
            </a:r>
            <a:r>
              <a:rPr lang="en-US" altLang="zh-CN" sz="2600" b="1" dirty="0">
                <a:latin typeface="仿宋_GB2312" pitchFamily="49" charset="-122"/>
                <a:ea typeface="仿宋_GB2312" pitchFamily="49" charset="-122"/>
              </a:rPr>
              <a:t>1</a:t>
            </a:r>
            <a:r>
              <a:rPr lang="zh-CN" altLang="en-US" sz="2600" b="1" dirty="0">
                <a:latin typeface="仿宋_GB2312" pitchFamily="49" charset="-122"/>
                <a:ea typeface="仿宋_GB2312" pitchFamily="49" charset="-122"/>
              </a:rPr>
              <a:t>）定义：是</a:t>
            </a:r>
            <a:r>
              <a:rPr lang="zh-CN" altLang="en-US" sz="2600" b="1" dirty="0">
                <a:solidFill>
                  <a:srgbClr val="C00000"/>
                </a:solidFill>
                <a:latin typeface="仿宋_GB2312" pitchFamily="49" charset="-122"/>
                <a:ea typeface="仿宋_GB2312" pitchFamily="49" charset="-122"/>
              </a:rPr>
              <a:t>利用线圈自感和互感的变化</a:t>
            </a:r>
            <a:r>
              <a:rPr lang="zh-CN" altLang="en-US" sz="2600" b="1" dirty="0">
                <a:latin typeface="仿宋_GB2312" pitchFamily="49" charset="-122"/>
                <a:ea typeface="仿宋_GB2312" pitchFamily="49" charset="-122"/>
              </a:rPr>
              <a:t>实现非电量测量的一种装置。</a:t>
            </a:r>
            <a:endParaRPr lang="en-US" altLang="zh-CN" sz="2600" b="1" dirty="0">
              <a:latin typeface="仿宋_GB2312" pitchFamily="49" charset="-122"/>
              <a:ea typeface="仿宋_GB2312" pitchFamily="49" charset="-122"/>
            </a:endParaRPr>
          </a:p>
          <a:p>
            <a:pPr algn="just" eaLnBrk="1" hangingPunct="1">
              <a:lnSpc>
                <a:spcPct val="110000"/>
              </a:lnSpc>
              <a:spcBef>
                <a:spcPct val="0"/>
              </a:spcBef>
              <a:spcAft>
                <a:spcPts val="1800"/>
              </a:spcAft>
              <a:buFontTx/>
              <a:buNone/>
              <a:defRPr/>
            </a:pPr>
            <a:r>
              <a:rPr lang="zh-CN" altLang="en-US" sz="2600" b="1" dirty="0">
                <a:latin typeface="仿宋_GB2312" pitchFamily="49" charset="-122"/>
                <a:ea typeface="仿宋_GB2312" pitchFamily="49" charset="-122"/>
              </a:rPr>
              <a:t>（</a:t>
            </a:r>
            <a:r>
              <a:rPr lang="en-US" altLang="zh-CN" sz="2600" b="1" dirty="0">
                <a:latin typeface="仿宋_GB2312" pitchFamily="49" charset="-122"/>
                <a:ea typeface="仿宋_GB2312" pitchFamily="49" charset="-122"/>
              </a:rPr>
              <a:t>2</a:t>
            </a:r>
            <a:r>
              <a:rPr lang="zh-CN" altLang="en-US" sz="2600" b="1" dirty="0">
                <a:latin typeface="仿宋_GB2312" pitchFamily="49" charset="-122"/>
                <a:ea typeface="仿宋_GB2312" pitchFamily="49" charset="-122"/>
              </a:rPr>
              <a:t>）核心：一般利用</a:t>
            </a:r>
            <a:r>
              <a:rPr lang="zh-CN" altLang="en-US" sz="2600" b="1" dirty="0">
                <a:solidFill>
                  <a:srgbClr val="0000FF"/>
                </a:solidFill>
                <a:latin typeface="仿宋_GB2312" pitchFamily="49" charset="-122"/>
                <a:ea typeface="仿宋_GB2312" pitchFamily="49" charset="-122"/>
              </a:rPr>
              <a:t>磁场作为媒介</a:t>
            </a:r>
            <a:r>
              <a:rPr lang="zh-CN" altLang="en-US" sz="2600" b="1" dirty="0">
                <a:latin typeface="仿宋_GB2312" pitchFamily="49" charset="-122"/>
                <a:ea typeface="仿宋_GB2312" pitchFamily="49" charset="-122"/>
              </a:rPr>
              <a:t>或利用电磁铁的某些现象，将被测量转换成线圈自感或互感的变化。</a:t>
            </a:r>
            <a:endParaRPr lang="en-US" altLang="zh-CN" sz="2600" b="1" dirty="0">
              <a:latin typeface="仿宋_GB2312" pitchFamily="49" charset="-122"/>
              <a:ea typeface="仿宋_GB2312" pitchFamily="49" charset="-122"/>
            </a:endParaRPr>
          </a:p>
          <a:p>
            <a:pPr algn="just" eaLnBrk="1" hangingPunct="1">
              <a:lnSpc>
                <a:spcPct val="110000"/>
              </a:lnSpc>
              <a:spcBef>
                <a:spcPct val="0"/>
              </a:spcBef>
              <a:buFontTx/>
              <a:buNone/>
              <a:defRPr/>
            </a:pPr>
            <a:r>
              <a:rPr lang="zh-CN" altLang="en-US" sz="2600" b="1" dirty="0">
                <a:latin typeface="仿宋_GB2312" pitchFamily="49" charset="-122"/>
                <a:ea typeface="仿宋_GB2312" pitchFamily="49" charset="-122"/>
              </a:rPr>
              <a:t>（</a:t>
            </a:r>
            <a:r>
              <a:rPr lang="en-US" altLang="zh-CN" sz="2600" b="1" dirty="0">
                <a:latin typeface="仿宋_GB2312" pitchFamily="49" charset="-122"/>
                <a:ea typeface="仿宋_GB2312" pitchFamily="49" charset="-122"/>
              </a:rPr>
              <a:t>3</a:t>
            </a:r>
            <a:r>
              <a:rPr lang="zh-CN" altLang="en-US" sz="2600" b="1" dirty="0">
                <a:latin typeface="仿宋_GB2312" pitchFamily="49" charset="-122"/>
                <a:ea typeface="仿宋_GB2312" pitchFamily="49" charset="-122"/>
              </a:rPr>
              <a:t>）分类：按照变换方式的不同分类</a:t>
            </a:r>
            <a:endParaRPr lang="zh-CN" altLang="en-US" sz="2600" b="1" kern="1200" dirty="0">
              <a:solidFill>
                <a:srgbClr val="0000FF"/>
              </a:solidFill>
              <a:latin typeface="仿宋_GB2312" pitchFamily="49" charset="-122"/>
              <a:ea typeface="仿宋_GB2312" pitchFamily="49" charset="-122"/>
            </a:endParaRPr>
          </a:p>
        </p:txBody>
      </p:sp>
      <p:sp>
        <p:nvSpPr>
          <p:cNvPr id="12291" name="Rectangle 8"/>
          <p:cNvSpPr>
            <a:spLocks noChangeArrowheads="1"/>
          </p:cNvSpPr>
          <p:nvPr/>
        </p:nvSpPr>
        <p:spPr bwMode="auto">
          <a:xfrm>
            <a:off x="571500" y="785813"/>
            <a:ext cx="28146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3200">
                <a:solidFill>
                  <a:srgbClr val="0000FF"/>
                </a:solidFill>
                <a:latin typeface="黑体" panose="02010609060101010101" pitchFamily="49" charset="-122"/>
              </a:rPr>
              <a:t>电感式传感器</a:t>
            </a:r>
          </a:p>
        </p:txBody>
      </p:sp>
      <p:sp>
        <p:nvSpPr>
          <p:cNvPr id="21" name="矩形 20"/>
          <p:cNvSpPr>
            <a:spLocks noChangeArrowheads="1"/>
          </p:cNvSpPr>
          <p:nvPr/>
        </p:nvSpPr>
        <p:spPr bwMode="auto">
          <a:xfrm>
            <a:off x="3533775" y="4795838"/>
            <a:ext cx="118903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600">
                <a:solidFill>
                  <a:srgbClr val="0000FF"/>
                </a:solidFill>
                <a:latin typeface="黑体" panose="02010609060101010101" pitchFamily="49" charset="-122"/>
              </a:rPr>
              <a:t>自感型</a:t>
            </a:r>
          </a:p>
        </p:txBody>
      </p:sp>
      <p:sp>
        <p:nvSpPr>
          <p:cNvPr id="22" name="矩形 21"/>
          <p:cNvSpPr>
            <a:spLocks noChangeArrowheads="1"/>
          </p:cNvSpPr>
          <p:nvPr/>
        </p:nvSpPr>
        <p:spPr bwMode="auto">
          <a:xfrm>
            <a:off x="3533775" y="5795963"/>
            <a:ext cx="38703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600">
                <a:solidFill>
                  <a:srgbClr val="0000FF"/>
                </a:solidFill>
                <a:latin typeface="黑体" panose="02010609060101010101" pitchFamily="49" charset="-122"/>
              </a:rPr>
              <a:t>互感型（差动变压器式）</a:t>
            </a:r>
          </a:p>
        </p:txBody>
      </p:sp>
      <p:sp>
        <p:nvSpPr>
          <p:cNvPr id="23" name="AutoShape 9"/>
          <p:cNvSpPr>
            <a:spLocks/>
          </p:cNvSpPr>
          <p:nvPr/>
        </p:nvSpPr>
        <p:spPr bwMode="auto">
          <a:xfrm>
            <a:off x="4702175" y="4567238"/>
            <a:ext cx="117475" cy="814387"/>
          </a:xfrm>
          <a:prstGeom prst="leftBrace">
            <a:avLst>
              <a:gd name="adj1" fmla="val 53164"/>
              <a:gd name="adj2" fmla="val 50000"/>
            </a:avLst>
          </a:prstGeom>
          <a:noFill/>
          <a:ln w="38100" cap="sq">
            <a:solidFill>
              <a:srgbClr val="0000FF"/>
            </a:solidFill>
            <a:round/>
            <a:headEnd/>
            <a:tailEnd/>
          </a:ln>
        </p:spPr>
        <p:txBody>
          <a:bodyPr wrap="none" anchor="ctr"/>
          <a:lstStyle/>
          <a:p>
            <a:pPr eaLnBrk="1" hangingPunct="1">
              <a:lnSpc>
                <a:spcPct val="80000"/>
              </a:lnSpc>
              <a:spcBef>
                <a:spcPct val="20000"/>
              </a:spcBef>
              <a:defRPr/>
            </a:pPr>
            <a:endParaRPr lang="zh-CN" altLang="en-US" sz="2400">
              <a:solidFill>
                <a:srgbClr val="0000FF"/>
              </a:solidFill>
              <a:latin typeface="+mn-lt"/>
              <a:ea typeface="楷体_GB2312" pitchFamily="49" charset="-122"/>
            </a:endParaRPr>
          </a:p>
        </p:txBody>
      </p:sp>
      <p:sp>
        <p:nvSpPr>
          <p:cNvPr id="24" name="矩形 23"/>
          <p:cNvSpPr>
            <a:spLocks noChangeArrowheads="1"/>
          </p:cNvSpPr>
          <p:nvPr/>
        </p:nvSpPr>
        <p:spPr bwMode="auto">
          <a:xfrm>
            <a:off x="4857750" y="4500563"/>
            <a:ext cx="3000375"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Aft>
                <a:spcPts val="1800"/>
              </a:spcAft>
            </a:pPr>
            <a:r>
              <a:rPr lang="zh-CN" altLang="en-US" sz="2600">
                <a:solidFill>
                  <a:srgbClr val="0000FF"/>
                </a:solidFill>
                <a:latin typeface="黑体" panose="02010609060101010101" pitchFamily="49" charset="-122"/>
              </a:rPr>
              <a:t>可变磁阻式</a:t>
            </a:r>
            <a:endParaRPr lang="en-US" altLang="zh-CN" sz="2600">
              <a:solidFill>
                <a:srgbClr val="0000FF"/>
              </a:solidFill>
              <a:latin typeface="黑体" panose="02010609060101010101" pitchFamily="49" charset="-122"/>
            </a:endParaRPr>
          </a:p>
          <a:p>
            <a:pPr eaLnBrk="1" hangingPunct="1">
              <a:spcAft>
                <a:spcPts val="1800"/>
              </a:spcAft>
            </a:pPr>
            <a:r>
              <a:rPr lang="zh-CN" altLang="en-US" sz="2600">
                <a:solidFill>
                  <a:srgbClr val="0000FF"/>
                </a:solidFill>
                <a:latin typeface="黑体" panose="02010609060101010101" pitchFamily="49" charset="-122"/>
              </a:rPr>
              <a:t>涡流式</a:t>
            </a:r>
          </a:p>
        </p:txBody>
      </p:sp>
      <p:sp>
        <p:nvSpPr>
          <p:cNvPr id="9" name="AutoShape 9"/>
          <p:cNvSpPr>
            <a:spLocks/>
          </p:cNvSpPr>
          <p:nvPr/>
        </p:nvSpPr>
        <p:spPr bwMode="auto">
          <a:xfrm>
            <a:off x="3376613" y="5043488"/>
            <a:ext cx="142875" cy="928687"/>
          </a:xfrm>
          <a:prstGeom prst="leftBrace">
            <a:avLst>
              <a:gd name="adj1" fmla="val 53164"/>
              <a:gd name="adj2" fmla="val 50000"/>
            </a:avLst>
          </a:prstGeom>
          <a:noFill/>
          <a:ln w="38100" cap="sq">
            <a:solidFill>
              <a:srgbClr val="0000FF"/>
            </a:solidFill>
            <a:round/>
            <a:headEnd/>
            <a:tailEnd/>
          </a:ln>
        </p:spPr>
        <p:txBody>
          <a:bodyPr wrap="none" anchor="ctr"/>
          <a:lstStyle/>
          <a:p>
            <a:pPr eaLnBrk="1" hangingPunct="1">
              <a:lnSpc>
                <a:spcPct val="80000"/>
              </a:lnSpc>
              <a:spcBef>
                <a:spcPct val="20000"/>
              </a:spcBef>
              <a:defRPr/>
            </a:pPr>
            <a:endParaRPr lang="zh-CN" altLang="en-US" sz="2400">
              <a:solidFill>
                <a:srgbClr val="0000FF"/>
              </a:solidFill>
              <a:latin typeface="+mn-lt"/>
              <a:ea typeface="楷体_GB2312" pitchFamily="49" charset="-122"/>
            </a:endParaRPr>
          </a:p>
        </p:txBody>
      </p:sp>
      <p:sp>
        <p:nvSpPr>
          <p:cNvPr id="10" name="矩形 9"/>
          <p:cNvSpPr>
            <a:spLocks noChangeArrowheads="1"/>
          </p:cNvSpPr>
          <p:nvPr/>
        </p:nvSpPr>
        <p:spPr bwMode="auto">
          <a:xfrm>
            <a:off x="2138363" y="5100638"/>
            <a:ext cx="118903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600">
                <a:solidFill>
                  <a:srgbClr val="0000FF"/>
                </a:solidFill>
                <a:latin typeface="黑体" panose="02010609060101010101" pitchFamily="49" charset="-122"/>
              </a:rPr>
              <a:t>电感式</a:t>
            </a:r>
            <a:endParaRPr lang="en-US" altLang="zh-CN" sz="2600">
              <a:solidFill>
                <a:srgbClr val="0000FF"/>
              </a:solidFill>
              <a:latin typeface="黑体" panose="02010609060101010101" pitchFamily="49" charset="-122"/>
            </a:endParaRPr>
          </a:p>
          <a:p>
            <a:pPr eaLnBrk="1" hangingPunct="1"/>
            <a:r>
              <a:rPr lang="zh-CN" altLang="en-US" sz="2600">
                <a:solidFill>
                  <a:srgbClr val="0000FF"/>
                </a:solidFill>
                <a:latin typeface="黑体" panose="02010609060101010101" pitchFamily="49" charset="-122"/>
              </a:rPr>
              <a:t>传感器</a:t>
            </a:r>
          </a:p>
        </p:txBody>
      </p:sp>
      <p:grpSp>
        <p:nvGrpSpPr>
          <p:cNvPr id="11" name="组合 10"/>
          <p:cNvGrpSpPr/>
          <p:nvPr/>
        </p:nvGrpSpPr>
        <p:grpSpPr>
          <a:xfrm>
            <a:off x="6186487" y="5040586"/>
            <a:ext cx="2551224" cy="419447"/>
            <a:chOff x="5022379" y="1884537"/>
            <a:chExt cx="2551224" cy="419447"/>
          </a:xfrm>
        </p:grpSpPr>
        <p:grpSp>
          <p:nvGrpSpPr>
            <p:cNvPr id="12" name="组合 11"/>
            <p:cNvGrpSpPr/>
            <p:nvPr/>
          </p:nvGrpSpPr>
          <p:grpSpPr>
            <a:xfrm>
              <a:off x="5022379" y="1884537"/>
              <a:ext cx="1478434" cy="419447"/>
              <a:chOff x="4400029" y="1162844"/>
              <a:chExt cx="1478434" cy="419447"/>
            </a:xfrm>
          </p:grpSpPr>
          <p:sp>
            <p:nvSpPr>
              <p:cNvPr id="15" name="五角星 14"/>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6" name="五角星 15"/>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7" name="五角星 16"/>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3" name="五角星 12"/>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4" name="五角星 13"/>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121975766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xEl>
                                              <p:pRg st="2" end="2"/>
                                            </p:txEl>
                                          </p:spTgt>
                                        </p:tgtEl>
                                        <p:attrNameLst>
                                          <p:attrName>style.visibility</p:attrName>
                                        </p:attrNameLst>
                                      </p:cBhvr>
                                      <p:to>
                                        <p:strVal val="visible"/>
                                      </p:to>
                                    </p:set>
                                    <p:animEffect transition="in" filter="wipe(down)">
                                      <p:cBhvr>
                                        <p:cTn id="7" dur="500"/>
                                        <p:tgtEl>
                                          <p:spTgt spid="3074">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animBg="1"/>
      <p:bldP spid="24" grpId="0"/>
      <p:bldP spid="9"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3357563" y="1146175"/>
            <a:ext cx="12668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t>将式：</a:t>
            </a:r>
          </a:p>
        </p:txBody>
      </p:sp>
      <p:sp>
        <p:nvSpPr>
          <p:cNvPr id="20483" name="Rectangle 3"/>
          <p:cNvSpPr>
            <a:spLocks noChangeArrowheads="1"/>
          </p:cNvSpPr>
          <p:nvPr/>
        </p:nvSpPr>
        <p:spPr bwMode="auto">
          <a:xfrm>
            <a:off x="7023100" y="1155700"/>
            <a:ext cx="2168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t>代入式（</a:t>
            </a:r>
            <a:r>
              <a:rPr lang="en-US" altLang="zh-CN"/>
              <a:t>1</a:t>
            </a:r>
            <a:r>
              <a:rPr lang="zh-CN" altLang="en-US"/>
              <a:t>）</a:t>
            </a:r>
          </a:p>
        </p:txBody>
      </p:sp>
      <p:pic>
        <p:nvPicPr>
          <p:cNvPr id="2048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1357313"/>
            <a:ext cx="3143250"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8"/>
          <p:cNvSpPr>
            <a:spLocks noChangeArrowheads="1"/>
          </p:cNvSpPr>
          <p:nvPr/>
        </p:nvSpPr>
        <p:spPr bwMode="auto">
          <a:xfrm>
            <a:off x="0" y="0"/>
            <a:ext cx="9144000" cy="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aphicFrame>
        <p:nvGraphicFramePr>
          <p:cNvPr id="20486" name="Object 6"/>
          <p:cNvGraphicFramePr>
            <a:graphicFrameLocks noChangeAspect="1"/>
          </p:cNvGraphicFramePr>
          <p:nvPr/>
        </p:nvGraphicFramePr>
        <p:xfrm>
          <a:off x="4427538" y="909638"/>
          <a:ext cx="2697162" cy="1084262"/>
        </p:xfrm>
        <a:graphic>
          <a:graphicData uri="http://schemas.openxmlformats.org/presentationml/2006/ole">
            <mc:AlternateContent xmlns:mc="http://schemas.openxmlformats.org/markup-compatibility/2006">
              <mc:Choice xmlns:v="urn:schemas-microsoft-com:vml" Requires="v">
                <p:oleObj spid="_x0000_s14383" name="公式" r:id="rId5" imgW="1066800" imgH="431800" progId="Equation.3">
                  <p:embed/>
                </p:oleObj>
              </mc:Choice>
              <mc:Fallback>
                <p:oleObj name="公式" r:id="rId5" imgW="10668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909638"/>
                        <a:ext cx="269716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7" name="Object 7"/>
          <p:cNvGraphicFramePr>
            <a:graphicFrameLocks noChangeAspect="1"/>
          </p:cNvGraphicFramePr>
          <p:nvPr/>
        </p:nvGraphicFramePr>
        <p:xfrm>
          <a:off x="5240338" y="2654300"/>
          <a:ext cx="1479550" cy="1266825"/>
        </p:xfrm>
        <a:graphic>
          <a:graphicData uri="http://schemas.openxmlformats.org/presentationml/2006/ole">
            <mc:AlternateContent xmlns:mc="http://schemas.openxmlformats.org/markup-compatibility/2006">
              <mc:Choice xmlns:v="urn:schemas-microsoft-com:vml" Requires="v">
                <p:oleObj spid="_x0000_s14384" name="公式" r:id="rId7" imgW="533169" imgH="457002" progId="Equation.3">
                  <p:embed/>
                </p:oleObj>
              </mc:Choice>
              <mc:Fallback>
                <p:oleObj name="公式" r:id="rId7" imgW="533169" imgH="4570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338" y="2654300"/>
                        <a:ext cx="147955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8" name="矩形 20"/>
          <p:cNvSpPr>
            <a:spLocks noChangeArrowheads="1"/>
          </p:cNvSpPr>
          <p:nvPr/>
        </p:nvSpPr>
        <p:spPr bwMode="auto">
          <a:xfrm>
            <a:off x="7202488" y="3005138"/>
            <a:ext cx="13239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a:solidFill>
                  <a:srgbClr val="0000FF"/>
                </a:solidFill>
              </a:rPr>
              <a:t>……(1)</a:t>
            </a:r>
            <a:endParaRPr lang="zh-CN" altLang="en-US"/>
          </a:p>
        </p:txBody>
      </p:sp>
      <p:sp>
        <p:nvSpPr>
          <p:cNvPr id="22" name="Rectangle 3"/>
          <p:cNvSpPr txBox="1">
            <a:spLocks noChangeArrowheads="1"/>
          </p:cNvSpPr>
          <p:nvPr/>
        </p:nvSpPr>
        <p:spPr bwMode="auto">
          <a:xfrm>
            <a:off x="3714750" y="2219325"/>
            <a:ext cx="2403475" cy="523875"/>
          </a:xfrm>
          <a:prstGeom prst="rect">
            <a:avLst/>
          </a:prstGeom>
          <a:noFill/>
          <a:ln>
            <a:miter lim="800000"/>
            <a:headEnd/>
            <a:tailEnd/>
          </a:ln>
        </p:spPr>
        <p:txBody>
          <a:bodyPr/>
          <a:lstStyle/>
          <a:p>
            <a:pPr algn="just" eaLnBrk="1" hangingPunct="1">
              <a:lnSpc>
                <a:spcPct val="90000"/>
              </a:lnSpc>
              <a:spcBef>
                <a:spcPct val="20000"/>
              </a:spcBef>
              <a:defRPr/>
            </a:pPr>
            <a:r>
              <a:rPr lang="zh-CN" altLang="en-US" kern="0" dirty="0">
                <a:latin typeface="+mn-lt"/>
              </a:rPr>
              <a:t>线圈自感量为</a:t>
            </a:r>
          </a:p>
        </p:txBody>
      </p:sp>
      <p:sp>
        <p:nvSpPr>
          <p:cNvPr id="20490" name="圆角矩形 22"/>
          <p:cNvSpPr>
            <a:spLocks noChangeArrowheads="1"/>
          </p:cNvSpPr>
          <p:nvPr/>
        </p:nvSpPr>
        <p:spPr bwMode="auto">
          <a:xfrm>
            <a:off x="3500438" y="2076450"/>
            <a:ext cx="5286375" cy="1928813"/>
          </a:xfrm>
          <a:prstGeom prst="roundRect">
            <a:avLst>
              <a:gd name="adj" fmla="val 16667"/>
            </a:avLst>
          </a:prstGeom>
          <a:noFill/>
          <a:ln w="317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0491" name="Rectangle 3"/>
          <p:cNvSpPr>
            <a:spLocks noChangeArrowheads="1"/>
          </p:cNvSpPr>
          <p:nvPr/>
        </p:nvSpPr>
        <p:spPr bwMode="auto">
          <a:xfrm>
            <a:off x="3143250" y="4362450"/>
            <a:ext cx="5954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t>得到可变磁阻式传感器的转换函数：</a:t>
            </a:r>
          </a:p>
        </p:txBody>
      </p:sp>
      <p:sp>
        <p:nvSpPr>
          <p:cNvPr id="20492" name="Rectangle 9"/>
          <p:cNvSpPr>
            <a:spLocks noChangeArrowheads="1"/>
          </p:cNvSpPr>
          <p:nvPr/>
        </p:nvSpPr>
        <p:spPr bwMode="auto">
          <a:xfrm>
            <a:off x="0" y="0"/>
            <a:ext cx="9144000" cy="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aphicFrame>
        <p:nvGraphicFramePr>
          <p:cNvPr id="20493" name="Object 8"/>
          <p:cNvGraphicFramePr>
            <a:graphicFrameLocks noChangeAspect="1"/>
          </p:cNvGraphicFramePr>
          <p:nvPr/>
        </p:nvGraphicFramePr>
        <p:xfrm>
          <a:off x="4330700" y="5076825"/>
          <a:ext cx="3506788" cy="1357313"/>
        </p:xfrm>
        <a:graphic>
          <a:graphicData uri="http://schemas.openxmlformats.org/presentationml/2006/ole">
            <mc:AlternateContent xmlns:mc="http://schemas.openxmlformats.org/markup-compatibility/2006">
              <mc:Choice xmlns:v="urn:schemas-microsoft-com:vml" Requires="v">
                <p:oleObj spid="_x0000_s14385" name="公式" r:id="rId9" imgW="1181100" imgH="457200" progId="Equation.3">
                  <p:embed/>
                </p:oleObj>
              </mc:Choice>
              <mc:Fallback>
                <p:oleObj name="公式" r:id="rId9" imgW="11811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0700" y="5076825"/>
                        <a:ext cx="3506788"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4" name="Rectangle 3"/>
          <p:cNvSpPr>
            <a:spLocks noChangeArrowheads="1"/>
          </p:cNvSpPr>
          <p:nvPr/>
        </p:nvSpPr>
        <p:spPr bwMode="auto">
          <a:xfrm>
            <a:off x="3571875" y="88900"/>
            <a:ext cx="578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可变磁阻式 </a:t>
            </a:r>
          </a:p>
        </p:txBody>
      </p:sp>
    </p:spTree>
    <p:extLst>
      <p:ext uri="{BB962C8B-B14F-4D97-AF65-F5344CB8AC3E}">
        <p14:creationId xmlns:p14="http://schemas.microsoft.com/office/powerpoint/2010/main" val="29088242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1306513" y="2290763"/>
            <a:ext cx="1989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t>转换函数：</a:t>
            </a:r>
          </a:p>
        </p:txBody>
      </p:sp>
      <p:graphicFrame>
        <p:nvGraphicFramePr>
          <p:cNvPr id="13317" name="Object 9"/>
          <p:cNvGraphicFramePr>
            <a:graphicFrameLocks noChangeAspect="1"/>
          </p:cNvGraphicFramePr>
          <p:nvPr/>
        </p:nvGraphicFramePr>
        <p:xfrm>
          <a:off x="4999038" y="2838450"/>
          <a:ext cx="3106737" cy="1141413"/>
        </p:xfrm>
        <a:graphic>
          <a:graphicData uri="http://schemas.openxmlformats.org/presentationml/2006/ole">
            <mc:AlternateContent xmlns:mc="http://schemas.openxmlformats.org/markup-compatibility/2006">
              <mc:Choice xmlns:v="urn:schemas-microsoft-com:vml" Requires="v">
                <p:oleObj spid="_x0000_s15407" name="Equation" r:id="rId4" imgW="1143000" imgH="419040" progId="Equation.DSMT4">
                  <p:embed/>
                </p:oleObj>
              </mc:Choice>
              <mc:Fallback>
                <p:oleObj name="Equation" r:id="rId4" imgW="114300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9038" y="2838450"/>
                        <a:ext cx="3106737" cy="1141413"/>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4" name="矩形 22"/>
          <p:cNvSpPr>
            <a:spLocks noChangeArrowheads="1"/>
          </p:cNvSpPr>
          <p:nvPr/>
        </p:nvSpPr>
        <p:spPr bwMode="auto">
          <a:xfrm>
            <a:off x="5724525" y="2251075"/>
            <a:ext cx="16271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solidFill>
                  <a:srgbClr val="0000FF"/>
                </a:solidFill>
              </a:rPr>
              <a:t>灵敏度：</a:t>
            </a:r>
          </a:p>
        </p:txBody>
      </p:sp>
      <p:sp>
        <p:nvSpPr>
          <p:cNvPr id="13326" name="矩形 24"/>
          <p:cNvSpPr>
            <a:spLocks noChangeArrowheads="1"/>
          </p:cNvSpPr>
          <p:nvPr/>
        </p:nvSpPr>
        <p:spPr bwMode="auto">
          <a:xfrm>
            <a:off x="3571875" y="5111750"/>
            <a:ext cx="538003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00000"/>
              </a:lnSpc>
              <a:spcBef>
                <a:spcPct val="0"/>
              </a:spcBef>
              <a:spcAft>
                <a:spcPts val="1200"/>
              </a:spcAft>
              <a:buClr>
                <a:srgbClr val="C00000"/>
              </a:buClr>
            </a:pPr>
            <a:r>
              <a:rPr lang="zh-CN" altLang="en-US" sz="2400">
                <a:solidFill>
                  <a:srgbClr val="0000FF"/>
                </a:solidFill>
                <a:latin typeface="黑体" panose="02010609060101010101" pitchFamily="49" charset="-122"/>
              </a:rPr>
              <a:t>灵敏度</a:t>
            </a:r>
            <a:r>
              <a:rPr lang="en-US" altLang="zh-CN" sz="2400" i="1">
                <a:solidFill>
                  <a:srgbClr val="0000FF"/>
                </a:solidFill>
                <a:latin typeface="黑体" panose="02010609060101010101" pitchFamily="49" charset="-122"/>
              </a:rPr>
              <a:t>S</a:t>
            </a:r>
            <a:r>
              <a:rPr lang="zh-CN" altLang="en-US" sz="2400">
                <a:solidFill>
                  <a:srgbClr val="0000FF"/>
                </a:solidFill>
                <a:latin typeface="黑体" panose="02010609060101010101" pitchFamily="49" charset="-122"/>
              </a:rPr>
              <a:t>与气隙长度的平方成反比</a:t>
            </a:r>
            <a:endParaRPr lang="en-US" altLang="zh-CN" sz="2400">
              <a:solidFill>
                <a:srgbClr val="0000FF"/>
              </a:solidFill>
              <a:latin typeface="黑体" panose="02010609060101010101" pitchFamily="49" charset="-122"/>
            </a:endParaRPr>
          </a:p>
          <a:p>
            <a:pPr algn="just" eaLnBrk="1" hangingPunct="1">
              <a:lnSpc>
                <a:spcPct val="100000"/>
              </a:lnSpc>
              <a:spcBef>
                <a:spcPct val="0"/>
              </a:spcBef>
              <a:spcAft>
                <a:spcPts val="1200"/>
              </a:spcAft>
              <a:buClr>
                <a:srgbClr val="C00000"/>
              </a:buClr>
            </a:pPr>
            <a:r>
              <a:rPr lang="zh-CN" altLang="en-US" sz="2400">
                <a:solidFill>
                  <a:srgbClr val="0000FF"/>
                </a:solidFill>
                <a:latin typeface="黑体" panose="02010609060101010101" pitchFamily="49" charset="-122"/>
              </a:rPr>
              <a:t>灵敏度</a:t>
            </a:r>
            <a:r>
              <a:rPr lang="en-US" altLang="zh-CN" sz="2400" i="1">
                <a:solidFill>
                  <a:srgbClr val="0000FF"/>
                </a:solidFill>
                <a:latin typeface="黑体" panose="02010609060101010101" pitchFamily="49" charset="-122"/>
              </a:rPr>
              <a:t>S</a:t>
            </a:r>
            <a:r>
              <a:rPr lang="zh-CN" altLang="en-US" sz="2400">
                <a:solidFill>
                  <a:srgbClr val="0000FF"/>
                </a:solidFill>
                <a:latin typeface="黑体" panose="02010609060101010101" pitchFamily="49" charset="-122"/>
              </a:rPr>
              <a:t>与导磁面积、线圈匝数成正比</a:t>
            </a:r>
            <a:endParaRPr lang="en-US" altLang="zh-CN" sz="2400">
              <a:solidFill>
                <a:srgbClr val="0000FF"/>
              </a:solidFill>
              <a:latin typeface="黑体" panose="02010609060101010101" pitchFamily="49" charset="-122"/>
            </a:endParaRPr>
          </a:p>
        </p:txBody>
      </p:sp>
      <p:sp>
        <p:nvSpPr>
          <p:cNvPr id="22534" name="Rectangle 3"/>
          <p:cNvSpPr>
            <a:spLocks noChangeArrowheads="1"/>
          </p:cNvSpPr>
          <p:nvPr/>
        </p:nvSpPr>
        <p:spPr bwMode="auto">
          <a:xfrm>
            <a:off x="458788" y="827088"/>
            <a:ext cx="8713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C00000"/>
              </a:buClr>
            </a:pPr>
            <a:r>
              <a:rPr lang="zh-CN" altLang="en-US">
                <a:solidFill>
                  <a:srgbClr val="0000FF"/>
                </a:solidFill>
              </a:rPr>
              <a:t>问题</a:t>
            </a:r>
            <a:r>
              <a:rPr lang="en-US" altLang="zh-CN">
                <a:solidFill>
                  <a:srgbClr val="0000FF"/>
                </a:solidFill>
              </a:rPr>
              <a:t>2</a:t>
            </a:r>
            <a:r>
              <a:rPr lang="zh-CN" altLang="en-US">
                <a:solidFill>
                  <a:srgbClr val="0000FF"/>
                </a:solidFill>
              </a:rPr>
              <a:t>：传感器的灵敏度（</a:t>
            </a:r>
            <a:r>
              <a:rPr lang="en-US" altLang="zh-CN">
                <a:solidFill>
                  <a:srgbClr val="0000FF"/>
                </a:solidFill>
              </a:rPr>
              <a:t>Sensitivity</a:t>
            </a:r>
            <a:r>
              <a:rPr lang="zh-CN" altLang="en-US">
                <a:solidFill>
                  <a:srgbClr val="0000FF"/>
                </a:solidFill>
              </a:rPr>
              <a:t>）如何计算？</a:t>
            </a:r>
          </a:p>
        </p:txBody>
      </p:sp>
      <p:sp>
        <p:nvSpPr>
          <p:cNvPr id="22535" name="Rectangle 3"/>
          <p:cNvSpPr>
            <a:spLocks noChangeArrowheads="1"/>
          </p:cNvSpPr>
          <p:nvPr/>
        </p:nvSpPr>
        <p:spPr bwMode="auto">
          <a:xfrm>
            <a:off x="3571875" y="88900"/>
            <a:ext cx="578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可变磁阻式 </a:t>
            </a:r>
          </a:p>
        </p:txBody>
      </p:sp>
      <p:graphicFrame>
        <p:nvGraphicFramePr>
          <p:cNvPr id="22536" name="Object 17"/>
          <p:cNvGraphicFramePr>
            <a:graphicFrameLocks noChangeAspect="1"/>
          </p:cNvGraphicFramePr>
          <p:nvPr/>
        </p:nvGraphicFramePr>
        <p:xfrm>
          <a:off x="1216025" y="2849563"/>
          <a:ext cx="2376488" cy="1244600"/>
        </p:xfrm>
        <a:graphic>
          <a:graphicData uri="http://schemas.openxmlformats.org/presentationml/2006/ole">
            <mc:AlternateContent xmlns:mc="http://schemas.openxmlformats.org/markup-compatibility/2006">
              <mc:Choice xmlns:v="urn:schemas-microsoft-com:vml" Requires="v">
                <p:oleObj spid="_x0000_s15408" name="公式" r:id="rId6" imgW="799920" imgH="419040" progId="Equation.3">
                  <p:embed/>
                </p:oleObj>
              </mc:Choice>
              <mc:Fallback>
                <p:oleObj name="公式" r:id="rId6" imgW="79992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6025" y="2849563"/>
                        <a:ext cx="237648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7" name="矩形 2"/>
          <p:cNvSpPr>
            <a:spLocks noChangeArrowheads="1"/>
          </p:cNvSpPr>
          <p:nvPr/>
        </p:nvSpPr>
        <p:spPr bwMode="auto">
          <a:xfrm>
            <a:off x="434975" y="1557338"/>
            <a:ext cx="703738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FF0000"/>
                </a:solidFill>
              </a:rPr>
              <a:t>灵敏度定义：单位输入引起的单位输出变化</a:t>
            </a:r>
          </a:p>
        </p:txBody>
      </p:sp>
      <p:sp>
        <p:nvSpPr>
          <p:cNvPr id="22538" name="下箭头 3"/>
          <p:cNvSpPr>
            <a:spLocks noChangeArrowheads="1"/>
          </p:cNvSpPr>
          <p:nvPr/>
        </p:nvSpPr>
        <p:spPr bwMode="auto">
          <a:xfrm rot="-5400000">
            <a:off x="4098925" y="2898775"/>
            <a:ext cx="606425" cy="1000125"/>
          </a:xfrm>
          <a:prstGeom prst="downArrow">
            <a:avLst>
              <a:gd name="adj1" fmla="val 50000"/>
              <a:gd name="adj2" fmla="val 50019"/>
            </a:avLst>
          </a:prstGeom>
          <a:solidFill>
            <a:srgbClr val="3366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2539" name="圆角矩形 22"/>
          <p:cNvSpPr>
            <a:spLocks noChangeArrowheads="1"/>
          </p:cNvSpPr>
          <p:nvPr/>
        </p:nvSpPr>
        <p:spPr bwMode="auto">
          <a:xfrm>
            <a:off x="1016000" y="2220913"/>
            <a:ext cx="2789238" cy="1928812"/>
          </a:xfrm>
          <a:prstGeom prst="roundRect">
            <a:avLst>
              <a:gd name="adj" fmla="val 16667"/>
            </a:avLst>
          </a:prstGeom>
          <a:noFill/>
          <a:ln w="317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2540" name="圆角矩形 22"/>
          <p:cNvSpPr>
            <a:spLocks noChangeArrowheads="1"/>
          </p:cNvSpPr>
          <p:nvPr/>
        </p:nvSpPr>
        <p:spPr bwMode="auto">
          <a:xfrm>
            <a:off x="4927600" y="2220913"/>
            <a:ext cx="3389313" cy="1928812"/>
          </a:xfrm>
          <a:prstGeom prst="roundRect">
            <a:avLst>
              <a:gd name="adj" fmla="val 16667"/>
            </a:avLst>
          </a:prstGeom>
          <a:noFill/>
          <a:ln w="317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nvGrpSpPr>
          <p:cNvPr id="22541" name="组合 4128"/>
          <p:cNvGrpSpPr>
            <a:grpSpLocks/>
          </p:cNvGrpSpPr>
          <p:nvPr/>
        </p:nvGrpSpPr>
        <p:grpSpPr bwMode="auto">
          <a:xfrm>
            <a:off x="1239838" y="4445000"/>
            <a:ext cx="2611437" cy="2297113"/>
            <a:chOff x="928067" y="4548146"/>
            <a:chExt cx="2611669" cy="2296024"/>
          </a:xfrm>
        </p:grpSpPr>
        <p:grpSp>
          <p:nvGrpSpPr>
            <p:cNvPr id="22544" name="组合 4126"/>
            <p:cNvGrpSpPr>
              <a:grpSpLocks/>
            </p:cNvGrpSpPr>
            <p:nvPr/>
          </p:nvGrpSpPr>
          <p:grpSpPr bwMode="auto">
            <a:xfrm>
              <a:off x="928067" y="4548146"/>
              <a:ext cx="2240343" cy="1992313"/>
              <a:chOff x="874713" y="4476750"/>
              <a:chExt cx="3627438" cy="1992313"/>
            </a:xfrm>
          </p:grpSpPr>
          <p:sp>
            <p:nvSpPr>
              <p:cNvPr id="22546" name="Rectangle 31"/>
              <p:cNvSpPr>
                <a:spLocks noChangeArrowheads="1"/>
              </p:cNvSpPr>
              <p:nvPr/>
            </p:nvSpPr>
            <p:spPr bwMode="auto">
              <a:xfrm>
                <a:off x="874713" y="4476750"/>
                <a:ext cx="3617913" cy="1992312"/>
              </a:xfrm>
              <a:prstGeom prst="rect">
                <a:avLst/>
              </a:prstGeom>
              <a:solidFill>
                <a:srgbClr val="FFFFFF"/>
              </a:solidFill>
              <a:ln w="25400">
                <a:solidFill>
                  <a:srgbClr val="000000"/>
                </a:solidFill>
                <a:miter lim="800000"/>
                <a:headEnd/>
                <a:tailEnd/>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2547" name="Rectangle 32"/>
              <p:cNvSpPr>
                <a:spLocks noChangeArrowheads="1"/>
              </p:cNvSpPr>
              <p:nvPr/>
            </p:nvSpPr>
            <p:spPr bwMode="auto">
              <a:xfrm>
                <a:off x="874713" y="4476750"/>
                <a:ext cx="3617913" cy="1992312"/>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2548" name="Line 33"/>
              <p:cNvSpPr>
                <a:spLocks noChangeShapeType="1"/>
              </p:cNvSpPr>
              <p:nvPr/>
            </p:nvSpPr>
            <p:spPr bwMode="auto">
              <a:xfrm>
                <a:off x="874713" y="4476750"/>
                <a:ext cx="361791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9" name="Line 34"/>
              <p:cNvSpPr>
                <a:spLocks noChangeShapeType="1"/>
              </p:cNvSpPr>
              <p:nvPr/>
            </p:nvSpPr>
            <p:spPr bwMode="auto">
              <a:xfrm>
                <a:off x="874713" y="6469063"/>
                <a:ext cx="361791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Line 35"/>
              <p:cNvSpPr>
                <a:spLocks noChangeShapeType="1"/>
              </p:cNvSpPr>
              <p:nvPr/>
            </p:nvSpPr>
            <p:spPr bwMode="auto">
              <a:xfrm flipV="1">
                <a:off x="4492626" y="4476750"/>
                <a:ext cx="0" cy="19923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Line 36"/>
              <p:cNvSpPr>
                <a:spLocks noChangeShapeType="1"/>
              </p:cNvSpPr>
              <p:nvPr/>
            </p:nvSpPr>
            <p:spPr bwMode="auto">
              <a:xfrm flipV="1">
                <a:off x="874713" y="4476750"/>
                <a:ext cx="0" cy="19923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2" name="Line 38"/>
              <p:cNvSpPr>
                <a:spLocks noChangeShapeType="1"/>
              </p:cNvSpPr>
              <p:nvPr/>
            </p:nvSpPr>
            <p:spPr bwMode="auto">
              <a:xfrm flipV="1">
                <a:off x="874713" y="4476750"/>
                <a:ext cx="0" cy="19923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Line 40"/>
              <p:cNvSpPr>
                <a:spLocks noChangeShapeType="1"/>
              </p:cNvSpPr>
              <p:nvPr/>
            </p:nvSpPr>
            <p:spPr bwMode="auto">
              <a:xfrm>
                <a:off x="874713" y="4476750"/>
                <a:ext cx="0" cy="1746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4" name="Line 42"/>
              <p:cNvSpPr>
                <a:spLocks noChangeShapeType="1"/>
              </p:cNvSpPr>
              <p:nvPr/>
            </p:nvSpPr>
            <p:spPr bwMode="auto">
              <a:xfrm flipV="1">
                <a:off x="1593851" y="6445250"/>
                <a:ext cx="0" cy="238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Line 43"/>
              <p:cNvSpPr>
                <a:spLocks noChangeShapeType="1"/>
              </p:cNvSpPr>
              <p:nvPr/>
            </p:nvSpPr>
            <p:spPr bwMode="auto">
              <a:xfrm>
                <a:off x="1593851" y="4476750"/>
                <a:ext cx="0" cy="1746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6" name="Line 45"/>
              <p:cNvSpPr>
                <a:spLocks noChangeShapeType="1"/>
              </p:cNvSpPr>
              <p:nvPr/>
            </p:nvSpPr>
            <p:spPr bwMode="auto">
              <a:xfrm flipV="1">
                <a:off x="2314576" y="6445250"/>
                <a:ext cx="0" cy="238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7" name="Line 46"/>
              <p:cNvSpPr>
                <a:spLocks noChangeShapeType="1"/>
              </p:cNvSpPr>
              <p:nvPr/>
            </p:nvSpPr>
            <p:spPr bwMode="auto">
              <a:xfrm>
                <a:off x="2314576" y="4476750"/>
                <a:ext cx="0" cy="1746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8" name="Line 48"/>
              <p:cNvSpPr>
                <a:spLocks noChangeShapeType="1"/>
              </p:cNvSpPr>
              <p:nvPr/>
            </p:nvSpPr>
            <p:spPr bwMode="auto">
              <a:xfrm flipV="1">
                <a:off x="3043238" y="6445250"/>
                <a:ext cx="0" cy="238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9" name="Line 49"/>
              <p:cNvSpPr>
                <a:spLocks noChangeShapeType="1"/>
              </p:cNvSpPr>
              <p:nvPr/>
            </p:nvSpPr>
            <p:spPr bwMode="auto">
              <a:xfrm>
                <a:off x="3043238" y="4476750"/>
                <a:ext cx="0" cy="1746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0" name="Line 51"/>
              <p:cNvSpPr>
                <a:spLocks noChangeShapeType="1"/>
              </p:cNvSpPr>
              <p:nvPr/>
            </p:nvSpPr>
            <p:spPr bwMode="auto">
              <a:xfrm flipV="1">
                <a:off x="3762376" y="6445250"/>
                <a:ext cx="0" cy="238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1" name="Line 52"/>
              <p:cNvSpPr>
                <a:spLocks noChangeShapeType="1"/>
              </p:cNvSpPr>
              <p:nvPr/>
            </p:nvSpPr>
            <p:spPr bwMode="auto">
              <a:xfrm>
                <a:off x="3762376" y="4476750"/>
                <a:ext cx="0" cy="1746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2" name="Line 54"/>
              <p:cNvSpPr>
                <a:spLocks noChangeShapeType="1"/>
              </p:cNvSpPr>
              <p:nvPr/>
            </p:nvSpPr>
            <p:spPr bwMode="auto">
              <a:xfrm flipV="1">
                <a:off x="4492626" y="6445250"/>
                <a:ext cx="0" cy="238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3" name="Line 55"/>
              <p:cNvSpPr>
                <a:spLocks noChangeShapeType="1"/>
              </p:cNvSpPr>
              <p:nvPr/>
            </p:nvSpPr>
            <p:spPr bwMode="auto">
              <a:xfrm>
                <a:off x="4492626" y="4476750"/>
                <a:ext cx="0" cy="1746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4" name="Line 57"/>
              <p:cNvSpPr>
                <a:spLocks noChangeShapeType="1"/>
              </p:cNvSpPr>
              <p:nvPr/>
            </p:nvSpPr>
            <p:spPr bwMode="auto">
              <a:xfrm>
                <a:off x="874713" y="6469063"/>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5" name="Line 60"/>
              <p:cNvSpPr>
                <a:spLocks noChangeShapeType="1"/>
              </p:cNvSpPr>
              <p:nvPr/>
            </p:nvSpPr>
            <p:spPr bwMode="auto">
              <a:xfrm>
                <a:off x="874713" y="6265863"/>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6" name="Line 61"/>
              <p:cNvSpPr>
                <a:spLocks noChangeShapeType="1"/>
              </p:cNvSpPr>
              <p:nvPr/>
            </p:nvSpPr>
            <p:spPr bwMode="auto">
              <a:xfrm flipH="1">
                <a:off x="4452938" y="6265863"/>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7" name="Line 63"/>
              <p:cNvSpPr>
                <a:spLocks noChangeShapeType="1"/>
              </p:cNvSpPr>
              <p:nvPr/>
            </p:nvSpPr>
            <p:spPr bwMode="auto">
              <a:xfrm>
                <a:off x="874713" y="6067425"/>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8" name="Line 64"/>
              <p:cNvSpPr>
                <a:spLocks noChangeShapeType="1"/>
              </p:cNvSpPr>
              <p:nvPr/>
            </p:nvSpPr>
            <p:spPr bwMode="auto">
              <a:xfrm flipH="1">
                <a:off x="4452938" y="6067425"/>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9" name="Line 66"/>
              <p:cNvSpPr>
                <a:spLocks noChangeShapeType="1"/>
              </p:cNvSpPr>
              <p:nvPr/>
            </p:nvSpPr>
            <p:spPr bwMode="auto">
              <a:xfrm>
                <a:off x="874713" y="5868988"/>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0" name="Line 67"/>
              <p:cNvSpPr>
                <a:spLocks noChangeShapeType="1"/>
              </p:cNvSpPr>
              <p:nvPr/>
            </p:nvSpPr>
            <p:spPr bwMode="auto">
              <a:xfrm flipH="1">
                <a:off x="4452938" y="5868988"/>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1" name="Line 69"/>
              <p:cNvSpPr>
                <a:spLocks noChangeShapeType="1"/>
              </p:cNvSpPr>
              <p:nvPr/>
            </p:nvSpPr>
            <p:spPr bwMode="auto">
              <a:xfrm>
                <a:off x="874713" y="5672138"/>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2" name="Line 70"/>
              <p:cNvSpPr>
                <a:spLocks noChangeShapeType="1"/>
              </p:cNvSpPr>
              <p:nvPr/>
            </p:nvSpPr>
            <p:spPr bwMode="auto">
              <a:xfrm flipH="1">
                <a:off x="4452938" y="5672138"/>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3" name="Line 72"/>
              <p:cNvSpPr>
                <a:spLocks noChangeShapeType="1"/>
              </p:cNvSpPr>
              <p:nvPr/>
            </p:nvSpPr>
            <p:spPr bwMode="auto">
              <a:xfrm>
                <a:off x="874713" y="5473700"/>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4" name="Line 73"/>
              <p:cNvSpPr>
                <a:spLocks noChangeShapeType="1"/>
              </p:cNvSpPr>
              <p:nvPr/>
            </p:nvSpPr>
            <p:spPr bwMode="auto">
              <a:xfrm flipH="1">
                <a:off x="4452938" y="5473700"/>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5" name="Line 75"/>
              <p:cNvSpPr>
                <a:spLocks noChangeShapeType="1"/>
              </p:cNvSpPr>
              <p:nvPr/>
            </p:nvSpPr>
            <p:spPr bwMode="auto">
              <a:xfrm>
                <a:off x="874713" y="5268913"/>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6" name="Line 76"/>
              <p:cNvSpPr>
                <a:spLocks noChangeShapeType="1"/>
              </p:cNvSpPr>
              <p:nvPr/>
            </p:nvSpPr>
            <p:spPr bwMode="auto">
              <a:xfrm flipH="1">
                <a:off x="4452938" y="5268913"/>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7" name="Line 78"/>
              <p:cNvSpPr>
                <a:spLocks noChangeShapeType="1"/>
              </p:cNvSpPr>
              <p:nvPr/>
            </p:nvSpPr>
            <p:spPr bwMode="auto">
              <a:xfrm>
                <a:off x="874713" y="5072063"/>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8" name="Line 79"/>
              <p:cNvSpPr>
                <a:spLocks noChangeShapeType="1"/>
              </p:cNvSpPr>
              <p:nvPr/>
            </p:nvSpPr>
            <p:spPr bwMode="auto">
              <a:xfrm flipH="1">
                <a:off x="4452938" y="5072063"/>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9" name="Line 81"/>
              <p:cNvSpPr>
                <a:spLocks noChangeShapeType="1"/>
              </p:cNvSpPr>
              <p:nvPr/>
            </p:nvSpPr>
            <p:spPr bwMode="auto">
              <a:xfrm>
                <a:off x="874713" y="4873625"/>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0" name="Line 82"/>
              <p:cNvSpPr>
                <a:spLocks noChangeShapeType="1"/>
              </p:cNvSpPr>
              <p:nvPr/>
            </p:nvSpPr>
            <p:spPr bwMode="auto">
              <a:xfrm flipH="1">
                <a:off x="4452938" y="4873625"/>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1" name="Line 84"/>
              <p:cNvSpPr>
                <a:spLocks noChangeShapeType="1"/>
              </p:cNvSpPr>
              <p:nvPr/>
            </p:nvSpPr>
            <p:spPr bwMode="auto">
              <a:xfrm>
                <a:off x="874713" y="4675188"/>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2" name="Line 85"/>
              <p:cNvSpPr>
                <a:spLocks noChangeShapeType="1"/>
              </p:cNvSpPr>
              <p:nvPr/>
            </p:nvSpPr>
            <p:spPr bwMode="auto">
              <a:xfrm flipH="1">
                <a:off x="4452938" y="4675188"/>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3" name="Line 87"/>
              <p:cNvSpPr>
                <a:spLocks noChangeShapeType="1"/>
              </p:cNvSpPr>
              <p:nvPr/>
            </p:nvSpPr>
            <p:spPr bwMode="auto">
              <a:xfrm>
                <a:off x="874713" y="4476750"/>
                <a:ext cx="3016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4" name="Line 88"/>
              <p:cNvSpPr>
                <a:spLocks noChangeShapeType="1"/>
              </p:cNvSpPr>
              <p:nvPr/>
            </p:nvSpPr>
            <p:spPr bwMode="auto">
              <a:xfrm flipH="1">
                <a:off x="4452938" y="4476750"/>
                <a:ext cx="39688"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5" name="Line 90"/>
              <p:cNvSpPr>
                <a:spLocks noChangeShapeType="1"/>
              </p:cNvSpPr>
              <p:nvPr/>
            </p:nvSpPr>
            <p:spPr bwMode="auto">
              <a:xfrm>
                <a:off x="874713" y="4476750"/>
                <a:ext cx="361791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6" name="Line 92"/>
              <p:cNvSpPr>
                <a:spLocks noChangeShapeType="1"/>
              </p:cNvSpPr>
              <p:nvPr/>
            </p:nvSpPr>
            <p:spPr bwMode="auto">
              <a:xfrm flipV="1">
                <a:off x="4492626" y="4476750"/>
                <a:ext cx="0" cy="19923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7" name="Line 93"/>
              <p:cNvSpPr>
                <a:spLocks noChangeShapeType="1"/>
              </p:cNvSpPr>
              <p:nvPr/>
            </p:nvSpPr>
            <p:spPr bwMode="auto">
              <a:xfrm flipV="1">
                <a:off x="874713" y="4476750"/>
                <a:ext cx="0" cy="1992312"/>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8" name="Freeform 94"/>
              <p:cNvSpPr>
                <a:spLocks/>
              </p:cNvSpPr>
              <p:nvPr/>
            </p:nvSpPr>
            <p:spPr bwMode="auto">
              <a:xfrm>
                <a:off x="874713" y="6265863"/>
                <a:ext cx="3627438" cy="168275"/>
              </a:xfrm>
              <a:custGeom>
                <a:avLst/>
                <a:gdLst>
                  <a:gd name="T0" fmla="*/ 0 w 2285"/>
                  <a:gd name="T1" fmla="*/ 0 h 106"/>
                  <a:gd name="T2" fmla="*/ 69850 w 2285"/>
                  <a:gd name="T3" fmla="*/ 17463 h 106"/>
                  <a:gd name="T4" fmla="*/ 139700 w 2285"/>
                  <a:gd name="T5" fmla="*/ 34925 h 106"/>
                  <a:gd name="T6" fmla="*/ 209550 w 2285"/>
                  <a:gd name="T7" fmla="*/ 46038 h 106"/>
                  <a:gd name="T8" fmla="*/ 279400 w 2285"/>
                  <a:gd name="T9" fmla="*/ 57150 h 106"/>
                  <a:gd name="T10" fmla="*/ 360363 w 2285"/>
                  <a:gd name="T11" fmla="*/ 69850 h 106"/>
                  <a:gd name="T12" fmla="*/ 430213 w 2285"/>
                  <a:gd name="T13" fmla="*/ 74613 h 106"/>
                  <a:gd name="T14" fmla="*/ 500063 w 2285"/>
                  <a:gd name="T15" fmla="*/ 80963 h 106"/>
                  <a:gd name="T16" fmla="*/ 569913 w 2285"/>
                  <a:gd name="T17" fmla="*/ 92075 h 106"/>
                  <a:gd name="T18" fmla="*/ 649288 w 2285"/>
                  <a:gd name="T19" fmla="*/ 98425 h 106"/>
                  <a:gd name="T20" fmla="*/ 719138 w 2285"/>
                  <a:gd name="T21" fmla="*/ 98425 h 106"/>
                  <a:gd name="T22" fmla="*/ 788988 w 2285"/>
                  <a:gd name="T23" fmla="*/ 104775 h 106"/>
                  <a:gd name="T24" fmla="*/ 858838 w 2285"/>
                  <a:gd name="T25" fmla="*/ 109538 h 106"/>
                  <a:gd name="T26" fmla="*/ 939800 w 2285"/>
                  <a:gd name="T27" fmla="*/ 115888 h 106"/>
                  <a:gd name="T28" fmla="*/ 1009650 w 2285"/>
                  <a:gd name="T29" fmla="*/ 115888 h 106"/>
                  <a:gd name="T30" fmla="*/ 1079500 w 2285"/>
                  <a:gd name="T31" fmla="*/ 122238 h 106"/>
                  <a:gd name="T32" fmla="*/ 1149350 w 2285"/>
                  <a:gd name="T33" fmla="*/ 122238 h 106"/>
                  <a:gd name="T34" fmla="*/ 1228725 w 2285"/>
                  <a:gd name="T35" fmla="*/ 127000 h 106"/>
                  <a:gd name="T36" fmla="*/ 1298575 w 2285"/>
                  <a:gd name="T37" fmla="*/ 127000 h 106"/>
                  <a:gd name="T38" fmla="*/ 1368425 w 2285"/>
                  <a:gd name="T39" fmla="*/ 133350 h 106"/>
                  <a:gd name="T40" fmla="*/ 1439863 w 2285"/>
                  <a:gd name="T41" fmla="*/ 133350 h 106"/>
                  <a:gd name="T42" fmla="*/ 1519238 w 2285"/>
                  <a:gd name="T43" fmla="*/ 133350 h 106"/>
                  <a:gd name="T44" fmla="*/ 1589088 w 2285"/>
                  <a:gd name="T45" fmla="*/ 139700 h 106"/>
                  <a:gd name="T46" fmla="*/ 1658938 w 2285"/>
                  <a:gd name="T47" fmla="*/ 139700 h 106"/>
                  <a:gd name="T48" fmla="*/ 1728788 w 2285"/>
                  <a:gd name="T49" fmla="*/ 139700 h 106"/>
                  <a:gd name="T50" fmla="*/ 1808163 w 2285"/>
                  <a:gd name="T51" fmla="*/ 144463 h 106"/>
                  <a:gd name="T52" fmla="*/ 1879600 w 2285"/>
                  <a:gd name="T53" fmla="*/ 144463 h 106"/>
                  <a:gd name="T54" fmla="*/ 1949450 w 2285"/>
                  <a:gd name="T55" fmla="*/ 144463 h 106"/>
                  <a:gd name="T56" fmla="*/ 2019300 w 2285"/>
                  <a:gd name="T57" fmla="*/ 150813 h 106"/>
                  <a:gd name="T58" fmla="*/ 2089150 w 2285"/>
                  <a:gd name="T59" fmla="*/ 150813 h 106"/>
                  <a:gd name="T60" fmla="*/ 2168525 w 2285"/>
                  <a:gd name="T61" fmla="*/ 150813 h 106"/>
                  <a:gd name="T62" fmla="*/ 2238375 w 2285"/>
                  <a:gd name="T63" fmla="*/ 150813 h 106"/>
                  <a:gd name="T64" fmla="*/ 2308225 w 2285"/>
                  <a:gd name="T65" fmla="*/ 150813 h 106"/>
                  <a:gd name="T66" fmla="*/ 2378075 w 2285"/>
                  <a:gd name="T67" fmla="*/ 157163 h 106"/>
                  <a:gd name="T68" fmla="*/ 2459038 w 2285"/>
                  <a:gd name="T69" fmla="*/ 157163 h 106"/>
                  <a:gd name="T70" fmla="*/ 2528888 w 2285"/>
                  <a:gd name="T71" fmla="*/ 157163 h 106"/>
                  <a:gd name="T72" fmla="*/ 2598738 w 2285"/>
                  <a:gd name="T73" fmla="*/ 157163 h 106"/>
                  <a:gd name="T74" fmla="*/ 2668588 w 2285"/>
                  <a:gd name="T75" fmla="*/ 157163 h 106"/>
                  <a:gd name="T76" fmla="*/ 2747963 w 2285"/>
                  <a:gd name="T77" fmla="*/ 157163 h 106"/>
                  <a:gd name="T78" fmla="*/ 2817813 w 2285"/>
                  <a:gd name="T79" fmla="*/ 161925 h 106"/>
                  <a:gd name="T80" fmla="*/ 2887663 w 2285"/>
                  <a:gd name="T81" fmla="*/ 161925 h 106"/>
                  <a:gd name="T82" fmla="*/ 2957513 w 2285"/>
                  <a:gd name="T83" fmla="*/ 161925 h 106"/>
                  <a:gd name="T84" fmla="*/ 3038475 w 2285"/>
                  <a:gd name="T85" fmla="*/ 161925 h 106"/>
                  <a:gd name="T86" fmla="*/ 3108325 w 2285"/>
                  <a:gd name="T87" fmla="*/ 161925 h 106"/>
                  <a:gd name="T88" fmla="*/ 3178175 w 2285"/>
                  <a:gd name="T89" fmla="*/ 161925 h 106"/>
                  <a:gd name="T90" fmla="*/ 3248025 w 2285"/>
                  <a:gd name="T91" fmla="*/ 161925 h 106"/>
                  <a:gd name="T92" fmla="*/ 3327400 w 2285"/>
                  <a:gd name="T93" fmla="*/ 161925 h 106"/>
                  <a:gd name="T94" fmla="*/ 3397250 w 2285"/>
                  <a:gd name="T95" fmla="*/ 168275 h 106"/>
                  <a:gd name="T96" fmla="*/ 3467100 w 2285"/>
                  <a:gd name="T97" fmla="*/ 168275 h 106"/>
                  <a:gd name="T98" fmla="*/ 3538538 w 2285"/>
                  <a:gd name="T99" fmla="*/ 168275 h 106"/>
                  <a:gd name="T100" fmla="*/ 3617913 w 2285"/>
                  <a:gd name="T101" fmla="*/ 168275 h 106"/>
                  <a:gd name="T102" fmla="*/ 3627438 w 2285"/>
                  <a:gd name="T103" fmla="*/ 168275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85" h="106">
                    <a:moveTo>
                      <a:pt x="0" y="0"/>
                    </a:moveTo>
                    <a:lnTo>
                      <a:pt x="44" y="11"/>
                    </a:lnTo>
                    <a:lnTo>
                      <a:pt x="88" y="22"/>
                    </a:lnTo>
                    <a:lnTo>
                      <a:pt x="132" y="29"/>
                    </a:lnTo>
                    <a:lnTo>
                      <a:pt x="176" y="36"/>
                    </a:lnTo>
                    <a:lnTo>
                      <a:pt x="227" y="44"/>
                    </a:lnTo>
                    <a:lnTo>
                      <a:pt x="271" y="47"/>
                    </a:lnTo>
                    <a:lnTo>
                      <a:pt x="315" y="51"/>
                    </a:lnTo>
                    <a:lnTo>
                      <a:pt x="359" y="58"/>
                    </a:lnTo>
                    <a:lnTo>
                      <a:pt x="409" y="62"/>
                    </a:lnTo>
                    <a:lnTo>
                      <a:pt x="453" y="62"/>
                    </a:lnTo>
                    <a:lnTo>
                      <a:pt x="497" y="66"/>
                    </a:lnTo>
                    <a:lnTo>
                      <a:pt x="541" y="69"/>
                    </a:lnTo>
                    <a:lnTo>
                      <a:pt x="592" y="73"/>
                    </a:lnTo>
                    <a:lnTo>
                      <a:pt x="636" y="73"/>
                    </a:lnTo>
                    <a:lnTo>
                      <a:pt x="680" y="77"/>
                    </a:lnTo>
                    <a:lnTo>
                      <a:pt x="724" y="77"/>
                    </a:lnTo>
                    <a:lnTo>
                      <a:pt x="774" y="80"/>
                    </a:lnTo>
                    <a:lnTo>
                      <a:pt x="818" y="80"/>
                    </a:lnTo>
                    <a:lnTo>
                      <a:pt x="862" y="84"/>
                    </a:lnTo>
                    <a:lnTo>
                      <a:pt x="907" y="84"/>
                    </a:lnTo>
                    <a:lnTo>
                      <a:pt x="957" y="84"/>
                    </a:lnTo>
                    <a:lnTo>
                      <a:pt x="1001" y="88"/>
                    </a:lnTo>
                    <a:lnTo>
                      <a:pt x="1045" y="88"/>
                    </a:lnTo>
                    <a:lnTo>
                      <a:pt x="1089" y="88"/>
                    </a:lnTo>
                    <a:lnTo>
                      <a:pt x="1139" y="91"/>
                    </a:lnTo>
                    <a:lnTo>
                      <a:pt x="1184" y="91"/>
                    </a:lnTo>
                    <a:lnTo>
                      <a:pt x="1228" y="91"/>
                    </a:lnTo>
                    <a:lnTo>
                      <a:pt x="1272" y="95"/>
                    </a:lnTo>
                    <a:lnTo>
                      <a:pt x="1316" y="95"/>
                    </a:lnTo>
                    <a:lnTo>
                      <a:pt x="1366" y="95"/>
                    </a:lnTo>
                    <a:lnTo>
                      <a:pt x="1410" y="95"/>
                    </a:lnTo>
                    <a:lnTo>
                      <a:pt x="1454" y="95"/>
                    </a:lnTo>
                    <a:lnTo>
                      <a:pt x="1498" y="99"/>
                    </a:lnTo>
                    <a:lnTo>
                      <a:pt x="1549" y="99"/>
                    </a:lnTo>
                    <a:lnTo>
                      <a:pt x="1593" y="99"/>
                    </a:lnTo>
                    <a:lnTo>
                      <a:pt x="1637" y="99"/>
                    </a:lnTo>
                    <a:lnTo>
                      <a:pt x="1681" y="99"/>
                    </a:lnTo>
                    <a:lnTo>
                      <a:pt x="1731" y="99"/>
                    </a:lnTo>
                    <a:lnTo>
                      <a:pt x="1775" y="102"/>
                    </a:lnTo>
                    <a:lnTo>
                      <a:pt x="1819" y="102"/>
                    </a:lnTo>
                    <a:lnTo>
                      <a:pt x="1863" y="102"/>
                    </a:lnTo>
                    <a:lnTo>
                      <a:pt x="1914" y="102"/>
                    </a:lnTo>
                    <a:lnTo>
                      <a:pt x="1958" y="102"/>
                    </a:lnTo>
                    <a:lnTo>
                      <a:pt x="2002" y="102"/>
                    </a:lnTo>
                    <a:lnTo>
                      <a:pt x="2046" y="102"/>
                    </a:lnTo>
                    <a:lnTo>
                      <a:pt x="2096" y="102"/>
                    </a:lnTo>
                    <a:lnTo>
                      <a:pt x="2140" y="106"/>
                    </a:lnTo>
                    <a:lnTo>
                      <a:pt x="2184" y="106"/>
                    </a:lnTo>
                    <a:lnTo>
                      <a:pt x="2229" y="106"/>
                    </a:lnTo>
                    <a:lnTo>
                      <a:pt x="2279" y="106"/>
                    </a:lnTo>
                    <a:lnTo>
                      <a:pt x="2285" y="106"/>
                    </a:lnTo>
                  </a:path>
                </a:pathLst>
              </a:custGeom>
              <a:noFill/>
              <a:ln w="2540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9" name="Freeform 95"/>
              <p:cNvSpPr>
                <a:spLocks/>
              </p:cNvSpPr>
              <p:nvPr/>
            </p:nvSpPr>
            <p:spPr bwMode="auto">
              <a:xfrm>
                <a:off x="874713" y="4476750"/>
                <a:ext cx="3627438" cy="1933575"/>
              </a:xfrm>
              <a:custGeom>
                <a:avLst/>
                <a:gdLst>
                  <a:gd name="T0" fmla="*/ 0 w 2285"/>
                  <a:gd name="T1" fmla="*/ 0 h 1218"/>
                  <a:gd name="T2" fmla="*/ 69850 w 2285"/>
                  <a:gd name="T3" fmla="*/ 344488 h 1218"/>
                  <a:gd name="T4" fmla="*/ 139700 w 2285"/>
                  <a:gd name="T5" fmla="*/ 606425 h 1218"/>
                  <a:gd name="T6" fmla="*/ 209550 w 2285"/>
                  <a:gd name="T7" fmla="*/ 809625 h 1218"/>
                  <a:gd name="T8" fmla="*/ 279400 w 2285"/>
                  <a:gd name="T9" fmla="*/ 973138 h 1218"/>
                  <a:gd name="T10" fmla="*/ 360363 w 2285"/>
                  <a:gd name="T11" fmla="*/ 1106488 h 1218"/>
                  <a:gd name="T12" fmla="*/ 430213 w 2285"/>
                  <a:gd name="T13" fmla="*/ 1212850 h 1218"/>
                  <a:gd name="T14" fmla="*/ 500063 w 2285"/>
                  <a:gd name="T15" fmla="*/ 1300163 h 1218"/>
                  <a:gd name="T16" fmla="*/ 569913 w 2285"/>
                  <a:gd name="T17" fmla="*/ 1374775 h 1218"/>
                  <a:gd name="T18" fmla="*/ 649288 w 2285"/>
                  <a:gd name="T19" fmla="*/ 1439863 h 1218"/>
                  <a:gd name="T20" fmla="*/ 719138 w 2285"/>
                  <a:gd name="T21" fmla="*/ 1492250 h 1218"/>
                  <a:gd name="T22" fmla="*/ 788988 w 2285"/>
                  <a:gd name="T23" fmla="*/ 1538288 h 1218"/>
                  <a:gd name="T24" fmla="*/ 858838 w 2285"/>
                  <a:gd name="T25" fmla="*/ 1579563 h 1218"/>
                  <a:gd name="T26" fmla="*/ 939800 w 2285"/>
                  <a:gd name="T27" fmla="*/ 1614488 h 1218"/>
                  <a:gd name="T28" fmla="*/ 1009650 w 2285"/>
                  <a:gd name="T29" fmla="*/ 1643063 h 1218"/>
                  <a:gd name="T30" fmla="*/ 1079500 w 2285"/>
                  <a:gd name="T31" fmla="*/ 1671638 h 1218"/>
                  <a:gd name="T32" fmla="*/ 1149350 w 2285"/>
                  <a:gd name="T33" fmla="*/ 1695450 h 1218"/>
                  <a:gd name="T34" fmla="*/ 1228725 w 2285"/>
                  <a:gd name="T35" fmla="*/ 1719263 h 1218"/>
                  <a:gd name="T36" fmla="*/ 1298575 w 2285"/>
                  <a:gd name="T37" fmla="*/ 1736725 h 1218"/>
                  <a:gd name="T38" fmla="*/ 1368425 w 2285"/>
                  <a:gd name="T39" fmla="*/ 1754188 h 1218"/>
                  <a:gd name="T40" fmla="*/ 1439863 w 2285"/>
                  <a:gd name="T41" fmla="*/ 1771650 h 1218"/>
                  <a:gd name="T42" fmla="*/ 1519238 w 2285"/>
                  <a:gd name="T43" fmla="*/ 1782763 h 1218"/>
                  <a:gd name="T44" fmla="*/ 1589088 w 2285"/>
                  <a:gd name="T45" fmla="*/ 1793875 h 1218"/>
                  <a:gd name="T46" fmla="*/ 1658938 w 2285"/>
                  <a:gd name="T47" fmla="*/ 1806575 h 1218"/>
                  <a:gd name="T48" fmla="*/ 1728788 w 2285"/>
                  <a:gd name="T49" fmla="*/ 1817688 h 1218"/>
                  <a:gd name="T50" fmla="*/ 1808163 w 2285"/>
                  <a:gd name="T51" fmla="*/ 1828800 h 1218"/>
                  <a:gd name="T52" fmla="*/ 1879600 w 2285"/>
                  <a:gd name="T53" fmla="*/ 1835150 h 1218"/>
                  <a:gd name="T54" fmla="*/ 1949450 w 2285"/>
                  <a:gd name="T55" fmla="*/ 1846263 h 1218"/>
                  <a:gd name="T56" fmla="*/ 2019300 w 2285"/>
                  <a:gd name="T57" fmla="*/ 1852613 h 1218"/>
                  <a:gd name="T58" fmla="*/ 2089150 w 2285"/>
                  <a:gd name="T59" fmla="*/ 1858963 h 1218"/>
                  <a:gd name="T60" fmla="*/ 2168525 w 2285"/>
                  <a:gd name="T61" fmla="*/ 1863725 h 1218"/>
                  <a:gd name="T62" fmla="*/ 2238375 w 2285"/>
                  <a:gd name="T63" fmla="*/ 1870075 h 1218"/>
                  <a:gd name="T64" fmla="*/ 2308225 w 2285"/>
                  <a:gd name="T65" fmla="*/ 1876425 h 1218"/>
                  <a:gd name="T66" fmla="*/ 2378075 w 2285"/>
                  <a:gd name="T67" fmla="*/ 1881188 h 1218"/>
                  <a:gd name="T68" fmla="*/ 2459038 w 2285"/>
                  <a:gd name="T69" fmla="*/ 1887538 h 1218"/>
                  <a:gd name="T70" fmla="*/ 2528888 w 2285"/>
                  <a:gd name="T71" fmla="*/ 1893888 h 1218"/>
                  <a:gd name="T72" fmla="*/ 2598738 w 2285"/>
                  <a:gd name="T73" fmla="*/ 1893888 h 1218"/>
                  <a:gd name="T74" fmla="*/ 2668588 w 2285"/>
                  <a:gd name="T75" fmla="*/ 1898650 h 1218"/>
                  <a:gd name="T76" fmla="*/ 2747963 w 2285"/>
                  <a:gd name="T77" fmla="*/ 1905000 h 1218"/>
                  <a:gd name="T78" fmla="*/ 2817813 w 2285"/>
                  <a:gd name="T79" fmla="*/ 1905000 h 1218"/>
                  <a:gd name="T80" fmla="*/ 2887663 w 2285"/>
                  <a:gd name="T81" fmla="*/ 1911350 h 1218"/>
                  <a:gd name="T82" fmla="*/ 2957513 w 2285"/>
                  <a:gd name="T83" fmla="*/ 1911350 h 1218"/>
                  <a:gd name="T84" fmla="*/ 3038475 w 2285"/>
                  <a:gd name="T85" fmla="*/ 1916113 h 1218"/>
                  <a:gd name="T86" fmla="*/ 3108325 w 2285"/>
                  <a:gd name="T87" fmla="*/ 1916113 h 1218"/>
                  <a:gd name="T88" fmla="*/ 3178175 w 2285"/>
                  <a:gd name="T89" fmla="*/ 1922463 h 1218"/>
                  <a:gd name="T90" fmla="*/ 3248025 w 2285"/>
                  <a:gd name="T91" fmla="*/ 1922463 h 1218"/>
                  <a:gd name="T92" fmla="*/ 3327400 w 2285"/>
                  <a:gd name="T93" fmla="*/ 1928813 h 1218"/>
                  <a:gd name="T94" fmla="*/ 3397250 w 2285"/>
                  <a:gd name="T95" fmla="*/ 1928813 h 1218"/>
                  <a:gd name="T96" fmla="*/ 3467100 w 2285"/>
                  <a:gd name="T97" fmla="*/ 1928813 h 1218"/>
                  <a:gd name="T98" fmla="*/ 3538538 w 2285"/>
                  <a:gd name="T99" fmla="*/ 1933575 h 1218"/>
                  <a:gd name="T100" fmla="*/ 3617913 w 2285"/>
                  <a:gd name="T101" fmla="*/ 1933575 h 1218"/>
                  <a:gd name="T102" fmla="*/ 3627438 w 2285"/>
                  <a:gd name="T103" fmla="*/ 1933575 h 12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85" h="1218">
                    <a:moveTo>
                      <a:pt x="0" y="0"/>
                    </a:moveTo>
                    <a:lnTo>
                      <a:pt x="44" y="217"/>
                    </a:lnTo>
                    <a:lnTo>
                      <a:pt x="88" y="382"/>
                    </a:lnTo>
                    <a:lnTo>
                      <a:pt x="132" y="510"/>
                    </a:lnTo>
                    <a:lnTo>
                      <a:pt x="176" y="613"/>
                    </a:lnTo>
                    <a:lnTo>
                      <a:pt x="227" y="697"/>
                    </a:lnTo>
                    <a:lnTo>
                      <a:pt x="271" y="764"/>
                    </a:lnTo>
                    <a:lnTo>
                      <a:pt x="315" y="819"/>
                    </a:lnTo>
                    <a:lnTo>
                      <a:pt x="359" y="866"/>
                    </a:lnTo>
                    <a:lnTo>
                      <a:pt x="409" y="907"/>
                    </a:lnTo>
                    <a:lnTo>
                      <a:pt x="453" y="940"/>
                    </a:lnTo>
                    <a:lnTo>
                      <a:pt x="497" y="969"/>
                    </a:lnTo>
                    <a:lnTo>
                      <a:pt x="541" y="995"/>
                    </a:lnTo>
                    <a:lnTo>
                      <a:pt x="592" y="1017"/>
                    </a:lnTo>
                    <a:lnTo>
                      <a:pt x="636" y="1035"/>
                    </a:lnTo>
                    <a:lnTo>
                      <a:pt x="680" y="1053"/>
                    </a:lnTo>
                    <a:lnTo>
                      <a:pt x="724" y="1068"/>
                    </a:lnTo>
                    <a:lnTo>
                      <a:pt x="774" y="1083"/>
                    </a:lnTo>
                    <a:lnTo>
                      <a:pt x="818" y="1094"/>
                    </a:lnTo>
                    <a:lnTo>
                      <a:pt x="862" y="1105"/>
                    </a:lnTo>
                    <a:lnTo>
                      <a:pt x="907" y="1116"/>
                    </a:lnTo>
                    <a:lnTo>
                      <a:pt x="957" y="1123"/>
                    </a:lnTo>
                    <a:lnTo>
                      <a:pt x="1001" y="1130"/>
                    </a:lnTo>
                    <a:lnTo>
                      <a:pt x="1045" y="1138"/>
                    </a:lnTo>
                    <a:lnTo>
                      <a:pt x="1089" y="1145"/>
                    </a:lnTo>
                    <a:lnTo>
                      <a:pt x="1139" y="1152"/>
                    </a:lnTo>
                    <a:lnTo>
                      <a:pt x="1184" y="1156"/>
                    </a:lnTo>
                    <a:lnTo>
                      <a:pt x="1228" y="1163"/>
                    </a:lnTo>
                    <a:lnTo>
                      <a:pt x="1272" y="1167"/>
                    </a:lnTo>
                    <a:lnTo>
                      <a:pt x="1316" y="1171"/>
                    </a:lnTo>
                    <a:lnTo>
                      <a:pt x="1366" y="1174"/>
                    </a:lnTo>
                    <a:lnTo>
                      <a:pt x="1410" y="1178"/>
                    </a:lnTo>
                    <a:lnTo>
                      <a:pt x="1454" y="1182"/>
                    </a:lnTo>
                    <a:lnTo>
                      <a:pt x="1498" y="1185"/>
                    </a:lnTo>
                    <a:lnTo>
                      <a:pt x="1549" y="1189"/>
                    </a:lnTo>
                    <a:lnTo>
                      <a:pt x="1593" y="1193"/>
                    </a:lnTo>
                    <a:lnTo>
                      <a:pt x="1637" y="1193"/>
                    </a:lnTo>
                    <a:lnTo>
                      <a:pt x="1681" y="1196"/>
                    </a:lnTo>
                    <a:lnTo>
                      <a:pt x="1731" y="1200"/>
                    </a:lnTo>
                    <a:lnTo>
                      <a:pt x="1775" y="1200"/>
                    </a:lnTo>
                    <a:lnTo>
                      <a:pt x="1819" y="1204"/>
                    </a:lnTo>
                    <a:lnTo>
                      <a:pt x="1863" y="1204"/>
                    </a:lnTo>
                    <a:lnTo>
                      <a:pt x="1914" y="1207"/>
                    </a:lnTo>
                    <a:lnTo>
                      <a:pt x="1958" y="1207"/>
                    </a:lnTo>
                    <a:lnTo>
                      <a:pt x="2002" y="1211"/>
                    </a:lnTo>
                    <a:lnTo>
                      <a:pt x="2046" y="1211"/>
                    </a:lnTo>
                    <a:lnTo>
                      <a:pt x="2096" y="1215"/>
                    </a:lnTo>
                    <a:lnTo>
                      <a:pt x="2140" y="1215"/>
                    </a:lnTo>
                    <a:lnTo>
                      <a:pt x="2184" y="1215"/>
                    </a:lnTo>
                    <a:lnTo>
                      <a:pt x="2229" y="1218"/>
                    </a:lnTo>
                    <a:lnTo>
                      <a:pt x="2279" y="1218"/>
                    </a:lnTo>
                    <a:lnTo>
                      <a:pt x="2285" y="1218"/>
                    </a:lnTo>
                  </a:path>
                </a:pathLst>
              </a:custGeom>
              <a:noFill/>
              <a:ln w="635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2545" name="Object 9"/>
            <p:cNvGraphicFramePr>
              <a:graphicFrameLocks noChangeAspect="1"/>
            </p:cNvGraphicFramePr>
            <p:nvPr/>
          </p:nvGraphicFramePr>
          <p:xfrm>
            <a:off x="3160324" y="6359982"/>
            <a:ext cx="379412" cy="484188"/>
          </p:xfrm>
          <a:graphic>
            <a:graphicData uri="http://schemas.openxmlformats.org/presentationml/2006/ole">
              <mc:AlternateContent xmlns:mc="http://schemas.openxmlformats.org/markup-compatibility/2006">
                <mc:Choice xmlns:v="urn:schemas-microsoft-com:vml" Requires="v">
                  <p:oleObj spid="_x0000_s15409" name="Equation" r:id="rId8" imgW="139680" imgH="177480" progId="Equation.DSMT4">
                    <p:embed/>
                  </p:oleObj>
                </mc:Choice>
                <mc:Fallback>
                  <p:oleObj name="Equation" r:id="rId8" imgW="139680" imgH="177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0324" y="6359982"/>
                          <a:ext cx="379412" cy="484188"/>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542" name="矩形 4129"/>
          <p:cNvSpPr>
            <a:spLocks noChangeArrowheads="1"/>
          </p:cNvSpPr>
          <p:nvPr/>
        </p:nvSpPr>
        <p:spPr bwMode="auto">
          <a:xfrm>
            <a:off x="795338" y="4238625"/>
            <a:ext cx="3857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i="1">
                <a:solidFill>
                  <a:srgbClr val="FF0000"/>
                </a:solidFill>
                <a:cs typeface="Times New Roman" panose="02020603050405020304" pitchFamily="18" charset="0"/>
              </a:rPr>
              <a:t>S</a:t>
            </a:r>
            <a:endParaRPr lang="zh-CN" altLang="en-US" i="1">
              <a:solidFill>
                <a:srgbClr val="FF0000"/>
              </a:solidFill>
              <a:cs typeface="Times New Roman" panose="02020603050405020304" pitchFamily="18" charset="0"/>
            </a:endParaRPr>
          </a:p>
        </p:txBody>
      </p:sp>
      <p:sp>
        <p:nvSpPr>
          <p:cNvPr id="22543" name="矩形 104"/>
          <p:cNvSpPr>
            <a:spLocks noChangeArrowheads="1"/>
          </p:cNvSpPr>
          <p:nvPr/>
        </p:nvSpPr>
        <p:spPr bwMode="auto">
          <a:xfrm>
            <a:off x="847725" y="6016625"/>
            <a:ext cx="40481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i="1">
                <a:cs typeface="Times New Roman" panose="02020603050405020304" pitchFamily="18" charset="0"/>
              </a:rPr>
              <a:t>L</a:t>
            </a:r>
            <a:endParaRPr lang="zh-CN" altLang="en-US" i="1">
              <a:cs typeface="Times New Roman" panose="02020603050405020304" pitchFamily="18" charset="0"/>
            </a:endParaRPr>
          </a:p>
        </p:txBody>
      </p:sp>
    </p:spTree>
    <p:extLst>
      <p:ext uri="{BB962C8B-B14F-4D97-AF65-F5344CB8AC3E}">
        <p14:creationId xmlns:p14="http://schemas.microsoft.com/office/powerpoint/2010/main" val="183854061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wipe(down)">
                                      <p:cBhvr>
                                        <p:cTn id="7" dur="500"/>
                                        <p:tgtEl>
                                          <p:spTgt spid="133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324"/>
                                        </p:tgtEl>
                                        <p:attrNameLst>
                                          <p:attrName>style.visibility</p:attrName>
                                        </p:attrNameLst>
                                      </p:cBhvr>
                                      <p:to>
                                        <p:strVal val="visible"/>
                                      </p:to>
                                    </p:set>
                                    <p:animEffect transition="in" filter="wipe(down)">
                                      <p:cBhvr>
                                        <p:cTn id="10" dur="500"/>
                                        <p:tgtEl>
                                          <p:spTgt spid="1332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4" grpId="0"/>
      <p:bldP spid="133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dh10"/>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127125"/>
            <a:ext cx="6035675"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2" descr="精品3-2"/>
          <p:cNvPicPr>
            <a:picLocks noChangeAspect="1" noChangeArrowheads="1"/>
          </p:cNvPicPr>
          <p:nvPr/>
        </p:nvPicPr>
        <p:blipFill>
          <a:blip r:embed="rId5" cstate="print">
            <a:extLst>
              <a:ext uri="{28A0092B-C50C-407E-A947-70E740481C1C}">
                <a14:useLocalDpi xmlns:a14="http://schemas.microsoft.com/office/drawing/2010/main" val="0"/>
              </a:ext>
            </a:extLst>
          </a:blip>
          <a:srcRect l="38092" r="29427" b="8478"/>
          <a:stretch>
            <a:fillRect/>
          </a:stretch>
        </p:blipFill>
        <p:spPr bwMode="auto">
          <a:xfrm>
            <a:off x="6286500" y="928688"/>
            <a:ext cx="2928938"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7"/>
          <p:cNvSpPr>
            <a:spLocks noChangeArrowheads="1"/>
          </p:cNvSpPr>
          <p:nvPr/>
        </p:nvSpPr>
        <p:spPr bwMode="auto">
          <a:xfrm>
            <a:off x="1855788" y="4510088"/>
            <a:ext cx="2890837"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latin typeface="黑体" panose="02010609060101010101" pitchFamily="49" charset="-122"/>
              </a:rPr>
              <a:t>可变导磁面积型 </a:t>
            </a:r>
            <a:endParaRPr lang="zh-CN" altLang="en-US">
              <a:solidFill>
                <a:srgbClr val="0000FF"/>
              </a:solidFill>
            </a:endParaRPr>
          </a:p>
        </p:txBody>
      </p:sp>
      <p:sp>
        <p:nvSpPr>
          <p:cNvPr id="24581" name="Rectangle 3"/>
          <p:cNvSpPr>
            <a:spLocks noChangeArrowheads="1"/>
          </p:cNvSpPr>
          <p:nvPr/>
        </p:nvSpPr>
        <p:spPr bwMode="auto">
          <a:xfrm>
            <a:off x="3571875" y="88900"/>
            <a:ext cx="578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可变磁阻式 </a:t>
            </a:r>
          </a:p>
        </p:txBody>
      </p:sp>
      <p:graphicFrame>
        <p:nvGraphicFramePr>
          <p:cNvPr id="24582" name="Object 6"/>
          <p:cNvGraphicFramePr>
            <a:graphicFrameLocks noChangeAspect="1"/>
          </p:cNvGraphicFramePr>
          <p:nvPr/>
        </p:nvGraphicFramePr>
        <p:xfrm>
          <a:off x="1892300" y="5057775"/>
          <a:ext cx="3355975" cy="1357313"/>
        </p:xfrm>
        <a:graphic>
          <a:graphicData uri="http://schemas.openxmlformats.org/presentationml/2006/ole">
            <mc:AlternateContent xmlns:mc="http://schemas.openxmlformats.org/markup-compatibility/2006">
              <mc:Choice xmlns:v="urn:schemas-microsoft-com:vml" Requires="v">
                <p:oleObj spid="_x0000_s16401" name="公式" r:id="rId6" imgW="1130040" imgH="457200" progId="Equation.3">
                  <p:embed/>
                </p:oleObj>
              </mc:Choice>
              <mc:Fallback>
                <p:oleObj name="公式" r:id="rId6" imgW="113004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2300" y="5057775"/>
                        <a:ext cx="3355975"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矩形 6"/>
          <p:cNvSpPr>
            <a:spLocks noChangeArrowheads="1"/>
          </p:cNvSpPr>
          <p:nvPr/>
        </p:nvSpPr>
        <p:spPr bwMode="auto">
          <a:xfrm>
            <a:off x="993775" y="5514975"/>
            <a:ext cx="90646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t>电感</a:t>
            </a:r>
          </a:p>
        </p:txBody>
      </p:sp>
    </p:spTree>
    <p:extLst>
      <p:ext uri="{BB962C8B-B14F-4D97-AF65-F5344CB8AC3E}">
        <p14:creationId xmlns:p14="http://schemas.microsoft.com/office/powerpoint/2010/main" val="74369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dh9"/>
          <p:cNvPicPr>
            <a:picLocks noGrp="1" noChangeAspect="1" noChangeArrowheads="1" noCrop="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bwMode="auto">
          <a:xfrm>
            <a:off x="1214438" y="714375"/>
            <a:ext cx="7000875" cy="466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8"/>
          <p:cNvSpPr>
            <a:spLocks noChangeArrowheads="1"/>
          </p:cNvSpPr>
          <p:nvPr/>
        </p:nvSpPr>
        <p:spPr bwMode="auto">
          <a:xfrm>
            <a:off x="3000375" y="5500688"/>
            <a:ext cx="25050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a:solidFill>
                  <a:srgbClr val="0000FF"/>
                </a:solidFill>
                <a:latin typeface="黑体" panose="02010609060101010101" pitchFamily="49" charset="-122"/>
              </a:rPr>
              <a:t>可变气隙长度型 </a:t>
            </a:r>
            <a:endParaRPr lang="zh-CN" altLang="en-US" sz="2400">
              <a:solidFill>
                <a:srgbClr val="0000FF"/>
              </a:solidFill>
            </a:endParaRPr>
          </a:p>
        </p:txBody>
      </p:sp>
      <p:sp>
        <p:nvSpPr>
          <p:cNvPr id="26628" name="矩形 9"/>
          <p:cNvSpPr>
            <a:spLocks noChangeArrowheads="1"/>
          </p:cNvSpPr>
          <p:nvPr/>
        </p:nvSpPr>
        <p:spPr bwMode="auto">
          <a:xfrm>
            <a:off x="928688" y="6000750"/>
            <a:ext cx="657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00000"/>
              </a:lnSpc>
              <a:spcBef>
                <a:spcPct val="0"/>
              </a:spcBef>
              <a:buClr>
                <a:srgbClr val="C00000"/>
              </a:buClr>
            </a:pPr>
            <a:r>
              <a:rPr lang="zh-CN" altLang="en-US">
                <a:solidFill>
                  <a:srgbClr val="0000FF"/>
                </a:solidFill>
              </a:rPr>
              <a:t>适用于较小位移（</a:t>
            </a:r>
            <a:r>
              <a:rPr lang="en-US" altLang="zh-CN">
                <a:solidFill>
                  <a:srgbClr val="0000FF"/>
                </a:solidFill>
              </a:rPr>
              <a:t>1</a:t>
            </a:r>
            <a:r>
              <a:rPr lang="el-GR" altLang="zh-CN">
                <a:solidFill>
                  <a:srgbClr val="0000FF"/>
                </a:solidFill>
                <a:cs typeface="Times New Roman" panose="02020603050405020304" pitchFamily="18" charset="0"/>
              </a:rPr>
              <a:t>μ</a:t>
            </a:r>
            <a:r>
              <a:rPr lang="en-US" altLang="zh-CN">
                <a:solidFill>
                  <a:srgbClr val="0000FF"/>
                </a:solidFill>
                <a:cs typeface="Times New Roman" panose="02020603050405020304" pitchFamily="18" charset="0"/>
              </a:rPr>
              <a:t>m~1mm</a:t>
            </a:r>
            <a:r>
              <a:rPr lang="zh-CN" altLang="en-US">
                <a:solidFill>
                  <a:srgbClr val="0000FF"/>
                </a:solidFill>
              </a:rPr>
              <a:t>）的测量</a:t>
            </a:r>
          </a:p>
        </p:txBody>
      </p:sp>
      <p:graphicFrame>
        <p:nvGraphicFramePr>
          <p:cNvPr id="26629" name="Object 1"/>
          <p:cNvGraphicFramePr>
            <a:graphicFrameLocks noChangeAspect="1"/>
          </p:cNvGraphicFramePr>
          <p:nvPr/>
        </p:nvGraphicFramePr>
        <p:xfrm>
          <a:off x="5429250" y="5429250"/>
          <a:ext cx="1749425" cy="500063"/>
        </p:xfrm>
        <a:graphic>
          <a:graphicData uri="http://schemas.openxmlformats.org/presentationml/2006/ole">
            <mc:AlternateContent xmlns:mc="http://schemas.openxmlformats.org/markup-compatibility/2006">
              <mc:Choice xmlns:v="urn:schemas-microsoft-com:vml" Requires="v">
                <p:oleObj spid="_x0000_s17425" name="Equation" r:id="rId5" imgW="800100" imgH="228600" progId="Equation.DSMT4">
                  <p:embed/>
                </p:oleObj>
              </mc:Choice>
              <mc:Fallback>
                <p:oleObj name="Equation" r:id="rId5" imgW="800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9250" y="5429250"/>
                        <a:ext cx="1749425" cy="500063"/>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oleObj>
              </mc:Fallback>
            </mc:AlternateContent>
          </a:graphicData>
        </a:graphic>
      </p:graphicFrame>
      <p:sp>
        <p:nvSpPr>
          <p:cNvPr id="26630" name="Rectangle 3"/>
          <p:cNvSpPr>
            <a:spLocks noChangeArrowheads="1"/>
          </p:cNvSpPr>
          <p:nvPr/>
        </p:nvSpPr>
        <p:spPr bwMode="auto">
          <a:xfrm>
            <a:off x="7097713" y="6003925"/>
            <a:ext cx="1627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u="sng">
                <a:solidFill>
                  <a:srgbClr val="C00000"/>
                </a:solidFill>
              </a:rPr>
              <a:t>为什么？</a:t>
            </a:r>
          </a:p>
        </p:txBody>
      </p:sp>
      <p:sp>
        <p:nvSpPr>
          <p:cNvPr id="26631" name="Rectangle 3"/>
          <p:cNvSpPr>
            <a:spLocks noChangeArrowheads="1"/>
          </p:cNvSpPr>
          <p:nvPr/>
        </p:nvSpPr>
        <p:spPr bwMode="auto">
          <a:xfrm>
            <a:off x="3571875" y="88900"/>
            <a:ext cx="578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可变磁阻式 </a:t>
            </a:r>
          </a:p>
        </p:txBody>
      </p:sp>
    </p:spTree>
    <p:extLst>
      <p:ext uri="{BB962C8B-B14F-4D97-AF65-F5344CB8AC3E}">
        <p14:creationId xmlns:p14="http://schemas.microsoft.com/office/powerpoint/2010/main" val="4127502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矩形 22"/>
          <p:cNvSpPr>
            <a:spLocks noChangeArrowheads="1"/>
          </p:cNvSpPr>
          <p:nvPr/>
        </p:nvSpPr>
        <p:spPr bwMode="auto">
          <a:xfrm>
            <a:off x="0" y="692150"/>
            <a:ext cx="9144000" cy="1944688"/>
          </a:xfrm>
          <a:prstGeom prst="rect">
            <a:avLst/>
          </a:prstGeom>
          <a:solidFill>
            <a:srgbClr val="3366FF">
              <a:alpha val="2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nvGrpSpPr>
          <p:cNvPr id="89091" name="Group 2"/>
          <p:cNvGrpSpPr>
            <a:grpSpLocks/>
          </p:cNvGrpSpPr>
          <p:nvPr/>
        </p:nvGrpSpPr>
        <p:grpSpPr bwMode="auto">
          <a:xfrm>
            <a:off x="339725" y="2946400"/>
            <a:ext cx="8350250" cy="482600"/>
            <a:chOff x="341" y="1509"/>
            <a:chExt cx="5260" cy="304"/>
          </a:xfrm>
        </p:grpSpPr>
        <p:sp>
          <p:nvSpPr>
            <p:cNvPr id="89108" name="Text Box 3"/>
            <p:cNvSpPr txBox="1">
              <a:spLocks noChangeArrowheads="1"/>
            </p:cNvSpPr>
            <p:nvPr/>
          </p:nvSpPr>
          <p:spPr bwMode="auto">
            <a:xfrm>
              <a:off x="341" y="1509"/>
              <a:ext cx="14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t>被测对象：</a:t>
              </a:r>
            </a:p>
          </p:txBody>
        </p:sp>
        <p:sp>
          <p:nvSpPr>
            <p:cNvPr id="89109" name="Rectangle 4"/>
            <p:cNvSpPr>
              <a:spLocks noChangeArrowheads="1"/>
            </p:cNvSpPr>
            <p:nvPr/>
          </p:nvSpPr>
          <p:spPr bwMode="auto">
            <a:xfrm>
              <a:off x="1259" y="1525"/>
              <a:ext cx="43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latin typeface="黑体" panose="02010609060101010101" pitchFamily="49" charset="-122"/>
                </a:rPr>
                <a:t>宇宙万物（固液气体、动物、植物、天体 </a:t>
              </a:r>
              <a:r>
                <a:rPr lang="en-US" altLang="zh-CN" sz="2400"/>
                <a:t>……</a:t>
              </a:r>
              <a:r>
                <a:rPr lang="zh-CN" altLang="en-US" sz="2400">
                  <a:latin typeface="黑体" panose="02010609060101010101" pitchFamily="49" charset="-122"/>
                </a:rPr>
                <a:t>）</a:t>
              </a:r>
            </a:p>
          </p:txBody>
        </p:sp>
      </p:grpSp>
      <p:grpSp>
        <p:nvGrpSpPr>
          <p:cNvPr id="89092" name="Group 5"/>
          <p:cNvGrpSpPr>
            <a:grpSpLocks/>
          </p:cNvGrpSpPr>
          <p:nvPr/>
        </p:nvGrpSpPr>
        <p:grpSpPr bwMode="auto">
          <a:xfrm>
            <a:off x="296863" y="5367338"/>
            <a:ext cx="8666162" cy="898525"/>
            <a:chOff x="305" y="3226"/>
            <a:chExt cx="5459" cy="566"/>
          </a:xfrm>
        </p:grpSpPr>
        <p:sp>
          <p:nvSpPr>
            <p:cNvPr id="89103" name="Text Box 6"/>
            <p:cNvSpPr txBox="1">
              <a:spLocks noChangeArrowheads="1"/>
            </p:cNvSpPr>
            <p:nvPr/>
          </p:nvSpPr>
          <p:spPr bwMode="auto">
            <a:xfrm>
              <a:off x="2116" y="3226"/>
              <a:ext cx="36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latin typeface="黑体" panose="02010609060101010101" pitchFamily="49" charset="-122"/>
                </a:rPr>
                <a:t>传感器、测试仪器、测试装置、测试系统</a:t>
              </a:r>
            </a:p>
          </p:txBody>
        </p:sp>
        <p:sp>
          <p:nvSpPr>
            <p:cNvPr id="89104" name="Text Box 7"/>
            <p:cNvSpPr txBox="1">
              <a:spLocks noChangeArrowheads="1"/>
            </p:cNvSpPr>
            <p:nvPr/>
          </p:nvSpPr>
          <p:spPr bwMode="auto">
            <a:xfrm>
              <a:off x="305" y="3233"/>
              <a:ext cx="11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latin typeface="黑体" panose="02010609060101010101" pitchFamily="49" charset="-122"/>
                </a:rPr>
                <a:t>全部操作：</a:t>
              </a:r>
            </a:p>
          </p:txBody>
        </p:sp>
        <p:sp>
          <p:nvSpPr>
            <p:cNvPr id="89105" name="Text Box 8"/>
            <p:cNvSpPr txBox="1">
              <a:spLocks noChangeArrowheads="1"/>
            </p:cNvSpPr>
            <p:nvPr/>
          </p:nvSpPr>
          <p:spPr bwMode="auto">
            <a:xfrm>
              <a:off x="1205" y="3504"/>
              <a:ext cx="10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latin typeface="黑体" panose="02010609060101010101" pitchFamily="49" charset="-122"/>
                </a:rPr>
                <a:t>测试过程：</a:t>
              </a:r>
            </a:p>
          </p:txBody>
        </p:sp>
        <p:sp>
          <p:nvSpPr>
            <p:cNvPr id="89106" name="Rectangle 9"/>
            <p:cNvSpPr>
              <a:spLocks noChangeArrowheads="1"/>
            </p:cNvSpPr>
            <p:nvPr/>
          </p:nvSpPr>
          <p:spPr bwMode="auto">
            <a:xfrm>
              <a:off x="2090" y="3504"/>
              <a:ext cx="3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latin typeface="黑体" panose="02010609060101010101" pitchFamily="49" charset="-122"/>
                </a:rPr>
                <a:t>信号的采集、处理、显示、输出</a:t>
              </a:r>
            </a:p>
          </p:txBody>
        </p:sp>
        <p:sp>
          <p:nvSpPr>
            <p:cNvPr id="89107" name="Text Box 10"/>
            <p:cNvSpPr txBox="1">
              <a:spLocks noChangeArrowheads="1"/>
            </p:cNvSpPr>
            <p:nvPr/>
          </p:nvSpPr>
          <p:spPr bwMode="auto">
            <a:xfrm>
              <a:off x="1205" y="3226"/>
              <a:ext cx="13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2400">
                  <a:latin typeface="黑体" panose="02010609060101010101" pitchFamily="49" charset="-122"/>
                </a:rPr>
                <a:t>测试器具：</a:t>
              </a:r>
            </a:p>
          </p:txBody>
        </p:sp>
      </p:grpSp>
      <p:grpSp>
        <p:nvGrpSpPr>
          <p:cNvPr id="89093" name="Group 11"/>
          <p:cNvGrpSpPr>
            <a:grpSpLocks/>
          </p:cNvGrpSpPr>
          <p:nvPr/>
        </p:nvGrpSpPr>
        <p:grpSpPr bwMode="auto">
          <a:xfrm>
            <a:off x="323850" y="3386138"/>
            <a:ext cx="7200900" cy="1903412"/>
            <a:chOff x="340" y="1959"/>
            <a:chExt cx="4536" cy="1199"/>
          </a:xfrm>
        </p:grpSpPr>
        <p:sp>
          <p:nvSpPr>
            <p:cNvPr id="13320" name="Text Box 12"/>
            <p:cNvSpPr txBox="1">
              <a:spLocks noChangeArrowheads="1"/>
            </p:cNvSpPr>
            <p:nvPr/>
          </p:nvSpPr>
          <p:spPr bwMode="auto">
            <a:xfrm>
              <a:off x="340" y="1959"/>
              <a:ext cx="1315" cy="288"/>
            </a:xfrm>
            <a:prstGeom prst="rect">
              <a:avLst/>
            </a:prstGeom>
            <a:noFill/>
            <a:ln w="9525" algn="ctr">
              <a:noFill/>
              <a:miter lim="800000"/>
              <a:headEnd/>
              <a:tailEnd/>
            </a:ln>
          </p:spPr>
          <p:txBody>
            <a:bodyPr>
              <a:spAutoFit/>
            </a:bodyPr>
            <a:lstStyle/>
            <a:p>
              <a:pPr>
                <a:lnSpc>
                  <a:spcPct val="100000"/>
                </a:lnSpc>
                <a:spcBef>
                  <a:spcPct val="0"/>
                </a:spcBef>
                <a:defRPr/>
              </a:pPr>
              <a:r>
                <a:rPr lang="zh-CN" altLang="en-US" sz="2400" dirty="0">
                  <a:latin typeface="+mn-lt"/>
                </a:rPr>
                <a:t>被测信息：</a:t>
              </a:r>
            </a:p>
          </p:txBody>
        </p:sp>
        <p:sp>
          <p:nvSpPr>
            <p:cNvPr id="13321" name="Rectangle 13"/>
            <p:cNvSpPr>
              <a:spLocks noChangeArrowheads="1"/>
            </p:cNvSpPr>
            <p:nvPr/>
          </p:nvSpPr>
          <p:spPr bwMode="auto">
            <a:xfrm>
              <a:off x="1260" y="1963"/>
              <a:ext cx="3616" cy="288"/>
            </a:xfrm>
            <a:prstGeom prst="rect">
              <a:avLst/>
            </a:prstGeom>
            <a:noFill/>
            <a:ln w="9525" algn="ctr">
              <a:noFill/>
              <a:miter lim="800000"/>
              <a:headEnd/>
              <a:tailEnd/>
            </a:ln>
          </p:spPr>
          <p:txBody>
            <a:bodyPr>
              <a:spAutoFit/>
            </a:bodyPr>
            <a:lstStyle/>
            <a:p>
              <a:pPr>
                <a:lnSpc>
                  <a:spcPct val="100000"/>
                </a:lnSpc>
                <a:spcBef>
                  <a:spcPct val="0"/>
                </a:spcBef>
                <a:defRPr/>
              </a:pPr>
              <a:r>
                <a:rPr lang="zh-CN" altLang="en-US" sz="2400" dirty="0">
                  <a:latin typeface="+mn-lt"/>
                </a:rPr>
                <a:t>物理量（光、电、力、热、磁、声、</a:t>
              </a:r>
              <a:r>
                <a:rPr lang="en-US" altLang="zh-CN" sz="2400" dirty="0">
                  <a:latin typeface="+mn-lt"/>
                </a:rPr>
                <a:t>…</a:t>
              </a:r>
              <a:r>
                <a:rPr lang="zh-CN" altLang="en-US" sz="2400" dirty="0">
                  <a:latin typeface="+mn-lt"/>
                </a:rPr>
                <a:t>）</a:t>
              </a:r>
            </a:p>
          </p:txBody>
        </p:sp>
        <p:sp>
          <p:nvSpPr>
            <p:cNvPr id="13322" name="Rectangle 14"/>
            <p:cNvSpPr>
              <a:spLocks noChangeArrowheads="1"/>
            </p:cNvSpPr>
            <p:nvPr/>
          </p:nvSpPr>
          <p:spPr bwMode="auto">
            <a:xfrm>
              <a:off x="1270" y="2326"/>
              <a:ext cx="2608" cy="288"/>
            </a:xfrm>
            <a:prstGeom prst="rect">
              <a:avLst/>
            </a:prstGeom>
            <a:noFill/>
            <a:ln w="9525" algn="ctr">
              <a:noFill/>
              <a:miter lim="800000"/>
              <a:headEnd/>
              <a:tailEnd/>
            </a:ln>
          </p:spPr>
          <p:txBody>
            <a:bodyPr>
              <a:spAutoFit/>
            </a:bodyPr>
            <a:lstStyle/>
            <a:p>
              <a:pPr>
                <a:lnSpc>
                  <a:spcPct val="100000"/>
                </a:lnSpc>
                <a:spcBef>
                  <a:spcPct val="0"/>
                </a:spcBef>
                <a:defRPr/>
              </a:pPr>
              <a:r>
                <a:rPr lang="zh-CN" altLang="en-US" sz="2400" dirty="0">
                  <a:latin typeface="+mn-lt"/>
                </a:rPr>
                <a:t>化学量（</a:t>
              </a:r>
              <a:r>
                <a:rPr lang="en-US" altLang="zh-CN" sz="2400" dirty="0">
                  <a:latin typeface="+mn-lt"/>
                </a:rPr>
                <a:t>PH</a:t>
              </a:r>
              <a:r>
                <a:rPr lang="zh-CN" altLang="en-US" sz="2400" dirty="0">
                  <a:latin typeface="+mn-lt"/>
                </a:rPr>
                <a:t>、成份</a:t>
              </a:r>
              <a:r>
                <a:rPr lang="en-US" altLang="zh-CN" sz="2400" dirty="0">
                  <a:latin typeface="+mn-lt"/>
                </a:rPr>
                <a:t>…</a:t>
              </a:r>
              <a:r>
                <a:rPr lang="zh-CN" altLang="en-US" sz="2400" dirty="0">
                  <a:latin typeface="+mn-lt"/>
                </a:rPr>
                <a:t>）</a:t>
              </a:r>
            </a:p>
          </p:txBody>
        </p:sp>
        <p:sp>
          <p:nvSpPr>
            <p:cNvPr id="13323" name="Rectangle 15"/>
            <p:cNvSpPr>
              <a:spLocks noChangeArrowheads="1"/>
            </p:cNvSpPr>
            <p:nvPr/>
          </p:nvSpPr>
          <p:spPr bwMode="auto">
            <a:xfrm>
              <a:off x="1292" y="2643"/>
              <a:ext cx="2899" cy="288"/>
            </a:xfrm>
            <a:prstGeom prst="rect">
              <a:avLst/>
            </a:prstGeom>
            <a:noFill/>
            <a:ln w="9525" algn="ctr">
              <a:noFill/>
              <a:miter lim="800000"/>
              <a:headEnd/>
              <a:tailEnd/>
            </a:ln>
          </p:spPr>
          <p:txBody>
            <a:bodyPr>
              <a:spAutoFit/>
            </a:bodyPr>
            <a:lstStyle/>
            <a:p>
              <a:pPr>
                <a:lnSpc>
                  <a:spcPct val="100000"/>
                </a:lnSpc>
                <a:spcBef>
                  <a:spcPct val="0"/>
                </a:spcBef>
                <a:defRPr/>
              </a:pPr>
              <a:r>
                <a:rPr lang="zh-CN" altLang="en-US" sz="2400" dirty="0">
                  <a:latin typeface="+mn-lt"/>
                </a:rPr>
                <a:t>生物量（酶、葡萄糖、</a:t>
              </a:r>
              <a:r>
                <a:rPr lang="en-US" altLang="zh-CN" sz="2400" dirty="0">
                  <a:latin typeface="+mn-lt"/>
                </a:rPr>
                <a:t>…</a:t>
              </a:r>
              <a:r>
                <a:rPr lang="zh-CN" altLang="en-US" sz="2400" dirty="0">
                  <a:latin typeface="+mn-lt"/>
                </a:rPr>
                <a:t>）</a:t>
              </a:r>
            </a:p>
          </p:txBody>
        </p:sp>
        <p:sp>
          <p:nvSpPr>
            <p:cNvPr id="13324" name="Rectangle 16"/>
            <p:cNvSpPr>
              <a:spLocks noChangeArrowheads="1"/>
            </p:cNvSpPr>
            <p:nvPr/>
          </p:nvSpPr>
          <p:spPr bwMode="auto">
            <a:xfrm>
              <a:off x="1292" y="2867"/>
              <a:ext cx="572" cy="291"/>
            </a:xfrm>
            <a:prstGeom prst="rect">
              <a:avLst/>
            </a:prstGeom>
            <a:noFill/>
            <a:ln w="9525">
              <a:noFill/>
              <a:miter lim="800000"/>
              <a:headEnd/>
              <a:tailEnd/>
            </a:ln>
          </p:spPr>
          <p:txBody>
            <a:bodyPr>
              <a:spAutoFit/>
            </a:bodyPr>
            <a:lstStyle/>
            <a:p>
              <a:pPr>
                <a:lnSpc>
                  <a:spcPct val="100000"/>
                </a:lnSpc>
                <a:spcBef>
                  <a:spcPct val="50000"/>
                </a:spcBef>
                <a:defRPr/>
              </a:pPr>
              <a:r>
                <a:rPr lang="en-US" altLang="zh-CN" sz="2400" dirty="0">
                  <a:latin typeface="+mn-lt"/>
                </a:rPr>
                <a:t>…</a:t>
              </a:r>
            </a:p>
          </p:txBody>
        </p:sp>
      </p:grpSp>
      <p:sp>
        <p:nvSpPr>
          <p:cNvPr id="89094" name="Rectangle 17"/>
          <p:cNvSpPr>
            <a:spLocks noChangeArrowheads="1"/>
          </p:cNvSpPr>
          <p:nvPr/>
        </p:nvSpPr>
        <p:spPr bwMode="auto">
          <a:xfrm>
            <a:off x="336550" y="1125538"/>
            <a:ext cx="6553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latin typeface="黑体" panose="02010609060101010101" pitchFamily="49" charset="-122"/>
              </a:rPr>
              <a:t>测试系统（测量系统</a:t>
            </a:r>
            <a:r>
              <a:rPr lang="en-US" altLang="zh-CN">
                <a:solidFill>
                  <a:srgbClr val="0000FF"/>
                </a:solidFill>
                <a:latin typeface="黑体" panose="02010609060101010101" pitchFamily="49" charset="-122"/>
              </a:rPr>
              <a:t>/</a:t>
            </a:r>
            <a:r>
              <a:rPr lang="zh-CN" altLang="en-US">
                <a:solidFill>
                  <a:srgbClr val="0000FF"/>
                </a:solidFill>
                <a:latin typeface="黑体" panose="02010609060101010101" pitchFamily="49" charset="-122"/>
              </a:rPr>
              <a:t>检测系统）</a:t>
            </a:r>
          </a:p>
        </p:txBody>
      </p:sp>
      <p:sp>
        <p:nvSpPr>
          <p:cNvPr id="89095" name="Rectangle 18"/>
          <p:cNvSpPr>
            <a:spLocks noChangeArrowheads="1"/>
          </p:cNvSpPr>
          <p:nvPr/>
        </p:nvSpPr>
        <p:spPr bwMode="auto">
          <a:xfrm>
            <a:off x="4114800" y="4445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chemeClr val="bg1"/>
                </a:solidFill>
              </a:rPr>
              <a:t>§</a:t>
            </a:r>
            <a:r>
              <a:rPr lang="en-US" altLang="zh-CN">
                <a:solidFill>
                  <a:schemeClr val="bg1"/>
                </a:solidFill>
              </a:rPr>
              <a:t>1.1 </a:t>
            </a:r>
            <a:r>
              <a:rPr lang="zh-CN" altLang="en-US">
                <a:solidFill>
                  <a:schemeClr val="bg1"/>
                </a:solidFill>
              </a:rPr>
              <a:t>测试系统的基本概念 </a:t>
            </a:r>
          </a:p>
        </p:txBody>
      </p:sp>
      <p:sp>
        <p:nvSpPr>
          <p:cNvPr id="89096" name="Rectangle 19"/>
          <p:cNvSpPr>
            <a:spLocks noChangeArrowheads="1"/>
          </p:cNvSpPr>
          <p:nvPr/>
        </p:nvSpPr>
        <p:spPr bwMode="auto">
          <a:xfrm>
            <a:off x="336550" y="1684338"/>
            <a:ext cx="8532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30000"/>
              </a:lnSpc>
              <a:spcBef>
                <a:spcPct val="50000"/>
              </a:spcBef>
            </a:pPr>
            <a:r>
              <a:rPr lang="zh-CN" altLang="en-US">
                <a:solidFill>
                  <a:srgbClr val="0000FF"/>
                </a:solidFill>
              </a:rPr>
              <a:t>定义：确定被测对象的</a:t>
            </a:r>
            <a:r>
              <a:rPr lang="zh-CN" altLang="en-US">
                <a:solidFill>
                  <a:srgbClr val="C00000"/>
                </a:solidFill>
              </a:rPr>
              <a:t>属性和量值</a:t>
            </a:r>
            <a:r>
              <a:rPr lang="zh-CN" altLang="en-US">
                <a:solidFill>
                  <a:srgbClr val="0000FF"/>
                </a:solidFill>
              </a:rPr>
              <a:t>为目的的全部操作</a:t>
            </a:r>
          </a:p>
        </p:txBody>
      </p:sp>
      <p:cxnSp>
        <p:nvCxnSpPr>
          <p:cNvPr id="89097" name="直接连接符 21"/>
          <p:cNvCxnSpPr>
            <a:cxnSpLocks noChangeShapeType="1"/>
          </p:cNvCxnSpPr>
          <p:nvPr/>
        </p:nvCxnSpPr>
        <p:spPr bwMode="auto">
          <a:xfrm>
            <a:off x="0" y="2636838"/>
            <a:ext cx="9144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grpSp>
        <p:nvGrpSpPr>
          <p:cNvPr id="22" name="组合 21"/>
          <p:cNvGrpSpPr/>
          <p:nvPr/>
        </p:nvGrpSpPr>
        <p:grpSpPr>
          <a:xfrm>
            <a:off x="6418263" y="1200597"/>
            <a:ext cx="1478434" cy="419447"/>
            <a:chOff x="4400029" y="1162844"/>
            <a:chExt cx="1478434" cy="419447"/>
          </a:xfrm>
        </p:grpSpPr>
        <p:sp>
          <p:nvSpPr>
            <p:cNvPr id="23" name="五角星 22"/>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4" name="五角星 23"/>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5" name="五角星 24"/>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6" name="矩形 25">
            <a:extLst>
              <a:ext uri="{FF2B5EF4-FFF2-40B4-BE49-F238E27FC236}">
                <a16:creationId xmlns:a16="http://schemas.microsoft.com/office/drawing/2014/main" id="{543B9297-7FAE-41C7-B7F2-E4EC515CE720}"/>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dh9"/>
          <p:cNvPicPr>
            <a:picLocks noGrp="1" noChangeAspect="1" noChangeArrowheads="1" noCrop="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bwMode="auto">
          <a:xfrm>
            <a:off x="9525" y="1593850"/>
            <a:ext cx="7000875" cy="466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9"/>
          <p:cNvSpPr>
            <a:spLocks noChangeArrowheads="1"/>
          </p:cNvSpPr>
          <p:nvPr/>
        </p:nvSpPr>
        <p:spPr bwMode="auto">
          <a:xfrm>
            <a:off x="755650" y="931863"/>
            <a:ext cx="657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00000"/>
              </a:lnSpc>
              <a:spcBef>
                <a:spcPct val="0"/>
              </a:spcBef>
              <a:buClr>
                <a:srgbClr val="C00000"/>
              </a:buClr>
            </a:pPr>
            <a:r>
              <a:rPr lang="zh-CN" altLang="en-US">
                <a:solidFill>
                  <a:srgbClr val="0000FF"/>
                </a:solidFill>
              </a:rPr>
              <a:t>问题：如何降低非线性误差？？</a:t>
            </a:r>
          </a:p>
        </p:txBody>
      </p:sp>
      <p:sp>
        <p:nvSpPr>
          <p:cNvPr id="32772" name="Rectangle 3"/>
          <p:cNvSpPr>
            <a:spLocks noChangeArrowheads="1"/>
          </p:cNvSpPr>
          <p:nvPr/>
        </p:nvSpPr>
        <p:spPr bwMode="auto">
          <a:xfrm>
            <a:off x="3571875" y="88900"/>
            <a:ext cx="578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可变磁阻式 </a:t>
            </a:r>
          </a:p>
        </p:txBody>
      </p:sp>
      <p:sp>
        <p:nvSpPr>
          <p:cNvPr id="32773" name="Rectangle 3"/>
          <p:cNvSpPr>
            <a:spLocks noChangeArrowheads="1"/>
          </p:cNvSpPr>
          <p:nvPr/>
        </p:nvSpPr>
        <p:spPr bwMode="auto">
          <a:xfrm>
            <a:off x="6729413" y="2559050"/>
            <a:ext cx="1989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t>转换函数：</a:t>
            </a:r>
          </a:p>
        </p:txBody>
      </p:sp>
      <p:graphicFrame>
        <p:nvGraphicFramePr>
          <p:cNvPr id="32774" name="Object 17"/>
          <p:cNvGraphicFramePr>
            <a:graphicFrameLocks noChangeAspect="1"/>
          </p:cNvGraphicFramePr>
          <p:nvPr/>
        </p:nvGraphicFramePr>
        <p:xfrm>
          <a:off x="6342063" y="3151188"/>
          <a:ext cx="2376487" cy="1244600"/>
        </p:xfrm>
        <a:graphic>
          <a:graphicData uri="http://schemas.openxmlformats.org/presentationml/2006/ole">
            <mc:AlternateContent xmlns:mc="http://schemas.openxmlformats.org/markup-compatibility/2006">
              <mc:Choice xmlns:v="urn:schemas-microsoft-com:vml" Requires="v">
                <p:oleObj spid="_x0000_s18449" name="公式" r:id="rId5" imgW="799920" imgH="419040" progId="Equation.3">
                  <p:embed/>
                </p:oleObj>
              </mc:Choice>
              <mc:Fallback>
                <p:oleObj name="公式" r:id="rId5" imgW="79992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3151188"/>
                        <a:ext cx="237648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5" name="圆角矩形 22"/>
          <p:cNvSpPr>
            <a:spLocks noChangeArrowheads="1"/>
          </p:cNvSpPr>
          <p:nvPr/>
        </p:nvSpPr>
        <p:spPr bwMode="auto">
          <a:xfrm>
            <a:off x="6135688" y="2466975"/>
            <a:ext cx="2789237" cy="2114550"/>
          </a:xfrm>
          <a:prstGeom prst="roundRect">
            <a:avLst>
              <a:gd name="adj" fmla="val 16667"/>
            </a:avLst>
          </a:prstGeom>
          <a:noFill/>
          <a:ln w="31750">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Tree>
    <p:extLst>
      <p:ext uri="{BB962C8B-B14F-4D97-AF65-F5344CB8AC3E}">
        <p14:creationId xmlns:p14="http://schemas.microsoft.com/office/powerpoint/2010/main" val="38846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7" descr="精品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525" y="1476375"/>
            <a:ext cx="470852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2" descr="dh12"/>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5750" y="1055688"/>
            <a:ext cx="40259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p:cNvSpPr>
            <a:spLocks noChangeArrowheads="1"/>
          </p:cNvSpPr>
          <p:nvPr/>
        </p:nvSpPr>
        <p:spPr bwMode="auto">
          <a:xfrm>
            <a:off x="0" y="804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34821" name="Rectangle 5"/>
          <p:cNvSpPr>
            <a:spLocks noChangeArrowheads="1"/>
          </p:cNvSpPr>
          <p:nvPr/>
        </p:nvSpPr>
        <p:spPr bwMode="auto">
          <a:xfrm>
            <a:off x="798513" y="784225"/>
            <a:ext cx="5832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cs typeface="Times New Roman" panose="02020603050405020304" pitchFamily="18" charset="0"/>
              </a:rPr>
              <a:t>差动式电感传感器可改善线性度！</a:t>
            </a:r>
          </a:p>
        </p:txBody>
      </p:sp>
      <p:pic>
        <p:nvPicPr>
          <p:cNvPr id="34822" name="Picture 12" descr="C:\Documents and Settings\Administrator\桌面\新版课件\File010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363" y="4352925"/>
            <a:ext cx="4140200"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矩形 7"/>
          <p:cNvSpPr>
            <a:spLocks noChangeArrowheads="1"/>
          </p:cNvSpPr>
          <p:nvPr/>
        </p:nvSpPr>
        <p:spPr bwMode="auto">
          <a:xfrm>
            <a:off x="6659563" y="2128838"/>
            <a:ext cx="198913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C00000"/>
                </a:solidFill>
              </a:rPr>
              <a:t>线性度改善</a:t>
            </a:r>
            <a:endParaRPr lang="en-US" altLang="zh-CN">
              <a:solidFill>
                <a:srgbClr val="C00000"/>
              </a:solidFill>
            </a:endParaRPr>
          </a:p>
          <a:p>
            <a:pPr eaLnBrk="1" hangingPunct="1"/>
            <a:r>
              <a:rPr lang="zh-CN" altLang="en-US">
                <a:solidFill>
                  <a:srgbClr val="C00000"/>
                </a:solidFill>
              </a:rPr>
              <a:t>灵敏度提升</a:t>
            </a:r>
          </a:p>
        </p:txBody>
      </p:sp>
      <p:cxnSp>
        <p:nvCxnSpPr>
          <p:cNvPr id="38920" name="直接箭头连接符 9"/>
          <p:cNvCxnSpPr>
            <a:cxnSpLocks noChangeShapeType="1"/>
          </p:cNvCxnSpPr>
          <p:nvPr/>
        </p:nvCxnSpPr>
        <p:spPr bwMode="auto">
          <a:xfrm flipH="1">
            <a:off x="6427788" y="2924175"/>
            <a:ext cx="1023937" cy="838200"/>
          </a:xfrm>
          <a:prstGeom prst="straightConnector1">
            <a:avLst/>
          </a:prstGeom>
          <a:noFill/>
          <a:ln w="38100">
            <a:solidFill>
              <a:srgbClr val="C00000"/>
            </a:solidFill>
            <a:round/>
            <a:headEnd/>
            <a:tailEnd type="triangle" w="lg" len="lg"/>
          </a:ln>
          <a:extLst>
            <a:ext uri="{909E8E84-426E-40DD-AFC4-6F175D3DCCD1}">
              <a14:hiddenFill xmlns:a14="http://schemas.microsoft.com/office/drawing/2010/main">
                <a:noFill/>
              </a14:hiddenFill>
            </a:ext>
          </a:extLst>
        </p:spPr>
      </p:cxnSp>
      <p:sp>
        <p:nvSpPr>
          <p:cNvPr id="38922" name="矩形 11"/>
          <p:cNvSpPr>
            <a:spLocks noChangeArrowheads="1"/>
          </p:cNvSpPr>
          <p:nvPr/>
        </p:nvSpPr>
        <p:spPr bwMode="auto">
          <a:xfrm>
            <a:off x="4787900" y="3262313"/>
            <a:ext cx="122713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a:solidFill>
                  <a:srgbClr val="0000FF"/>
                </a:solidFill>
                <a:cs typeface="Times New Roman" panose="02020603050405020304" pitchFamily="18" charset="0"/>
              </a:rPr>
              <a:t>L1+L2</a:t>
            </a:r>
            <a:endParaRPr lang="zh-CN" altLang="en-US"/>
          </a:p>
        </p:txBody>
      </p:sp>
      <p:sp>
        <p:nvSpPr>
          <p:cNvPr id="34826" name="Rectangle 3"/>
          <p:cNvSpPr>
            <a:spLocks noChangeArrowheads="1"/>
          </p:cNvSpPr>
          <p:nvPr/>
        </p:nvSpPr>
        <p:spPr bwMode="auto">
          <a:xfrm>
            <a:off x="3571875" y="88900"/>
            <a:ext cx="578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可变磁阻式 </a:t>
            </a:r>
          </a:p>
        </p:txBody>
      </p:sp>
      <p:grpSp>
        <p:nvGrpSpPr>
          <p:cNvPr id="11" name="组合 10"/>
          <p:cNvGrpSpPr/>
          <p:nvPr/>
        </p:nvGrpSpPr>
        <p:grpSpPr>
          <a:xfrm>
            <a:off x="6378519" y="835645"/>
            <a:ext cx="2551224" cy="419447"/>
            <a:chOff x="5022379" y="1884537"/>
            <a:chExt cx="2551224" cy="419447"/>
          </a:xfrm>
        </p:grpSpPr>
        <p:grpSp>
          <p:nvGrpSpPr>
            <p:cNvPr id="12" name="组合 11"/>
            <p:cNvGrpSpPr/>
            <p:nvPr/>
          </p:nvGrpSpPr>
          <p:grpSpPr>
            <a:xfrm>
              <a:off x="5022379" y="1884537"/>
              <a:ext cx="1478434" cy="419447"/>
              <a:chOff x="4400029" y="1162844"/>
              <a:chExt cx="1478434" cy="419447"/>
            </a:xfrm>
          </p:grpSpPr>
          <p:sp>
            <p:nvSpPr>
              <p:cNvPr id="15" name="五角星 14"/>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6" name="五角星 15"/>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7" name="五角星 16"/>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3" name="五角星 12"/>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4" name="五角星 13"/>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333758527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p:bldP spid="389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6" descr="http://www.zhel.com.cn/uploadfile/201306/20130624195941607.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566988"/>
            <a:ext cx="44291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AutoShape 8" descr="data:image/jpeg;base64,/9j/4AAQSkZJRgABAQAAAQABAAD/2wCEAAkGBxMTEhUUEBQWFRUXGBgaFRUXFxwWGRcXGxoYHxcYGBkYISgkHx0lHRYULTEiJSktLi4uGx8zODMsNygtLisBCgoKDg0OGhAQGzAmICYsLCw0OCw0LCw0LCwsLCwsLzUsLyw3LCwyLCwsMCwvNCw3LywsLCwsLCwsLC8sLCwsLP/AABEIALsBDgMBEQACEQEDEQH/xAAbAAEAAgMBAQAAAAAAAAAAAAAABQYCAwQHAf/EAFUQAAIBAwEDBAkNDgIJBQAAAAECAwAEESEFEjEGE0FRBxQiMmFxgZTTFiMzNEJSU1SRkpOhshU1VWJjcnN0dbGztNHSF8MkJUOCosHh4vBkg6PC8f/EABkBAQADAQEAAAAAAAAAAAAAAAABAgQFA//EAEQRAAIBAgMDCQQHBgMJAAAAAAABAgMRBBIhMUFRBRMiYXGBkaGxFTKSwRRCUmLR0vAjM1NUgqJysuIGFiVDY3OT4fH/2gAMAwEAAhEDEQA/APcaAUAoCk20N1eXN5i+mt0gnESJEkRG7zUT5JkRjnMh6eqgO31MXf4Vu/o7f0VAPUxd/hW7+jt/RUBH7f5GXs1vJHHta5DMAO6WJVOoJBMSK4yB0Hx5GRQG7ZfJG8jhjR9q3O8qKGwkJGQNcF4yxHhYk0B1epi7/Ct39Hb+ioD4eTd6NY9qz7w4CSGB0PgZVRSR4mBoDs5NbaklaS3u0WK6h3ecVSTHIjZ3JoiddxiraHVSCD0EgT1AKAUAoBQCgFAKAUAoBQCgFAKAUAoBQCgFAKAUAoBQCgNN5dJFG8krBURSzseCqoySfEAaAqEWzJ9phJ7mWa3tWw0VpE3NO6a7r3EiHe7oYPNqRu6ZJINAbG7Gmz1GbZHtZMdzNbyukg4HjkgjIGjAigOnYO1JobgWN+wkkKM9vchQguI1IDqyjQSpkZA0IIOmtAWigFAKAj+UN80FrPNGnOPHE7qmvdMqkgaa8R0UB5/ByljMYmblBFvYzuCKFY8kZAMLDnd0ZGe6zodQeAG7sfbUmvNoyz3CiORLOOLG7InPLz8zLcRJIoIiYdeoNAelUAoBQCgFAKAUAoBQCgFAKAUAoBQCgFAKAUAoBQCgFAKArPZGGbFkIysk1tHJrj1uS4iVx5VYj/eoDG55IJczzSbQAmTRLaIO4SKLcAY7owOdZi/dakAJgjFAY8jbrmjcWc0pZ7aQ82ZD3bWrBWhYse+Ayy73WmutARPKHbkdx2lcW+8DHtNIImwGE4IeOYxspI5sqZDvHjzZHSDQHoFAKAUBH8oLySG2nlhTnJI4nZI8E7zKpIXA1OSOA1oDzl9uW5HPNt5Fm3eCW8JVdMlBEyGUjPuS29xHE0B38gdozXe0Z57lBE8drHCF3XQzJz8xFwscgDIjYI3TkigPR6AUAoBQCgFAKAUAoBQCgFAKAUAoBQCgFAKAUAoBQCgFAcG3tlJdW8tvJkLKhXI4qT3rDwqcEeEUBXuTnKzdYWW0yIb2NdWfAjuVGfXoXOjZAyV0IO8MaGgJLlNsvZ0qiXaEduwQHEkwXReJAY9HgoCB5ON2/cw3EEQi2baqwtFKc2ZpiChlVNMRKjOF0GpJ/NAvlAKAUBH7fvXhtp5Yk5ySON3SPU77KpIXA1OSOAoDzttvW7Lzx2+qynDBUii5pScadrspkOudC294QRQHXyA2nNd7SnnuYxE8drFCo3XTn05+ci4RJAGRCVI3TkjTWgPSaAUAoBQCgFAKAUAoBQCgFAKAjrzbcMcvNNzhfdViscMsuFYsFLGNGCglH4kd6aA63ukEixlu7ZWYL1qhQOfIZE+WgFrdJIC0bZAZ0J/GR2Rxr1MrDyUBz3e1oY23ZH3T3IJ3W3VLndQM4G6pYkAAkZJFAduaAZoDXcXKIMuwUbyrknHdOwVB4yzKB4TQG2gFAKAUAoDnvrGKZSk8aSIeKuocdXBvGaA8y5P2ux7O7vRcraQulx6wJd0FYjDCcoH6N7f1HhoC5+rvZnx62+mT+tAPV3sz49bfTJ/WgOe/7I2y4o2kN5C4X3MbiRz1BVXJP/maA2W/ZB2W6qwvbcBgCA0gRhnrVsEHwGgNnq72Z8etvpk/rQGi45ebJXu2vLY+FWDt8i5NAadgK9ztCW/EbxwG2S3i51TG8hWR3MgRgCqd2AN7BOM4xQFvoBQCgFAKAUAoBQCgFAKAUAoCEudjE3bXGAwMUKBecePdMTzsSd3IYHnhofenroCKl5JuZC+ITgODnezcBp4ZQJzjhuxMnuh3WcY7igMdncmnilhQYCB5ZZwoPNkc/NNbRoSOKSTk6Y9jGRggUBMDZ80csxh5opPIsjtIWyjLHDGQEAw4KwggllwT0igIyfkrJL3M3NGMSMwXBffRryK4IcMAO9j3cajOudcADVd8jO5AjEed+5YjeaEAzzb6yZRSS6LoOB96ya5AwvORTEZQxFt+eRlYELKXvorqJJDroFjkTOGxzhIB1BAutAKAUAoBQCgNUlujHLKpPWQDQGPacfwafNFAO04/g0+aKA03myLeVDHLDE6NjeVkVlOCCMgjrA+SgMrfZkKKqJFGqqAFUIoAA4AACgNnacfwafNFAZR26Kcqqg9YAFAbaAUAoBQCgFAKAUAoBQCgFAKAUAoCE5SRMxi3c8X4wtPFnd0EkcbKevDZwCOsigIezivDNCQ9xFG4t+cjIWRY0WK53lV5ELZMiwZZyX7vXGmAM9lyX8iATO8bOYixSNcwllk5xUMkQUqrKmMhyOljkUBph2jdl40lldXY8yUSNN1j2k8pkJIJjl53PcFj3Kp3GG3yBv2DBdpIjM8zI0iLKsiLqnaSEyk7oZW56NV0wurdzk5AFvoBQCgFAKAUBUrrslbMjdka4O8jFW3YZnG8pwQGRCDgg8DQGr/FHZXxh/Nrj0dAP8UdlfGH82uPR0B8PZT2Vp/pDa8P9HuNf/jqUm02twPknZW2SvfXLDx29wP8uphCU/cV+zUXsY/4s7I+NH6Cf0daFgcU1dU5fCyuaPE+jsr7I+NH6Cf0dei5Nxj1VKXgxnjxH+K+yPjR+gn9HU+y8b/Cl4MZ48Qeyvsj40foJ/R1WXJuMjtpS8GM8eJ8PZZ2R8aP0E/o6pLBYmKu6cl3MZlxMo+ypslu9uWPit7g/wCXWecXB2mrduhbabE7J2yycCdyeoW1wf8AKql0A/ZO2WDhp3B6jbXA/wAqpBj/AIo7K+MP5tcejoDp2Z2QtnTypDFOTJIcIGhmjDNgnG9IgGcA4GdaAtNAKAUAoDl2jeCJN7dLHKqqrjLMxCqBkgDUjUnAoD7s69WaMOoI1ZSpxlWRirqd0kZDKwOCeFAdNAKAjb7awilRGjkIYoOcABUM7FUHHebUa7oO6CC2BqAOWXlDub/OQuvNgFjvIwGVZt3Ibvt1SceFffCgJa2uA+9ug4ViuehiujEeANvDXpU9GDQGPaMXO89zac7u7nO7o39zOdzfxndzrjOKA6KAwnlCKWbOAMnClj5FUEk+ACgIhOUaMsTrHIVkjSVj3K81G5AQyBmBBOW0AJ7h+kYIGL8pUCsxjcDUxklMSqG3S6ne0XgctjIZcZJwAJSzuxICVB3QcAn3WgJx4icHwgjooDooCk9kvlEYYxa27YuLgHLA6wwDSSXwNrur+Mc+5NAeY294ioEtUaQIN1QmiaflG0PkJNdJcmzhZ4mSprr1lb/Cry8bFM/DUzIum6Yoh4AZG+vAq+bk2lunUfW1BeV2Om+o13EoTSSaVnwDuIBnxhUXIHjNe2HhOss9GhBQva822vGTtfsXcQ3bazlS1Dai3kkPQbh8ePAYkg8Pc9Fa5YqVPoSxMILhSjfzSS8+4rlvu8TG6QDR0tVI99mZsdOmASeFXoSlVd4Try7LU438bJP/ANkPTh6mEl2wHEAdYtGGNOjeYdVetPCqpLY78HWT378qff5XIcrf/DmG103gOcIznJ5qHhjudd7AP/mBWp8mVVFy5taW/wCZV279LXt+rsjOuPkjV90tcEyAe+3YAMeAkY+uvf2est0o34Xq+l7+RGf9aAbWBJVyrAcQ0EWMeD1zU+LNVlyZJRzU0091qlTz6Oi7bDPx9Edh5o97Gq/nWe9nypWHJiIO0pOXZXt5SS+SLafpGcFvvZ3UtJPAmYyMdY11+TFedTEOiunOvDrlaS8dNPG5KV9yN80IXG9DOvQDDIzjyYYH5VrPTxEqt8tam99qkYx+TXhJktW3PuNts+8xEdy29x5uRQSPGpCtjy144iPNwUq2Gjb7UG0n2NOUf1sJWuxm5mul+ClHUMxt9e8Kzpcm1NLzg+6a8rMt011mFxcpIvNy78LtjdJ0KuDlWjkGm8CARg5ryqcnVMrnRanFa3jtS64vpLwsuIU1seh67yB5Rm7gKykdswYScDpOO4lX8Vxr4DvDornlyz0AoBQHLtKz51N0MVIZGVgAcMjBhkHiNMEdRPDjQHzZVgII9wEt3Ujsx4l5HaRzpwG87YHQMCgOugFAR20dmNK6nnWVAY2MYCnWN98FWIyu8QA3HQDG6ckgLS2AWZEkJkLyMz4BZGfuk0xg7imMDPQq5oBszZKwM5Q6MFGDqcKMDeY6t4M8KAkaAUAoCDHJwBY0WVlVYo4pMBSZEjOU1I7k6vw6HPTggDZsnZqqd9ZS4USRxDAwi7+q6DLFSgGT0KOnJIG+z2QscpkU8VxjAySdzJZuLH1sHXpZ+OdAPu3trJawPPLnCjRRxdicIi590zEAeOgPEdqRzXAnkmYGaYhmGTuqgI3YFIwdwKCM9JZj01s5PrwoYmFSexd9rpq6vpdPXuKzV1Y1wbTiXCOOYI9w4Cgfmt3pHiNaa3JuJqXrU3zqe+PSfeveT7tCqnFaPQ721U7pxkaMMHHUR0VzY9CazrY9U9L9XEvtIy3uDD3MsbAnjKgMgc8MnGWB06a7FfDrGdOhUVt0ZNRcVwS92y4oonl0aN811HIjKkqqzKca4I8Y0IrPRwuIw1eM6lFtJrddPseqZLkmrJmu0JjGO1wvWYSpHlB3T9R8dXxKhiZZvpF+qpmT8s0fTsIWm7wItpAjEyQiU7xO86OH1OelWU+DdOOrFduNJ16ajRrOCSWkZRcdF1SjLtzK/E872equdDcpIk0eNk8A3D8oByPKKyf7vYms7wqqXW8y8HZ38S3OxW4xXldAeKyDTqGvg40f+yuMWqlHxf4Dn4n0cpIXUkRscdB3P3Fs/IKL/Z3F0ppc4lfhn9bW80Odi9xohmRnDrGYypBIgV3La8GIVVAOOkHOTw6dVahWpUpUalVTUk0uccYpabVdzk2u2KWm3dVNN3S8CSuVMg0txx1eQhSvWwxlv3GuVh5Rwz1xL0+rC8k+rW0e6zXE9Hru8Tf29FGgDyhiqjJzvMeA3iq5Op/fWV4HE4iq5U6TSk3bclvsm7LT9InMktWYb/PFSsZwrA77godNe4HE9WTgceNeuR4KMoyqayi1ljaS106T2ddld9hHvbjudwBliAOkk4FcuEJTeWCu+rU9COurxJVKRpz+dNBlAegs50+TJrq4bCVsNONWtPmlt+811RWvikuJ5uSastTs2RdS2TxXEeXkjULMo056H3aa9I1KnrHUTWDF1YVa86kFZNtpF4qysz3DZ19HPEksLBo5FDIw6VIyKzknRQCgFAQXLyd49nXjxsyOtvKVZSVZSEOCCNQR10BFWvIdWRWN9tLJUE/6bL0jx0Bt9QafHtpefS/1oB6g0+PbS8+l/rQHNbchoy8o7c2iMMuSL2UFu4XVtdT0eICgOn1Bp8e2l59L/WgHqDT49tLz6X+tARO2djWlsQsu0dpmRu8hjvJpJX/NjXJ8vDw1rw+BrV9YLora3ol2t6FXJI4IeTV5N7AdowqcYe72lKreH1mLePyute8sNhKX7yrmfCC0+KVvRkXk9iN9l2NL0Mpm21esvulSSVSfEzSkDyqa9fpuBh7mH13ZpNrvWhGWXEv2x9nC3hSJXdwue7kO87EkkszaZJJOtcyrNTm5JJX3LYuzaXR215kniHLblnb3d5uc+gt7ViEBbHOT4IeXXiqglVPWWPVQEZ93rX4eP5woDGTbdoww00RHUWBH11eFSdN5oNp9WgaucQn2eDlZUQ/iSlPqVgK3vlbFySjOSkvvRjL1TfmU5uJtG1YB3t4uOgMyNjykZPlNeTxVKXv0Y92aPknbyJyviaTtRW0NzauB1rr9qtlGeFd+Zp1U/uSv8r+JVqW9o5eciyWPauSQe4mkjOdddBx1/wD3SuzB4hxUYc9bZ04Ql6tO36utTz06vE1Xu2IosDVunMd1KflyMVNLBSqZp1JRh/3KVNad0r27Q5W0Xk2cB5Rx9c3nP/bXuqOGitK1D4I/nIu+DPnqjj65vOP+2q2w38ah/wCNfnGvB+JsXlNEOiXx9tMP3CqywtCW3EUPgh85DM+D8WdNvtiJxwIP49zN/wDUYq8sBVuslSMl9ynS+bGZcPNnSbhP/Sn9JNJLp5QcCs841Kas+et9ynCPjlJ0fDvZui2iiDC3NpGOpU/7hmuTiK+Fcv20Ksn9+VvldF0pbmjb29CR3V/kfitGh/4Rmsyx1CLvTw8O/NLybt5Fsr3s+LPs/OWljc8MySc59TEik+VsW1ljLKuEEo+ln5jm4ncu3bUDAniA6gwrnSk5O8ndlz793rX4eP5wqATvYv5V29vcGzEyGG4YtAA2eamON6PwI+hUdDAj3VAey0AoBQFd7In3rvv1ab7BoCasPYo/zF/cKA6KAUBx2fsk35y/w0oDDbO14raPnJidTuoqgs8jngkajVmOOA/dXvh8NUxE8sF1vckuLe5ENpbSDNnf3h9fc2Vv0RRMDcOM/wC0lAxGCMdymTx7qt/OYTCr9mucnxkuiuxbX2vTqKWlLboTex9iwWq7tvGqA98RqzHrdz3THwkmsOIxVbESzVZX9F2LYi6ilsJCs5IoBQCgKl2N7dDYjKqfX7voHxqagLP2qnvF+aKAguSFqnNyncX2eX3I994qAmbiJFRmEQbdBO6qglsDOB4TVoRzSSva4KbsXZf3TgWe4uQYpBnte1xEgBGscsg9cZhnBGVGnCu1iakOT6rpU6XSX1p6vtivdS4aPtPJLOrtk1s3kLs6DBitIgRnBYGQ68dZCTWSrytjKqtKo7dWnpYsqcVuJztVPeL80Vz229pcdqx+8X5oqAO1U94vzRQDtVPeL80UA7VT3i/NFAO1Y/eL80UsAbSP3i/NFTGTjs0BAbT5A7NnJMtpHk65TMR0GP8AZkV0aPK+NpK0ajt12frco6cXuIjatu2zQjpcc9EXVRbXAWSV95gNy3kADFgCcB94aDJGprTQVPHtxlSyytfNHRKy2yWqt2W7HsId47y7dqp7xfmiuIehC7UgQXtmN1cET5GBg9wuM0BNdqp7xfmigKny+gUPszCqP9YwcAB/s56AuVAKA1zShRvHONOAzxOBw8dAV7l7KG2TeMMgNaykBlKnBjJ1VgCD4CMigJ2w9ij/ADF/cKA6KAUBXdq7fjtWfKtJLLIqQwJgvK3NpwycBRxZjoB5AdeEwc8Q3Z2jFXbexL8XuW1lZSsZ7I2ARMbq7YS3JXC49jgU8Y4Qfrc6t4M4r0xGMTp8xRVoecnxl8lsXXtIUdbvaT9YC4oBQCgFAKAq3Y19oj9Pd/zU9AWmgILkh7FJ+nm+1QE7QEDtLklbSuZFEkErd9LbyNC7aHG9uHDEfjA/JpW+jylXpxUHaUeEkpLuvqu6xVwTOVdhbQj9h2iWUaKtxbpIcdZdChJ8J6+FerxeDn79Cz+7Jryd1YjLLczIPtdeK2Mo46NNCfCoyHHVqSPFUW5NlsdSPwy/L4Dp9R9bae0xqbCFsdC3fdHwDeiAz4yKLD4F6c8++H4Sb8heXA1fd/aP4Kfzq3/uq30PBfzK+Cf4DNLgPu/tH8FP51b/AN1PoeC/mV8E/wABmlwH3f2j+Cn86t/7qfQ8F/Mr4J/gM0uBt+6W0/iMHiN2c+XEWM1TmMD/ABpfB/qF5cB/rdviEX00x/y8EeXPg6Z/4dH+I/hj+b5Dp9RhJyfvZdJ9ouqnittCkB8GHbfYeH/lUrG4WnrToJv77cvJZUMsntZIbK5M28Dc4qs8vwsrtNJjqDyEkDQaDHCs9fH1q0cjdo8IpRXgrEqKRMVjLEHtX27ZeK4+wlATlAVHsg9/sz9ow/wp6At1AKA5r+3LrhSB3Skg5wwBGVOCNCM+DrBGhAq/LvZMY2Vc76q7x2soVsd7hWIC9QHQPFQE9Y7Mh5qP1te8Xo8AoDf9y4fg1+SgOHbXattC80yLuqOAXJZjoqqOliSAB4a98Nh54ioqcNr8uLfUiG7K5y8lthFCbq4RRcy+5GqwRnvYU0GuAu82O6I6gK04vEQtzFD3F/c/tP5LcisVve0slc8uKAUAoBQCgFAVbsa+0R+nu/5qegLTQEFyQ9il/TzfaoCdoBQHBt7aYtreWcqXEaFt0cTjw9A6z0DJ6K0YWg69aNJO13b9fhvIk7K5CRx7RuQGW6toI2AI5hO2GII1AkcherBC/wDXa5YKg3F05SkvtPKvBa91yvSe82Dkjvay3187dYnMQHXhYQox484qvtK2kKNNL/Dm85XGTrZ9HIa06e2D4TdXGT4fZKe1sT934IfgObRgOx9s7ORbgNx39+Tfz77f3t7e8Oc1PtrG7M+nCyt4WtbqHNx4GfqHtPcm4U9DC7uMg9BHrnGo9rYjflf9EPwHNo+Hkky6wX17GfxphOp8YmVvqIp7SUtKlGD7Fl/ytDJwbOe6uNoWaNJPPaXESDLGRTaudeAYFkzjhprpXpCGCxUlCnCcZPh014aPzIeaO0suzrsTRRyhWUSIrhWGGG8AcMOsZrmVqbpVJQbvZtadRdO6udNeZIoCD2t7dsvFcfYWgJygKj2Qe/2Z+0Yf4U9AW6gFAKArvZE+9d9+rTfYNATVh7FH+Yv7hQHRQFWVRfXpLYa2snAUcRJdjvmOuoiBAAx3zN70Y6rbwmGSWk6i16obvi29iXEp7z6l6lprlFxQCgFAKAUAoBQFW7GvtEfp7v8Amp6AtNAQXJEYjmB4i4mB+dQE7QCgBFAVqTkNZ7xaBZLZjxNtK8AOOtUIXp6q6a5WxNrVGpr76UvN6lObW4+LyYnTSHaV2q9UnNTEdQDSRlvlJNHj6UtZ0IN9WaPknYZXuZ9m2PtDTm9ogAAZ37SN2J68qyjq0xURxWD+tQ8JteqfqMsuJr+421PwnH5kvpKv9KwH8u/jf4DLLj5G6DY9/giXaOcjQx2saEeHui+apLE4PTJQ8ZN+lhllxMDyWmf2faN446o2jg+UxIG+sVPtCnH93Qgu28v8za8hke9my05FWaSLK6PPKuqyXEjzsCDkEb5IBBxqB0VWpyriZQcItRi90Uo+gUFtLFXOLigFAQe1vbtl4rj7C0BOUBUeyD3+zP2jD/CnoC3UAoBQFd7In3rvv1ab7BoCasPYo/zF/cKA4OVG0XgtyYQDNIVigU8DK5wpPgXVj+KrVrwNCNWqlP3V0pdi2972LraKydlob9g7JS1gjgjJIQase+dicu7HrZiSfHVMViJYirKrLf5Lcl2ImKsrEhWckUAoBQCgFAKAUBVuxr7RH6e7/mp6AtNAQvJjhcfrU/2qAmqAUAoBQFQtOVNzdFjs+2iaMEgSz3AQkgkaxRqzKMj3WDocgV2KnJ9DDWWJqNS4Rjf+5tJ9111s81NvYjpWDax1aayQ+9WGVx84yL+6vJz5OWijN98V5WfqT0+o2fc7aW8W7egPUhsyF+UT5+uq8/gbW5mXbn/02FpcTW0W1l1WSxk/FaOWLy7wd/kxVlLk57YzXfF/JDp9Rol5WTW8kce0LdIxIyokkM6y925woMbBHx4QG4GvSPJ1KvCU8NNvKm2pRa0W3VXXjYjO1tRba5B6CgFAKAg9re3bLxXH2FoCcoCo9kHv9mftGH+FPQFuoD43DSgKlyd2wJJcbty5eabumjulRN0uN078axBV3N0ag8MjfJyB2dkT71336tN9g0BNWHsUf5i/uFAQF3EZ9qRD/Z2cRkI6DNNvJHkdaokh8G8K6lOXM4GT31JW/pjZvxbXgUesuws9csuKAUAoBQCgFAKAUBVuxr7RH6e7/mp6AtNAQvJjhcfrU/2qAmqAUAoBQEHtHkhZTPzkkCiTOTJGWhcnrZ4irHymt1HlLFUo5IzduDtJeEroq4RZobkdFg83PeRk9K3cxxrw7tiPlFei5TqaZoQfbCPySIyI1eo0fHtoecn+lW9qf9Gn8IydbNw5HQnG/NdyEDBLXcwz491x9WKp7Tq/VjBdkI/NMZEdOyeStnbNvQwIH+EbMkn0khLfXXlX5QxNdZak3bhsXgrLyJUEthM1jLCgFAKAg9re3bLxXH2FoCcoCo9kHv8AZn7Rh/hT0BbqAUBS4d/trejaJmM8iiU7+XXEo7XZgMYRo26MAxY1bLECS7In3rvv1ab7BoCasTiJCfeL+4UBAdj8mSCS6bObuaSUZGMRg7kI06ObjQ+U11OVbQqxoLZTio9+2Xm2Up6q/Es9csuKAUAoBQCgFAKAUBVuxr7RH6e7/mp6AtNAQvJjhcfrU/2qAmqAUAoBQCgK1f8ALSBJmt4o57mZPZEgj3tzq3i5VfICToequlS5LqzpKrOUYRexydr+F2Uc1exmeUc4Jzs673R0g25PzRN/zqPoNJr9/C/9f5RmfAbI5Y280wt2WWCc727DPHuMwUZYqykqcDOm9nQ6aUxHJlalT51NShxi72vx2PysFNN2LFXOLigFAKAUBB7V9u2XiuPsLQE5QFR7IPf7M/aMP8KegLdQGm9uBHG8hBIRWYgcSFBJx8lAUvZt9bNdW7pc2dxJK7b0cTgmNjHI3ORKJGGgDhsrk84x3l1VgJjsifeu+/VpvsGgMuUV2YtmTOO+Fs27x74pheGvEitnJ1NVMVTi9mZeF9Ss3aLJHYNjzFtBD8FFGnjKqATp4q8sVW56vOp9pt+LJirKx314EigFAKAUAoBQCgFAVbsa+0R+nu/5qegLNNKFUsxwFBJPUAMmgKjyb2KlxG082+DLI7qFdkABPSFPEne+qgJb1LW/5X6aT+6gHqWt/wAr9NJ/WgHqWt/yv00n91APUtb/AJX6aT+tAPUtb/lfppP60Bzy8iLJiS0ZYniS7E/KTXpGrUirKTXeyLIw9QVh8D/xGp+kVftvxYsjZDyKs0OURlPWrsD8oNVlVnLSUm+8WRv9S1v+V+mk/uqhI9S1v+V+mk/rQD1LW/5X6aT+6gHqWt/yv00n9aAepa3/ACv00n91ARm2NlpaNDcx75EcmJN52fCON0sN7PDPR10BbhQFR7IPf7M/aMP8KegLdQCgFAV3sifeu+/VpvsGgOflTIO1bSI49euLRNQcEB1kYadaxNx8XTXS5Mj+0nP7MJv+3L6spPZbrLVXNLigFAKAUAoBQCgFAKAq3Y19oj9Pd/zU9AdfLO4Ig5pO/ndY1/3jrp1Y08tATFnbLHGkad6ihR4gMa+GgN1AKAUAoBQGq7uUjRpJWCIoJZicAAcSTV6dOVSShBXbDdirp2S9lF9wXa5yRkpIF0/HK7uPDnFdR8g8oKObm/Nel7nnzsOJabadZEV42DIwDKynIYHUEEdFcqcJQk4yVmj0NlVAoBQCgFAcu1LMTQyRNwdSM9R6D5Dg+SgOLkpeGS2Tf79Mxv8AnIca+HGPloCI7IPf7M/aMP8ACnoC3UAoBQFd7In3rvv1ab7BoDi2tlrrZMfEZlkbpI3LchW8A3pAPGRXUwXRwmIn1RXjJfJFJe8i31yy4oBQCgFAKAUAoBQCgKt2NfaI/T3f81PQG0+v7R60tU8frkn/AE+taAslAKAUAoBQCgNc8KupSRQysCGVgGVgeIIOhB6qtGUoSUouzXAEKORezs57St8/olx8mMVt9qY21udl4srkjwJuKJVUKgCqBgKBgADgABwFYZScndu7LGdQBQCgFAKAUBXrH1m/lj9xOvOp+eNHA8J4+QUBxdkHv9mftGH+FPQFuoBQCgK72RPvXffq032DQHIDvbRsgPcWU7nwhmt1wPKK6dLo8n1HxnBeCkyj99FtrmFxQCgFAKAUAoBQCgFAVHkBcCPZpduCy3jHyXM9ASHI63YQGV+/nYyt4m70eLGvloCeoBQCgFAKAUAoBQCgFAKAUAoBQCgK/wAr0KJFcr30EisccSh0dfLkUBH8vXDNssqcg7RgII6QYp8GgLhQCgFAV3sifeu+/VpvsGgOTZ2u1Fz7jZ0e7/7kzb38JPk8NdN6cmrrqPyirerKfX7i21zC4oBQCgFAKAUAoBQCgPNtiuW2dDbqcNPd3SnHEILuYufJp8tAejxRhVCqMAAADqA4CgMqAUAoBQCgFAKAUAoBQCgFAKAUAoDVdQCRGRu9ZSp8RGDQHnO0bgmPZkT9/BtOKJv92OfdPyY+SgPS6AUAoDg2/swXNtNblioljdCwGSAwIyB5aA122xlS47YDMX5hIMabu6jMwbrzlj01oeIk6CoW0UnLvaS+RFtbknWckUAoBQCgFAKAUAoBQHnHYtjMhd2HcwSXKJ+c9zMzHx4OPERQHo9AKAUAoBQCgFAKAUAoBQCgFAKAUAoBQHm3LmAx7RsCO8mvIHP58aSqfqdfloD0mgFAKAUAoBQCgFAKAUAoBQCgFAKA8gfZyxs4ikuI1Mjtux3U6LlmJYhVkAGSTwFAfO1m+Hu/PLn0lAO1m+Hu/PLn0lAO1m+Hu/PLn0lAO1m+Hu/PLn0lAO1m+Hu/PLn0lAO1m+Hu/PLn0lAO1m+Hu/PLn0lAO1m+Hu/PLn0lAO1m+Hu/PLn0lAO1m+Hu/PLn0lAO1m+Hu/PLn0lAO1m+Hu/PLn0lAO1m+Hu/PLn0lAO1m+Hu/PLn0lAO1m+Hu/PLn0lAO1m+Hu/PLn0lAO1m+Hu/PLn0lAdOydmI91btI80hjlVk5y4mlCt1hXcjPkoD1egFAKAUAoBQCgFAKAUAoBQCgFAKA//Z"/>
          <p:cNvSpPr>
            <a:spLocks noChangeAspect="1" noChangeArrowheads="1"/>
          </p:cNvSpPr>
          <p:nvPr/>
        </p:nvSpPr>
        <p:spPr bwMode="auto">
          <a:xfrm>
            <a:off x="180975" y="-1698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59396" name="AutoShape 10" descr="data:image/jpeg;base64,/9j/4AAQSkZJRgABAQAAAQABAAD/2wCEAAkGBxMTEhUUEBQWFRUXGBgaFRUXFxwWGRcXGxoYHxcYGBkYISgkHx0lHRYULTEiJSktLi4uGx8zODMsNygtLisBCgoKDg0OGhAQGzAmICYsLCw0OCw0LCw0LCwsLCwsLzUsLyw3LCwyLCwsMCwvNCw3LywsLCwsLCwsLC8sLCwsLP/AABEIALsBDgMBEQACEQEDEQH/xAAbAAEAAgMBAQAAAAAAAAAAAAAABQYCAwQHAf/EAFUQAAIBAwEDBAkNDgIJBQAAAAECAwAEESEFEjEGE0FRBxQiMmFxgZTTFiMzNEJSU1SRkpOhshU1VWJjcnN0dbGztNHSF8MkJUOCosHh4vBkg6PC8f/EABkBAQADAQEAAAAAAAAAAAAAAAABAgQFA//EAEQRAAIBAgMDCQQHBgMJAAAAAAABAgMRBBIhMUFRBRMiYXGBkaGxFTKSwRRCUmLR0vAjM1NUgqJysuIGFiVDY3OT4fH/2gAMAwEAAhEDEQA/APcaAUAoCk20N1eXN5i+mt0gnESJEkRG7zUT5JkRjnMh6eqgO31MXf4Vu/o7f0VAPUxd/hW7+jt/RUBH7f5GXs1vJHHta5DMAO6WJVOoJBMSK4yB0Hx5GRQG7ZfJG8jhjR9q3O8qKGwkJGQNcF4yxHhYk0B1epi7/Ct39Hb+ioD4eTd6NY9qz7w4CSGB0PgZVRSR4mBoDs5NbaklaS3u0WK6h3ecVSTHIjZ3JoiddxiraHVSCD0EgT1AKAUAoBQCgFAKAUAoBQCgFAKAUAoBQCgFAKAUAoBQCgNN5dJFG8krBURSzseCqoySfEAaAqEWzJ9phJ7mWa3tWw0VpE3NO6a7r3EiHe7oYPNqRu6ZJINAbG7Gmz1GbZHtZMdzNbyukg4HjkgjIGjAigOnYO1JobgWN+wkkKM9vchQguI1IDqyjQSpkZA0IIOmtAWigFAKAj+UN80FrPNGnOPHE7qmvdMqkgaa8R0UB5/ByljMYmblBFvYzuCKFY8kZAMLDnd0ZGe6zodQeAG7sfbUmvNoyz3CiORLOOLG7InPLz8zLcRJIoIiYdeoNAelUAoBQCgFAKAUAoBQCgFAKAUAoBQCgFAKAUAoBQCgFAKArPZGGbFkIysk1tHJrj1uS4iVx5VYj/eoDG55IJczzSbQAmTRLaIO4SKLcAY7owOdZi/dakAJgjFAY8jbrmjcWc0pZ7aQ82ZD3bWrBWhYse+Ayy73WmutARPKHbkdx2lcW+8DHtNIImwGE4IeOYxspI5sqZDvHjzZHSDQHoFAKAUBH8oLySG2nlhTnJI4nZI8E7zKpIXA1OSOA1oDzl9uW5HPNt5Fm3eCW8JVdMlBEyGUjPuS29xHE0B38gdozXe0Z57lBE8drHCF3XQzJz8xFwscgDIjYI3TkigPR6AUAoBQCgFAKAUAoBQCgFAKAUAoBQCgFAKAUAoBQCgFAcG3tlJdW8tvJkLKhXI4qT3rDwqcEeEUBXuTnKzdYWW0yIb2NdWfAjuVGfXoXOjZAyV0IO8MaGgJLlNsvZ0qiXaEduwQHEkwXReJAY9HgoCB5ON2/cw3EEQi2baqwtFKc2ZpiChlVNMRKjOF0GpJ/NAvlAKAUBH7fvXhtp5Yk5ySON3SPU77KpIXA1OSOAoDzttvW7Lzx2+qynDBUii5pScadrspkOudC294QRQHXyA2nNd7SnnuYxE8drFCo3XTn05+ci4RJAGRCVI3TkjTWgPSaAUAoBQCgFAKAUAoBQCgFAKAjrzbcMcvNNzhfdViscMsuFYsFLGNGCglH4kd6aA63ukEixlu7ZWYL1qhQOfIZE+WgFrdJIC0bZAZ0J/GR2Rxr1MrDyUBz3e1oY23ZH3T3IJ3W3VLndQM4G6pYkAAkZJFAduaAZoDXcXKIMuwUbyrknHdOwVB4yzKB4TQG2gFAKAUAoDnvrGKZSk8aSIeKuocdXBvGaA8y5P2ux7O7vRcraQulx6wJd0FYjDCcoH6N7f1HhoC5+rvZnx62+mT+tAPV3sz49bfTJ/WgOe/7I2y4o2kN5C4X3MbiRz1BVXJP/maA2W/ZB2W6qwvbcBgCA0gRhnrVsEHwGgNnq72Z8etvpk/rQGi45ebJXu2vLY+FWDt8i5NAadgK9ztCW/EbxwG2S3i51TG8hWR3MgRgCqd2AN7BOM4xQFvoBQCgFAKAUAoBQCgFAKAUAoCEudjE3bXGAwMUKBecePdMTzsSd3IYHnhofenroCKl5JuZC+ITgODnezcBp4ZQJzjhuxMnuh3WcY7igMdncmnilhQYCB5ZZwoPNkc/NNbRoSOKSTk6Y9jGRggUBMDZ80csxh5opPIsjtIWyjLHDGQEAw4KwggllwT0igIyfkrJL3M3NGMSMwXBffRryK4IcMAO9j3cajOudcADVd8jO5AjEed+5YjeaEAzzb6yZRSS6LoOB96ya5AwvORTEZQxFt+eRlYELKXvorqJJDroFjkTOGxzhIB1BAutAKAUAoBQCgNUlujHLKpPWQDQGPacfwafNFAO04/g0+aKA03myLeVDHLDE6NjeVkVlOCCMgjrA+SgMrfZkKKqJFGqqAFUIoAA4AACgNnacfwafNFAZR26Kcqqg9YAFAbaAUAoBQCgFAKAUAoBQCgFAKAUAoCE5SRMxi3c8X4wtPFnd0EkcbKevDZwCOsigIezivDNCQ9xFG4t+cjIWRY0WK53lV5ELZMiwZZyX7vXGmAM9lyX8iATO8bOYixSNcwllk5xUMkQUqrKmMhyOljkUBph2jdl40lldXY8yUSNN1j2k8pkJIJjl53PcFj3Kp3GG3yBv2DBdpIjM8zI0iLKsiLqnaSEyk7oZW56NV0wurdzk5AFvoBQCgFAKAUBUrrslbMjdka4O8jFW3YZnG8pwQGRCDgg8DQGr/FHZXxh/Nrj0dAP8UdlfGH82uPR0B8PZT2Vp/pDa8P9HuNf/jqUm02twPknZW2SvfXLDx29wP8uphCU/cV+zUXsY/4s7I+NH6Cf0daFgcU1dU5fCyuaPE+jsr7I+NH6Cf0dei5Nxj1VKXgxnjxH+K+yPjR+gn9HU+y8b/Cl4MZ48Qeyvsj40foJ/R1WXJuMjtpS8GM8eJ8PZZ2R8aP0E/o6pLBYmKu6cl3MZlxMo+ypslu9uWPit7g/wCXWecXB2mrduhbabE7J2yycCdyeoW1wf8AKql0A/ZO2WDhp3B6jbXA/wAqpBj/AIo7K+MP5tcejoDp2Z2QtnTypDFOTJIcIGhmjDNgnG9IgGcA4GdaAtNAKAUAoDl2jeCJN7dLHKqqrjLMxCqBkgDUjUnAoD7s69WaMOoI1ZSpxlWRirqd0kZDKwOCeFAdNAKAjb7awilRGjkIYoOcABUM7FUHHebUa7oO6CC2BqAOWXlDub/OQuvNgFjvIwGVZt3Ibvt1SceFffCgJa2uA+9ug4ViuehiujEeANvDXpU9GDQGPaMXO89zac7u7nO7o39zOdzfxndzrjOKA6KAwnlCKWbOAMnClj5FUEk+ACgIhOUaMsTrHIVkjSVj3K81G5AQyBmBBOW0AJ7h+kYIGL8pUCsxjcDUxklMSqG3S6ne0XgctjIZcZJwAJSzuxICVB3QcAn3WgJx4icHwgjooDooCk9kvlEYYxa27YuLgHLA6wwDSSXwNrur+Mc+5NAeY294ioEtUaQIN1QmiaflG0PkJNdJcmzhZ4mSprr1lb/Cry8bFM/DUzIum6Yoh4AZG+vAq+bk2lunUfW1BeV2Om+o13EoTSSaVnwDuIBnxhUXIHjNe2HhOss9GhBQva822vGTtfsXcQ3bazlS1Dai3kkPQbh8ePAYkg8Pc9Fa5YqVPoSxMILhSjfzSS8+4rlvu8TG6QDR0tVI99mZsdOmASeFXoSlVd4Try7LU438bJP/ANkPTh6mEl2wHEAdYtGGNOjeYdVetPCqpLY78HWT378qff5XIcrf/DmG103gOcIznJ5qHhjudd7AP/mBWp8mVVFy5taW/wCZV279LXt+rsjOuPkjV90tcEyAe+3YAMeAkY+uvf2est0o34Xq+l7+RGf9aAbWBJVyrAcQ0EWMeD1zU+LNVlyZJRzU0091qlTz6Oi7bDPx9Edh5o97Gq/nWe9nypWHJiIO0pOXZXt5SS+SLafpGcFvvZ3UtJPAmYyMdY11+TFedTEOiunOvDrlaS8dNPG5KV9yN80IXG9DOvQDDIzjyYYH5VrPTxEqt8tam99qkYx+TXhJktW3PuNts+8xEdy29x5uRQSPGpCtjy144iPNwUq2Gjb7UG0n2NOUf1sJWuxm5mul+ClHUMxt9e8Kzpcm1NLzg+6a8rMt011mFxcpIvNy78LtjdJ0KuDlWjkGm8CARg5ryqcnVMrnRanFa3jtS64vpLwsuIU1seh67yB5Rm7gKykdswYScDpOO4lX8Vxr4DvDornlyz0AoBQHLtKz51N0MVIZGVgAcMjBhkHiNMEdRPDjQHzZVgII9wEt3Ujsx4l5HaRzpwG87YHQMCgOugFAR20dmNK6nnWVAY2MYCnWN98FWIyu8QA3HQDG6ckgLS2AWZEkJkLyMz4BZGfuk0xg7imMDPQq5oBszZKwM5Q6MFGDqcKMDeY6t4M8KAkaAUAoCDHJwBY0WVlVYo4pMBSZEjOU1I7k6vw6HPTggDZsnZqqd9ZS4USRxDAwi7+q6DLFSgGT0KOnJIG+z2QscpkU8VxjAySdzJZuLH1sHXpZ+OdAPu3trJawPPLnCjRRxdicIi590zEAeOgPEdqRzXAnkmYGaYhmGTuqgI3YFIwdwKCM9JZj01s5PrwoYmFSexd9rpq6vpdPXuKzV1Y1wbTiXCOOYI9w4Cgfmt3pHiNaa3JuJqXrU3zqe+PSfeveT7tCqnFaPQ721U7pxkaMMHHUR0VzY9CazrY9U9L9XEvtIy3uDD3MsbAnjKgMgc8MnGWB06a7FfDrGdOhUVt0ZNRcVwS92y4oonl0aN811HIjKkqqzKca4I8Y0IrPRwuIw1eM6lFtJrddPseqZLkmrJmu0JjGO1wvWYSpHlB3T9R8dXxKhiZZvpF+qpmT8s0fTsIWm7wItpAjEyQiU7xO86OH1OelWU+DdOOrFduNJ16ajRrOCSWkZRcdF1SjLtzK/E872equdDcpIk0eNk8A3D8oByPKKyf7vYms7wqqXW8y8HZ38S3OxW4xXldAeKyDTqGvg40f+yuMWqlHxf4Dn4n0cpIXUkRscdB3P3Fs/IKL/Z3F0ppc4lfhn9bW80Odi9xohmRnDrGYypBIgV3La8GIVVAOOkHOTw6dVahWpUpUalVTUk0uccYpabVdzk2u2KWm3dVNN3S8CSuVMg0txx1eQhSvWwxlv3GuVh5Rwz1xL0+rC8k+rW0e6zXE9Hru8Tf29FGgDyhiqjJzvMeA3iq5Op/fWV4HE4iq5U6TSk3bclvsm7LT9InMktWYb/PFSsZwrA77godNe4HE9WTgceNeuR4KMoyqayi1ljaS106T2ddld9hHvbjudwBliAOkk4FcuEJTeWCu+rU9COurxJVKRpz+dNBlAegs50+TJrq4bCVsNONWtPmlt+811RWvikuJ5uSastTs2RdS2TxXEeXkjULMo056H3aa9I1KnrHUTWDF1YVa86kFZNtpF4qysz3DZ19HPEksLBo5FDIw6VIyKzknRQCgFAQXLyd49nXjxsyOtvKVZSVZSEOCCNQR10BFWvIdWRWN9tLJUE/6bL0jx0Bt9QafHtpefS/1oB6g0+PbS8+l/rQHNbchoy8o7c2iMMuSL2UFu4XVtdT0eICgOn1Bp8e2l59L/WgHqDT49tLz6X+tARO2djWlsQsu0dpmRu8hjvJpJX/NjXJ8vDw1rw+BrV9YLora3ol2t6FXJI4IeTV5N7AdowqcYe72lKreH1mLePyute8sNhKX7yrmfCC0+KVvRkXk9iN9l2NL0Mpm21esvulSSVSfEzSkDyqa9fpuBh7mH13ZpNrvWhGWXEv2x9nC3hSJXdwue7kO87EkkszaZJJOtcyrNTm5JJX3LYuzaXR215kniHLblnb3d5uc+gt7ViEBbHOT4IeXXiqglVPWWPVQEZ93rX4eP5woDGTbdoww00RHUWBH11eFSdN5oNp9WgaucQn2eDlZUQ/iSlPqVgK3vlbFySjOSkvvRjL1TfmU5uJtG1YB3t4uOgMyNjykZPlNeTxVKXv0Y92aPknbyJyviaTtRW0NzauB1rr9qtlGeFd+Zp1U/uSv8r+JVqW9o5eciyWPauSQe4mkjOdddBx1/wD3SuzB4hxUYc9bZ04Ql6tO36utTz06vE1Xu2IosDVunMd1KflyMVNLBSqZp1JRh/3KVNad0r27Q5W0Xk2cB5Rx9c3nP/bXuqOGitK1D4I/nIu+DPnqjj65vOP+2q2w38ah/wCNfnGvB+JsXlNEOiXx9tMP3CqywtCW3EUPgh85DM+D8WdNvtiJxwIP49zN/wDUYq8sBVuslSMl9ynS+bGZcPNnSbhP/Sn9JNJLp5QcCs841Kas+et9ynCPjlJ0fDvZui2iiDC3NpGOpU/7hmuTiK+Fcv20Ksn9+VvldF0pbmjb29CR3V/kfitGh/4Rmsyx1CLvTw8O/NLybt5Fsr3s+LPs/OWljc8MySc59TEik+VsW1ljLKuEEo+ln5jm4ncu3bUDAniA6gwrnSk5O8ndlz793rX4eP5wqATvYv5V29vcGzEyGG4YtAA2eamON6PwI+hUdDAj3VAey0AoBQFd7In3rvv1ab7BoCasPYo/zF/cKA6KAUBx2fsk35y/w0oDDbO14raPnJidTuoqgs8jngkajVmOOA/dXvh8NUxE8sF1vckuLe5ENpbSDNnf3h9fc2Vv0RRMDcOM/wC0lAxGCMdymTx7qt/OYTCr9mucnxkuiuxbX2vTqKWlLboTex9iwWq7tvGqA98RqzHrdz3THwkmsOIxVbESzVZX9F2LYi6ilsJCs5IoBQCgKl2N7dDYjKqfX7voHxqagLP2qnvF+aKAguSFqnNyncX2eX3I994qAmbiJFRmEQbdBO6qglsDOB4TVoRzSSva4KbsXZf3TgWe4uQYpBnte1xEgBGscsg9cZhnBGVGnCu1iakOT6rpU6XSX1p6vtivdS4aPtPJLOrtk1s3kLs6DBitIgRnBYGQ68dZCTWSrytjKqtKo7dWnpYsqcVuJztVPeL80Vz229pcdqx+8X5oqAO1U94vzRQDtVPeL80UA7VT3i/NFAO1Y/eL80UsAbSP3i/NFTGTjs0BAbT5A7NnJMtpHk65TMR0GP8AZkV0aPK+NpK0ajt12frco6cXuIjatu2zQjpcc9EXVRbXAWSV95gNy3kADFgCcB94aDJGprTQVPHtxlSyytfNHRKy2yWqt2W7HsId47y7dqp7xfmiuIehC7UgQXtmN1cET5GBg9wuM0BNdqp7xfmigKny+gUPszCqP9YwcAB/s56AuVAKA1zShRvHONOAzxOBw8dAV7l7KG2TeMMgNaykBlKnBjJ1VgCD4CMigJ2w9ij/ADF/cKA6KAUBXdq7fjtWfKtJLLIqQwJgvK3NpwycBRxZjoB5AdeEwc8Q3Z2jFXbexL8XuW1lZSsZ7I2ARMbq7YS3JXC49jgU8Y4Qfrc6t4M4r0xGMTp8xRVoecnxl8lsXXtIUdbvaT9YC4oBQCgFAKAq3Y19oj9Pd/zU9AWmgILkh7FJ+nm+1QE7QEDtLklbSuZFEkErd9LbyNC7aHG9uHDEfjA/JpW+jylXpxUHaUeEkpLuvqu6xVwTOVdhbQj9h2iWUaKtxbpIcdZdChJ8J6+FerxeDn79Cz+7Jryd1YjLLczIPtdeK2Mo46NNCfCoyHHVqSPFUW5NlsdSPwy/L4Dp9R9bae0xqbCFsdC3fdHwDeiAz4yKLD4F6c8++H4Sb8heXA1fd/aP4Kfzq3/uq30PBfzK+Cf4DNLgPu/tH8FP51b/AN1PoeC/mV8E/wABmlwH3f2j+Cn86t/7qfQ8F/Mr4J/gM0uBt+6W0/iMHiN2c+XEWM1TmMD/ABpfB/qF5cB/rdviEX00x/y8EeXPg6Z/4dH+I/hj+b5Dp9RhJyfvZdJ9ouqnittCkB8GHbfYeH/lUrG4WnrToJv77cvJZUMsntZIbK5M28Dc4qs8vwsrtNJjqDyEkDQaDHCs9fH1q0cjdo8IpRXgrEqKRMVjLEHtX27ZeK4+wlATlAVHsg9/sz9ow/wp6At1AKA5r+3LrhSB3Skg5wwBGVOCNCM+DrBGhAq/LvZMY2Vc76q7x2soVsd7hWIC9QHQPFQE9Y7Mh5qP1te8Xo8AoDf9y4fg1+SgOHbXattC80yLuqOAXJZjoqqOliSAB4a98Nh54ioqcNr8uLfUiG7K5y8lthFCbq4RRcy+5GqwRnvYU0GuAu82O6I6gK04vEQtzFD3F/c/tP5LcisVve0slc8uKAUAoBQCgFAVbsa+0R+nu/5qegLTQEFyQ9il/TzfaoCdoBQHBt7aYtreWcqXEaFt0cTjw9A6z0DJ6K0YWg69aNJO13b9fhvIk7K5CRx7RuQGW6toI2AI5hO2GII1AkcherBC/wDXa5YKg3F05SkvtPKvBa91yvSe82Dkjvay3187dYnMQHXhYQox484qvtK2kKNNL/Dm85XGTrZ9HIa06e2D4TdXGT4fZKe1sT934IfgObRgOx9s7ORbgNx39+Tfz77f3t7e8Oc1PtrG7M+nCyt4WtbqHNx4GfqHtPcm4U9DC7uMg9BHrnGo9rYjflf9EPwHNo+Hkky6wX17GfxphOp8YmVvqIp7SUtKlGD7Fl/ytDJwbOe6uNoWaNJPPaXESDLGRTaudeAYFkzjhprpXpCGCxUlCnCcZPh014aPzIeaO0suzrsTRRyhWUSIrhWGGG8AcMOsZrmVqbpVJQbvZtadRdO6udNeZIoCD2t7dsvFcfYWgJygKj2Qe/2Z+0Yf4U9AW6gFAKArvZE+9d9+rTfYNATVh7FH+Yv7hQHRQFWVRfXpLYa2snAUcRJdjvmOuoiBAAx3zN70Y6rbwmGSWk6i16obvi29iXEp7z6l6lprlFxQCgFAKAUAoBQFW7GvtEfp7v8Amp6AtNAQXJEYjmB4i4mB+dQE7QCgBFAVqTkNZ7xaBZLZjxNtK8AOOtUIXp6q6a5WxNrVGpr76UvN6lObW4+LyYnTSHaV2q9UnNTEdQDSRlvlJNHj6UtZ0IN9WaPknYZXuZ9m2PtDTm9ogAAZ37SN2J68qyjq0xURxWD+tQ8JteqfqMsuJr+421PwnH5kvpKv9KwH8u/jf4DLLj5G6DY9/giXaOcjQx2saEeHui+apLE4PTJQ8ZN+lhllxMDyWmf2faN446o2jg+UxIG+sVPtCnH93Qgu28v8za8hke9my05FWaSLK6PPKuqyXEjzsCDkEb5IBBxqB0VWpyriZQcItRi90Uo+gUFtLFXOLigFAQe1vbtl4rj7C0BOUBUeyD3+zP2jD/CnoC3UAoBQFd7In3rvv1ab7BoCasPYo/zF/cKA4OVG0XgtyYQDNIVigU8DK5wpPgXVj+KrVrwNCNWqlP3V0pdi2972LraKydlob9g7JS1gjgjJIQase+dicu7HrZiSfHVMViJYirKrLf5Lcl2ImKsrEhWckUAoBQCgFAKAUBVuxr7RH6e7/mp6AtNAQvJjhcfrU/2qAmqAUAoBQFQtOVNzdFjs+2iaMEgSz3AQkgkaxRqzKMj3WDocgV2KnJ9DDWWJqNS4Rjf+5tJ9111s81NvYjpWDax1aayQ+9WGVx84yL+6vJz5OWijN98V5WfqT0+o2fc7aW8W7egPUhsyF+UT5+uq8/gbW5mXbn/02FpcTW0W1l1WSxk/FaOWLy7wd/kxVlLk57YzXfF/JDp9Rol5WTW8kce0LdIxIyokkM6y925woMbBHx4QG4GvSPJ1KvCU8NNvKm2pRa0W3VXXjYjO1tRba5B6CgFAKAg9re3bLxXH2FoCcoCo9kHv9mftGH+FPQFuoD43DSgKlyd2wJJcbty5eabumjulRN0uN078axBV3N0ag8MjfJyB2dkT71336tN9g0BNWHsUf5i/uFAQF3EZ9qRD/Z2cRkI6DNNvJHkdaokh8G8K6lOXM4GT31JW/pjZvxbXgUesuws9csuKAUAoBQCgFAKAUBVuxr7RH6e7/mp6AtNAQvJjhcfrU/2qAmqAUAoBQEHtHkhZTPzkkCiTOTJGWhcnrZ4irHymt1HlLFUo5IzduDtJeEroq4RZobkdFg83PeRk9K3cxxrw7tiPlFei5TqaZoQfbCPySIyI1eo0fHtoecn+lW9qf9Gn8IydbNw5HQnG/NdyEDBLXcwz491x9WKp7Tq/VjBdkI/NMZEdOyeStnbNvQwIH+EbMkn0khLfXXlX5QxNdZak3bhsXgrLyJUEthM1jLCgFAKAg9re3bLxXH2FoCcoCo9kHv8AZn7Rh/hT0BbqAUBS4d/trejaJmM8iiU7+XXEo7XZgMYRo26MAxY1bLECS7In3rvv1ab7BoCasTiJCfeL+4UBAdj8mSCS6bObuaSUZGMRg7kI06ObjQ+U11OVbQqxoLZTio9+2Xm2Up6q/Es9csuKAUAoBQCgFAKAUBVuxr7RH6e7/mp6AtNAQvJjhcfrU/2qAmqAUAoBQCgK1f8ALSBJmt4o57mZPZEgj3tzq3i5VfICToequlS5LqzpKrOUYRexydr+F2Uc1exmeUc4Jzs673R0g25PzRN/zqPoNJr9/C/9f5RmfAbI5Y280wt2WWCc727DPHuMwUZYqykqcDOm9nQ6aUxHJlalT51NShxi72vx2PysFNN2LFXOLigFAKAUBB7V9u2XiuPsLQE5QFR7IPf7M/aMP8KegLdQGm9uBHG8hBIRWYgcSFBJx8lAUvZt9bNdW7pc2dxJK7b0cTgmNjHI3ORKJGGgDhsrk84x3l1VgJjsifeu+/VpvsGgMuUV2YtmTOO+Fs27x74pheGvEitnJ1NVMVTi9mZeF9Ss3aLJHYNjzFtBD8FFGnjKqATp4q8sVW56vOp9pt+LJirKx314EigFAKAUAoBQCgFAVbsa+0R+nu/5qegLNNKFUsxwFBJPUAMmgKjyb2KlxG082+DLI7qFdkABPSFPEne+qgJb1LW/5X6aT+6gHqWt/wAr9NJ/WgHqWt/yv00n91APUtb/AJX6aT+tAPUtb/lfppP60Bzy8iLJiS0ZYniS7E/KTXpGrUirKTXeyLIw9QVh8D/xGp+kVftvxYsjZDyKs0OURlPWrsD8oNVlVnLSUm+8WRv9S1v+V+mk/uqhI9S1v+V+mk/rQD1LW/5X6aT+6gHqWt/yv00n9aAepa3/ACv00n91ARm2NlpaNDcx75EcmJN52fCON0sN7PDPR10BbhQFR7IPf7M/aMP8KegLdQCgFAV3sifeu+/VpvsGgOflTIO1bSI49euLRNQcEB1kYadaxNx8XTXS5Mj+0nP7MJv+3L6spPZbrLVXNLigFAKAUAoBQCgFAKAq3Y19oj9Pd/zU9AdfLO4Ig5pO/ndY1/3jrp1Y08tATFnbLHGkad6ihR4gMa+GgN1AKAUAoBQGq7uUjRpJWCIoJZicAAcSTV6dOVSShBXbDdirp2S9lF9wXa5yRkpIF0/HK7uPDnFdR8g8oKObm/Nel7nnzsOJabadZEV42DIwDKynIYHUEEdFcqcJQk4yVmj0NlVAoBQCgFAcu1LMTQyRNwdSM9R6D5Dg+SgOLkpeGS2Tf79Mxv8AnIca+HGPloCI7IPf7M/aMP8ACnoC3UAoBQFd7In3rvv1ab7BoDi2tlrrZMfEZlkbpI3LchW8A3pAPGRXUwXRwmIn1RXjJfJFJe8i31yy4oBQCgFAKAUAoBQCgKt2NfaI/T3f81PQG0+v7R60tU8frkn/AE+taAslAKAUAoBQCgNc8KupSRQysCGVgGVgeIIOhB6qtGUoSUouzXAEKORezs57St8/olx8mMVt9qY21udl4srkjwJuKJVUKgCqBgKBgADgABwFYZScndu7LGdQBQCgFAKAUBXrH1m/lj9xOvOp+eNHA8J4+QUBxdkHv9mftGH+FPQFuoBQCgK72RPvXffq032DQHIDvbRsgPcWU7nwhmt1wPKK6dLo8n1HxnBeCkyj99FtrmFxQCgFAKAUAoBQCgFAVHkBcCPZpduCy3jHyXM9ASHI63YQGV+/nYyt4m70eLGvloCeoBQCgFAKAUAoBQCgFAKAUAoBQCgK/wAr0KJFcr30EisccSh0dfLkUBH8vXDNssqcg7RgII6QYp8GgLhQCgFAV3sifeu+/VpvsGgOTZ2u1Fz7jZ0e7/7kzb38JPk8NdN6cmrrqPyirerKfX7i21zC4oBQCgFAKAUAoBQCgPNtiuW2dDbqcNPd3SnHEILuYufJp8tAejxRhVCqMAAADqA4CgMqAUAoBQCgFAKAUAoBQCgFAKAUAoDVdQCRGRu9ZSp8RGDQHnO0bgmPZkT9/BtOKJv92OfdPyY+SgPS6AUAoDg2/swXNtNblioljdCwGSAwIyB5aA122xlS47YDMX5hIMabu6jMwbrzlj01oeIk6CoW0UnLvaS+RFtbknWckUAoBQCgFAKAUAoBQHnHYtjMhd2HcwSXKJ+c9zMzHx4OPERQHo9AKAUAoBQCgFAKAUAoBQCgFAKAUAoBQHm3LmAx7RsCO8mvIHP58aSqfqdfloD0mgFAKAUAoBQCgFAKAUAoBQCgFAKA8gfZyxs4ikuI1Mjtux3U6LlmJYhVkAGSTwFAfO1m+Hu/PLn0lAO1m+Hu/PLn0lAO1m+Hu/PLn0lAO1m+Hu/PLn0lAO1m+Hu/PLn0lAO1m+Hu/PLn0lAO1m+Hu/PLn0lAO1m+Hu/PLn0lAO1m+Hu/PLn0lAO1m+Hu/PLn0lAO1m+Hu/PLn0lAO1m+Hu/PLn0lAO1m+Hu/PLn0lAO1m+Hu/PLn0lAO1m+Hu/PLn0lAO1m+Hu/PLn0lAO1m+Hu/PLn0lAdOydmI91btI80hjlVk5y4mlCt1hXcjPkoD1egFAKAUAoBQCgFAKAUAoBQCgFAKA//Z"/>
          <p:cNvSpPr>
            <a:spLocks noChangeAspect="1" noChangeArrowheads="1"/>
          </p:cNvSpPr>
          <p:nvPr/>
        </p:nvSpPr>
        <p:spPr bwMode="auto">
          <a:xfrm>
            <a:off x="180975" y="-1698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59397" name="矩形 14"/>
          <p:cNvSpPr>
            <a:spLocks noChangeArrowheads="1"/>
          </p:cNvSpPr>
          <p:nvPr/>
        </p:nvSpPr>
        <p:spPr bwMode="auto">
          <a:xfrm>
            <a:off x="357188" y="1000125"/>
            <a:ext cx="85725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20000"/>
              </a:lnSpc>
            </a:pPr>
            <a:r>
              <a:rPr kumimoji="0" lang="zh-CN" altLang="en-US" sz="2600" u="sng">
                <a:solidFill>
                  <a:srgbClr val="C00000"/>
                </a:solidFill>
                <a:latin typeface="仿宋_GB2312" panose="02010609030101010101" pitchFamily="49" charset="-122"/>
                <a:ea typeface="仿宋_GB2312" panose="02010609030101010101" pitchFamily="49" charset="-122"/>
              </a:rPr>
              <a:t>涡流定义：</a:t>
            </a:r>
            <a:r>
              <a:rPr kumimoji="0" lang="zh-CN" altLang="en-US" sz="2600">
                <a:latin typeface="仿宋_GB2312" panose="02010609030101010101" pitchFamily="49" charset="-122"/>
                <a:ea typeface="仿宋_GB2312" panose="02010609030101010101" pitchFamily="49" charset="-122"/>
              </a:rPr>
              <a:t>金属导体置于变化的磁场中将会产生感应电流，电流像水中漩涡那样在导体内转圈，称之为涡流。</a:t>
            </a:r>
            <a:endParaRPr lang="zh-CN" altLang="en-US" sz="2600">
              <a:latin typeface="仿宋_GB2312" panose="02010609030101010101" pitchFamily="49" charset="-122"/>
              <a:ea typeface="仿宋_GB2312" panose="02010609030101010101" pitchFamily="49" charset="-122"/>
            </a:endParaRPr>
          </a:p>
        </p:txBody>
      </p:sp>
      <p:sp>
        <p:nvSpPr>
          <p:cNvPr id="16" name="矩形 15"/>
          <p:cNvSpPr/>
          <p:nvPr/>
        </p:nvSpPr>
        <p:spPr>
          <a:xfrm>
            <a:off x="4643438" y="2568575"/>
            <a:ext cx="4500562" cy="1646238"/>
          </a:xfrm>
          <a:prstGeom prst="rect">
            <a:avLst/>
          </a:prstGeom>
        </p:spPr>
        <p:txBody>
          <a:bodyPr>
            <a:spAutoFit/>
          </a:bodyPr>
          <a:lstStyle/>
          <a:p>
            <a:pPr eaLnBrk="1" hangingPunct="1">
              <a:lnSpc>
                <a:spcPct val="120000"/>
              </a:lnSpc>
              <a:spcBef>
                <a:spcPct val="20000"/>
              </a:spcBef>
              <a:defRPr/>
            </a:pPr>
            <a:r>
              <a:rPr kumimoji="0" lang="zh-CN" altLang="en-US" sz="2600" dirty="0">
                <a:solidFill>
                  <a:srgbClr val="0000FF"/>
                </a:solidFill>
                <a:latin typeface="+mn-lt"/>
                <a:ea typeface="仿宋_GB2312" pitchFamily="49" charset="-122"/>
              </a:rPr>
              <a:t>涡流形成必要条件：</a:t>
            </a:r>
            <a:endParaRPr kumimoji="0" lang="en-US" altLang="zh-CN" sz="2600" dirty="0">
              <a:solidFill>
                <a:srgbClr val="0000FF"/>
              </a:solidFill>
              <a:latin typeface="+mn-lt"/>
              <a:ea typeface="仿宋_GB2312" pitchFamily="49" charset="-122"/>
            </a:endParaRPr>
          </a:p>
          <a:p>
            <a:pPr eaLnBrk="1" hangingPunct="1">
              <a:lnSpc>
                <a:spcPct val="120000"/>
              </a:lnSpc>
              <a:spcBef>
                <a:spcPct val="20000"/>
              </a:spcBef>
              <a:defRPr/>
            </a:pPr>
            <a:r>
              <a:rPr kumimoji="0" lang="en-US" altLang="zh-CN" sz="2600" dirty="0">
                <a:solidFill>
                  <a:srgbClr val="0000FF"/>
                </a:solidFill>
                <a:latin typeface="+mn-lt"/>
                <a:ea typeface="仿宋_GB2312" pitchFamily="49" charset="-122"/>
              </a:rPr>
              <a:t>(1) </a:t>
            </a:r>
            <a:r>
              <a:rPr kumimoji="0" lang="zh-CN" altLang="en-US" sz="2600" dirty="0">
                <a:solidFill>
                  <a:srgbClr val="0000FF"/>
                </a:solidFill>
                <a:latin typeface="+mn-lt"/>
                <a:ea typeface="仿宋_GB2312" pitchFamily="49" charset="-122"/>
              </a:rPr>
              <a:t>存在交变磁场；</a:t>
            </a:r>
            <a:endParaRPr kumimoji="0" lang="en-US" altLang="zh-CN" sz="2600" dirty="0">
              <a:solidFill>
                <a:srgbClr val="0000FF"/>
              </a:solidFill>
              <a:latin typeface="+mn-lt"/>
              <a:ea typeface="仿宋_GB2312" pitchFamily="49" charset="-122"/>
            </a:endParaRPr>
          </a:p>
          <a:p>
            <a:pPr eaLnBrk="1" hangingPunct="1">
              <a:lnSpc>
                <a:spcPct val="120000"/>
              </a:lnSpc>
              <a:spcBef>
                <a:spcPct val="20000"/>
              </a:spcBef>
              <a:defRPr/>
            </a:pPr>
            <a:r>
              <a:rPr kumimoji="0" lang="en-US" altLang="zh-CN" sz="2600" dirty="0">
                <a:solidFill>
                  <a:srgbClr val="0000FF"/>
                </a:solidFill>
                <a:latin typeface="+mn-lt"/>
                <a:ea typeface="仿宋_GB2312" pitchFamily="49" charset="-122"/>
              </a:rPr>
              <a:t>(2) </a:t>
            </a:r>
            <a:r>
              <a:rPr kumimoji="0" lang="zh-CN" altLang="en-US" sz="2600" dirty="0">
                <a:solidFill>
                  <a:srgbClr val="0000FF"/>
                </a:solidFill>
                <a:latin typeface="+mn-lt"/>
                <a:ea typeface="仿宋_GB2312" pitchFamily="49" charset="-122"/>
              </a:rPr>
              <a:t>导电体处于交变磁场中；</a:t>
            </a:r>
            <a:endParaRPr lang="zh-CN" altLang="en-US" sz="2600" dirty="0">
              <a:latin typeface="+mn-lt"/>
              <a:ea typeface="仿宋_GB2312" pitchFamily="49" charset="-122"/>
            </a:endParaRPr>
          </a:p>
        </p:txBody>
      </p:sp>
      <p:sp>
        <p:nvSpPr>
          <p:cNvPr id="40968" name="矩形 16"/>
          <p:cNvSpPr>
            <a:spLocks noChangeArrowheads="1"/>
          </p:cNvSpPr>
          <p:nvPr/>
        </p:nvSpPr>
        <p:spPr bwMode="auto">
          <a:xfrm>
            <a:off x="4429125" y="4754563"/>
            <a:ext cx="4214813"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r>
              <a:rPr kumimoji="0" lang="zh-CN" altLang="en-US" sz="2600" dirty="0">
                <a:solidFill>
                  <a:srgbClr val="0000FF"/>
                </a:solidFill>
                <a:latin typeface="黑体" panose="02010609060101010101" pitchFamily="49" charset="-122"/>
              </a:rPr>
              <a:t>涡流传感器主要由产生</a:t>
            </a:r>
            <a:r>
              <a:rPr kumimoji="0" lang="zh-CN" altLang="en-US" sz="2600" dirty="0">
                <a:solidFill>
                  <a:srgbClr val="C00000"/>
                </a:solidFill>
                <a:latin typeface="黑体" panose="02010609060101010101" pitchFamily="49" charset="-122"/>
              </a:rPr>
              <a:t>交变磁场的通电线圈</a:t>
            </a:r>
            <a:r>
              <a:rPr kumimoji="0" lang="zh-CN" altLang="en-US" sz="2600" dirty="0">
                <a:solidFill>
                  <a:srgbClr val="0000FF"/>
                </a:solidFill>
                <a:latin typeface="黑体" panose="02010609060101010101" pitchFamily="49" charset="-122"/>
              </a:rPr>
              <a:t>和置于线圈附近的</a:t>
            </a:r>
            <a:r>
              <a:rPr kumimoji="0" lang="zh-CN" altLang="en-US" sz="2600" dirty="0">
                <a:solidFill>
                  <a:srgbClr val="C00000"/>
                </a:solidFill>
                <a:latin typeface="黑体" panose="02010609060101010101" pitchFamily="49" charset="-122"/>
              </a:rPr>
              <a:t>金属导体</a:t>
            </a:r>
            <a:r>
              <a:rPr kumimoji="0" lang="zh-CN" altLang="en-US" sz="2600" dirty="0">
                <a:solidFill>
                  <a:srgbClr val="0000FF"/>
                </a:solidFill>
                <a:latin typeface="黑体" panose="02010609060101010101" pitchFamily="49" charset="-122"/>
              </a:rPr>
              <a:t>组成。</a:t>
            </a:r>
            <a:endParaRPr lang="zh-CN" altLang="en-US" sz="2600" dirty="0"/>
          </a:p>
        </p:txBody>
      </p:sp>
      <p:sp>
        <p:nvSpPr>
          <p:cNvPr id="59400" name="Rectangle 3"/>
          <p:cNvSpPr>
            <a:spLocks noChangeArrowheads="1"/>
          </p:cNvSpPr>
          <p:nvPr/>
        </p:nvSpPr>
        <p:spPr bwMode="auto">
          <a:xfrm>
            <a:off x="3929063" y="88900"/>
            <a:ext cx="5214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电涡流式</a:t>
            </a:r>
          </a:p>
        </p:txBody>
      </p:sp>
      <p:sp>
        <p:nvSpPr>
          <p:cNvPr id="10" name="圆角矩形 9"/>
          <p:cNvSpPr>
            <a:spLocks noChangeArrowheads="1"/>
          </p:cNvSpPr>
          <p:nvPr/>
        </p:nvSpPr>
        <p:spPr bwMode="auto">
          <a:xfrm>
            <a:off x="4500563" y="2357438"/>
            <a:ext cx="4357687" cy="2071687"/>
          </a:xfrm>
          <a:prstGeom prst="roundRect">
            <a:avLst>
              <a:gd name="adj" fmla="val 16667"/>
            </a:avLst>
          </a:prstGeom>
          <a:noFill/>
          <a:ln w="44450">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nvGrpSpPr>
          <p:cNvPr id="11" name="组合 10"/>
          <p:cNvGrpSpPr/>
          <p:nvPr/>
        </p:nvGrpSpPr>
        <p:grpSpPr>
          <a:xfrm>
            <a:off x="5940152" y="1907730"/>
            <a:ext cx="2551224" cy="419447"/>
            <a:chOff x="5022379" y="1884537"/>
            <a:chExt cx="2551224" cy="419447"/>
          </a:xfrm>
        </p:grpSpPr>
        <p:grpSp>
          <p:nvGrpSpPr>
            <p:cNvPr id="12" name="组合 11"/>
            <p:cNvGrpSpPr/>
            <p:nvPr/>
          </p:nvGrpSpPr>
          <p:grpSpPr>
            <a:xfrm>
              <a:off x="5022379" y="1884537"/>
              <a:ext cx="1478434" cy="419447"/>
              <a:chOff x="4400029" y="1162844"/>
              <a:chExt cx="1478434" cy="419447"/>
            </a:xfrm>
          </p:grpSpPr>
          <p:sp>
            <p:nvSpPr>
              <p:cNvPr id="15" name="五角星 14"/>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7" name="五角星 16"/>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8" name="五角星 17"/>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3" name="五角星 12"/>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4" name="五角星 13"/>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961282746"/>
      </p:ext>
    </p:extLst>
  </p:cSld>
  <p:clrMapOvr>
    <a:masterClrMapping/>
  </p:clrMapOvr>
  <p:transition advTm="1475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968"/>
                                        </p:tgtEl>
                                        <p:attrNameLst>
                                          <p:attrName>style.visibility</p:attrName>
                                        </p:attrNameLst>
                                      </p:cBhvr>
                                      <p:to>
                                        <p:strVal val="visible"/>
                                      </p:to>
                                    </p:set>
                                    <p:animEffect transition="in" filter="wipe(down)">
                                      <p:cBhvr>
                                        <p:cTn id="12" dur="500"/>
                                        <p:tgtEl>
                                          <p:spTgt spid="409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968" grpId="0"/>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bwMode="auto">
          <a:xfrm>
            <a:off x="357188" y="744538"/>
            <a:ext cx="3536950" cy="492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indent="0" eaLnBrk="1" hangingPunct="1">
              <a:spcBef>
                <a:spcPct val="0"/>
              </a:spcBef>
              <a:buFontTx/>
              <a:buNone/>
            </a:pPr>
            <a:r>
              <a:rPr lang="zh-CN" altLang="en-US" sz="2600" b="1">
                <a:solidFill>
                  <a:srgbClr val="0000FF"/>
                </a:solidFill>
                <a:latin typeface="黑体" panose="02010609060101010101" pitchFamily="49" charset="-122"/>
                <a:ea typeface="黑体" panose="02010609060101010101" pitchFamily="49" charset="-122"/>
              </a:rPr>
              <a:t>（</a:t>
            </a:r>
            <a:r>
              <a:rPr lang="en-US" altLang="zh-CN" sz="2600" b="1">
                <a:solidFill>
                  <a:srgbClr val="0000FF"/>
                </a:solidFill>
                <a:latin typeface="黑体" panose="02010609060101010101" pitchFamily="49" charset="-122"/>
                <a:ea typeface="黑体" panose="02010609060101010101" pitchFamily="49" charset="-122"/>
              </a:rPr>
              <a:t>1</a:t>
            </a:r>
            <a:r>
              <a:rPr lang="zh-CN" altLang="en-US" sz="2600" b="1">
                <a:solidFill>
                  <a:srgbClr val="0000FF"/>
                </a:solidFill>
                <a:latin typeface="黑体" panose="02010609060101010101" pitchFamily="49" charset="-122"/>
                <a:ea typeface="黑体" panose="02010609060101010101" pitchFamily="49" charset="-122"/>
              </a:rPr>
              <a:t>）涡流的集肤效应 </a:t>
            </a:r>
          </a:p>
        </p:txBody>
      </p:sp>
      <p:pic>
        <p:nvPicPr>
          <p:cNvPr id="61443" name="Picture 5"/>
          <p:cNvPicPr>
            <a:picLocks noChangeAspect="1" noChangeArrowheads="1"/>
          </p:cNvPicPr>
          <p:nvPr/>
        </p:nvPicPr>
        <p:blipFill>
          <a:blip r:embed="rId4">
            <a:extLst>
              <a:ext uri="{28A0092B-C50C-407E-A947-70E740481C1C}">
                <a14:useLocalDpi xmlns:a14="http://schemas.microsoft.com/office/drawing/2010/main" val="0"/>
              </a:ext>
            </a:extLst>
          </a:blip>
          <a:srcRect t="2127" b="4305"/>
          <a:stretch>
            <a:fillRect/>
          </a:stretch>
        </p:blipFill>
        <p:spPr bwMode="auto">
          <a:xfrm>
            <a:off x="714375" y="1428750"/>
            <a:ext cx="5000625" cy="3143250"/>
          </a:xfrm>
          <a:prstGeom prst="rect">
            <a:avLst/>
          </a:prstGeom>
          <a:noFill/>
          <a:ln w="9525">
            <a:solidFill>
              <a:srgbClr val="130294"/>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1444" name="Object 2"/>
          <p:cNvGraphicFramePr>
            <a:graphicFrameLocks noChangeAspect="1"/>
          </p:cNvGraphicFramePr>
          <p:nvPr/>
        </p:nvGraphicFramePr>
        <p:xfrm>
          <a:off x="6215063" y="1635125"/>
          <a:ext cx="1857375" cy="1430338"/>
        </p:xfrm>
        <a:graphic>
          <a:graphicData uri="http://schemas.openxmlformats.org/presentationml/2006/ole">
            <mc:AlternateContent xmlns:mc="http://schemas.openxmlformats.org/markup-compatibility/2006">
              <mc:Choice xmlns:v="urn:schemas-microsoft-com:vml" Requires="v">
                <p:oleObj spid="_x0000_s19473" name="Equation" r:id="rId5" imgW="609600" imgH="469900" progId="Equation.DSMT4">
                  <p:embed/>
                </p:oleObj>
              </mc:Choice>
              <mc:Fallback>
                <p:oleObj name="Equation" r:id="rId5" imgW="609600" imgH="469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063" y="1635125"/>
                        <a:ext cx="1857375" cy="1430338"/>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oleObj>
              </mc:Fallback>
            </mc:AlternateContent>
          </a:graphicData>
        </a:graphic>
      </p:graphicFrame>
      <p:sp>
        <p:nvSpPr>
          <p:cNvPr id="61445" name="矩形 12"/>
          <p:cNvSpPr>
            <a:spLocks noChangeArrowheads="1"/>
          </p:cNvSpPr>
          <p:nvPr/>
        </p:nvSpPr>
        <p:spPr bwMode="auto">
          <a:xfrm>
            <a:off x="6286500" y="3206750"/>
            <a:ext cx="1649413"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l-GR" altLang="zh-CN" i="1">
                <a:solidFill>
                  <a:srgbClr val="0000FF"/>
                </a:solidFill>
                <a:cs typeface="Times New Roman" panose="02020603050405020304" pitchFamily="18" charset="0"/>
              </a:rPr>
              <a:t>ρ</a:t>
            </a:r>
            <a:r>
              <a:rPr lang="en-US" altLang="zh-CN">
                <a:solidFill>
                  <a:srgbClr val="0000FF"/>
                </a:solidFill>
                <a:cs typeface="Times New Roman" panose="02020603050405020304" pitchFamily="18" charset="0"/>
              </a:rPr>
              <a:t>-</a:t>
            </a:r>
            <a:r>
              <a:rPr lang="zh-CN" altLang="en-US">
                <a:solidFill>
                  <a:srgbClr val="0000FF"/>
                </a:solidFill>
                <a:cs typeface="Times New Roman" panose="02020603050405020304" pitchFamily="18" charset="0"/>
              </a:rPr>
              <a:t>电阻率</a:t>
            </a:r>
            <a:endParaRPr lang="en-US" altLang="zh-CN">
              <a:solidFill>
                <a:srgbClr val="0000FF"/>
              </a:solidFill>
              <a:cs typeface="Times New Roman" panose="02020603050405020304" pitchFamily="18" charset="0"/>
            </a:endParaRPr>
          </a:p>
          <a:p>
            <a:pPr eaLnBrk="1" hangingPunct="1"/>
            <a:r>
              <a:rPr lang="zh-CN" altLang="zh-CN">
                <a:solidFill>
                  <a:srgbClr val="0000FF"/>
                </a:solidFill>
                <a:cs typeface="Times New Roman" panose="02020603050405020304" pitchFamily="18" charset="0"/>
              </a:rPr>
              <a:t>ω</a:t>
            </a:r>
            <a:r>
              <a:rPr lang="en-US" altLang="zh-CN">
                <a:solidFill>
                  <a:srgbClr val="0000FF"/>
                </a:solidFill>
                <a:cs typeface="Times New Roman" panose="02020603050405020304" pitchFamily="18" charset="0"/>
              </a:rPr>
              <a:t>-</a:t>
            </a:r>
            <a:r>
              <a:rPr lang="zh-CN" altLang="en-US">
                <a:solidFill>
                  <a:srgbClr val="0000FF"/>
                </a:solidFill>
                <a:cs typeface="Times New Roman" panose="02020603050405020304" pitchFamily="18" charset="0"/>
              </a:rPr>
              <a:t>圆频率</a:t>
            </a:r>
            <a:endParaRPr lang="en-US" altLang="zh-CN">
              <a:solidFill>
                <a:srgbClr val="0000FF"/>
              </a:solidFill>
              <a:cs typeface="Times New Roman" panose="02020603050405020304" pitchFamily="18" charset="0"/>
            </a:endParaRPr>
          </a:p>
          <a:p>
            <a:pPr eaLnBrk="1" hangingPunct="1"/>
            <a:r>
              <a:rPr lang="el-GR" altLang="zh-CN">
                <a:solidFill>
                  <a:srgbClr val="0000FF"/>
                </a:solidFill>
                <a:cs typeface="Times New Roman" panose="02020603050405020304" pitchFamily="18" charset="0"/>
              </a:rPr>
              <a:t>μ</a:t>
            </a:r>
            <a:r>
              <a:rPr lang="en-US" altLang="zh-CN">
                <a:solidFill>
                  <a:srgbClr val="0000FF"/>
                </a:solidFill>
                <a:cs typeface="Times New Roman" panose="02020603050405020304" pitchFamily="18" charset="0"/>
              </a:rPr>
              <a:t>-</a:t>
            </a:r>
            <a:r>
              <a:rPr lang="zh-CN" altLang="en-US">
                <a:solidFill>
                  <a:srgbClr val="0000FF"/>
                </a:solidFill>
                <a:cs typeface="Times New Roman" panose="02020603050405020304" pitchFamily="18" charset="0"/>
              </a:rPr>
              <a:t>磁导率</a:t>
            </a:r>
            <a:endParaRPr lang="zh-CN" altLang="en-US">
              <a:solidFill>
                <a:srgbClr val="0000FF"/>
              </a:solidFill>
            </a:endParaRPr>
          </a:p>
        </p:txBody>
      </p:sp>
      <p:sp>
        <p:nvSpPr>
          <p:cNvPr id="16391" name="矩形 13"/>
          <p:cNvSpPr>
            <a:spLocks noChangeArrowheads="1"/>
          </p:cNvSpPr>
          <p:nvPr/>
        </p:nvSpPr>
        <p:spPr bwMode="auto">
          <a:xfrm>
            <a:off x="571500" y="4778375"/>
            <a:ext cx="7412038" cy="436563"/>
          </a:xfrm>
          <a:prstGeom prst="rect">
            <a:avLst/>
          </a:prstGeom>
          <a:noFill/>
          <a:ln w="9525">
            <a:noFill/>
            <a:miter lim="800000"/>
            <a:headEnd/>
            <a:tailEnd/>
          </a:ln>
        </p:spPr>
        <p:txBody>
          <a:bodyPr wrap="none">
            <a:spAutoFit/>
          </a:bodyPr>
          <a:lstStyle/>
          <a:p>
            <a:pPr eaLnBrk="1" hangingPunct="1">
              <a:lnSpc>
                <a:spcPct val="80000"/>
              </a:lnSpc>
              <a:spcBef>
                <a:spcPct val="20000"/>
              </a:spcBef>
              <a:defRPr/>
            </a:pPr>
            <a:r>
              <a:rPr lang="zh-CN" altLang="en-US">
                <a:solidFill>
                  <a:srgbClr val="0000FF"/>
                </a:solidFill>
                <a:latin typeface="+mn-lt"/>
                <a:ea typeface="仿宋_GB2312" pitchFamily="49" charset="-122"/>
                <a:cs typeface="Times New Roman" pitchFamily="18" charset="0"/>
              </a:rPr>
              <a:t>当频率为</a:t>
            </a:r>
            <a:r>
              <a:rPr lang="en-US" altLang="zh-CN">
                <a:solidFill>
                  <a:srgbClr val="0000FF"/>
                </a:solidFill>
                <a:latin typeface="+mn-lt"/>
                <a:ea typeface="仿宋_GB2312" pitchFamily="49" charset="-122"/>
                <a:cs typeface="Times New Roman" pitchFamily="18" charset="0"/>
              </a:rPr>
              <a:t>1MHz</a:t>
            </a:r>
            <a:r>
              <a:rPr lang="zh-CN" altLang="en-US">
                <a:solidFill>
                  <a:srgbClr val="0000FF"/>
                </a:solidFill>
                <a:latin typeface="+mn-lt"/>
                <a:ea typeface="仿宋_GB2312" pitchFamily="49" charset="-122"/>
                <a:cs typeface="Times New Roman" pitchFamily="18" charset="0"/>
              </a:rPr>
              <a:t>时，</a:t>
            </a:r>
            <a:r>
              <a:rPr lang="en-US" altLang="zh-CN" i="1">
                <a:solidFill>
                  <a:srgbClr val="0000FF"/>
                </a:solidFill>
                <a:latin typeface="+mn-lt"/>
                <a:ea typeface="仿宋_GB2312" pitchFamily="49" charset="-122"/>
                <a:cs typeface="Times New Roman" pitchFamily="18" charset="0"/>
              </a:rPr>
              <a:t>h</a:t>
            </a:r>
            <a:r>
              <a:rPr lang="zh-CN" altLang="en-US" baseline="-25000">
                <a:solidFill>
                  <a:srgbClr val="0000FF"/>
                </a:solidFill>
                <a:latin typeface="+mn-lt"/>
                <a:ea typeface="仿宋_GB2312" pitchFamily="49" charset="-122"/>
                <a:cs typeface="Times New Roman" pitchFamily="18" charset="0"/>
              </a:rPr>
              <a:t>铜</a:t>
            </a:r>
            <a:r>
              <a:rPr lang="en-US" altLang="zh-CN">
                <a:solidFill>
                  <a:srgbClr val="0000FF"/>
                </a:solidFill>
                <a:latin typeface="+mn-lt"/>
                <a:ea typeface="仿宋_GB2312" pitchFamily="49" charset="-122"/>
                <a:cs typeface="Times New Roman" pitchFamily="18" charset="0"/>
              </a:rPr>
              <a:t>=0.07mm</a:t>
            </a:r>
            <a:r>
              <a:rPr lang="zh-CN" altLang="en-US">
                <a:solidFill>
                  <a:srgbClr val="0000FF"/>
                </a:solidFill>
                <a:latin typeface="+mn-lt"/>
                <a:ea typeface="仿宋_GB2312" pitchFamily="49" charset="-122"/>
                <a:cs typeface="Times New Roman" pitchFamily="18" charset="0"/>
              </a:rPr>
              <a:t>，</a:t>
            </a:r>
            <a:r>
              <a:rPr lang="en-US" altLang="zh-CN" i="1">
                <a:solidFill>
                  <a:srgbClr val="0000FF"/>
                </a:solidFill>
                <a:latin typeface="+mn-lt"/>
                <a:ea typeface="仿宋_GB2312" pitchFamily="49" charset="-122"/>
                <a:cs typeface="Times New Roman" pitchFamily="18" charset="0"/>
              </a:rPr>
              <a:t>h</a:t>
            </a:r>
            <a:r>
              <a:rPr lang="zh-CN" altLang="en-US" baseline="-25000">
                <a:solidFill>
                  <a:srgbClr val="0000FF"/>
                </a:solidFill>
                <a:latin typeface="+mn-lt"/>
                <a:ea typeface="仿宋_GB2312" pitchFamily="49" charset="-122"/>
                <a:cs typeface="Times New Roman" pitchFamily="18" charset="0"/>
              </a:rPr>
              <a:t>铁</a:t>
            </a:r>
            <a:r>
              <a:rPr lang="en-US" altLang="zh-CN">
                <a:solidFill>
                  <a:srgbClr val="0000FF"/>
                </a:solidFill>
                <a:latin typeface="+mn-lt"/>
                <a:ea typeface="仿宋_GB2312" pitchFamily="49" charset="-122"/>
                <a:cs typeface="Times New Roman" pitchFamily="18" charset="0"/>
              </a:rPr>
              <a:t>=0.01mm</a:t>
            </a:r>
            <a:endParaRPr lang="zh-CN" altLang="en-US">
              <a:latin typeface="+mn-lt"/>
              <a:ea typeface="仿宋_GB2312" pitchFamily="49" charset="-122"/>
            </a:endParaRPr>
          </a:p>
        </p:txBody>
      </p:sp>
      <p:sp>
        <p:nvSpPr>
          <p:cNvPr id="16" name="Rectangle 3"/>
          <p:cNvSpPr txBox="1">
            <a:spLocks noChangeArrowheads="1"/>
          </p:cNvSpPr>
          <p:nvPr/>
        </p:nvSpPr>
        <p:spPr bwMode="auto">
          <a:xfrm>
            <a:off x="285750" y="5500688"/>
            <a:ext cx="8429625" cy="1052512"/>
          </a:xfrm>
          <a:prstGeom prst="rect">
            <a:avLst/>
          </a:prstGeom>
          <a:noFill/>
          <a:ln algn="ctr">
            <a:miter lim="800000"/>
            <a:headEnd/>
            <a:tailEnd/>
          </a:ln>
        </p:spPr>
        <p:txBody>
          <a:bodyPr lIns="0" rIns="0">
            <a:spAutoFit/>
          </a:bodyPr>
          <a:lstStyle/>
          <a:p>
            <a:pPr algn="just" eaLnBrk="1" hangingPunct="1">
              <a:lnSpc>
                <a:spcPct val="120000"/>
              </a:lnSpc>
              <a:defRPr/>
            </a:pPr>
            <a:r>
              <a:rPr lang="zh-CN" altLang="en-US" sz="2600" kern="0" dirty="0">
                <a:latin typeface="仿宋_GB2312" pitchFamily="49" charset="-122"/>
                <a:ea typeface="仿宋_GB2312" pitchFamily="49" charset="-122"/>
              </a:rPr>
              <a:t>    由于存在集肤效应，电涡流只能检测导体表面的各种物理参数。改变激励源频率，可控制检测深度。</a:t>
            </a:r>
          </a:p>
        </p:txBody>
      </p:sp>
      <p:sp>
        <p:nvSpPr>
          <p:cNvPr id="16393" name="圆角矩形 16"/>
          <p:cNvSpPr>
            <a:spLocks noChangeArrowheads="1"/>
          </p:cNvSpPr>
          <p:nvPr/>
        </p:nvSpPr>
        <p:spPr bwMode="auto">
          <a:xfrm>
            <a:off x="0" y="5357813"/>
            <a:ext cx="9144000" cy="1285875"/>
          </a:xfrm>
          <a:prstGeom prst="roundRect">
            <a:avLst>
              <a:gd name="adj" fmla="val 16667"/>
            </a:avLst>
          </a:prstGeom>
          <a:noFill/>
          <a:ln w="444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61449" name="Rectangle 3"/>
          <p:cNvSpPr>
            <a:spLocks noChangeArrowheads="1"/>
          </p:cNvSpPr>
          <p:nvPr/>
        </p:nvSpPr>
        <p:spPr bwMode="auto">
          <a:xfrm>
            <a:off x="3929063" y="88900"/>
            <a:ext cx="5214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电涡流式</a:t>
            </a:r>
          </a:p>
        </p:txBody>
      </p:sp>
      <p:grpSp>
        <p:nvGrpSpPr>
          <p:cNvPr id="11" name="组合 10"/>
          <p:cNvGrpSpPr/>
          <p:nvPr/>
        </p:nvGrpSpPr>
        <p:grpSpPr>
          <a:xfrm>
            <a:off x="6378519" y="835645"/>
            <a:ext cx="1478434" cy="419447"/>
            <a:chOff x="4400029" y="1162844"/>
            <a:chExt cx="1478434" cy="419447"/>
          </a:xfrm>
        </p:grpSpPr>
        <p:sp>
          <p:nvSpPr>
            <p:cNvPr id="14" name="五角星 13"/>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5" name="五角星 14"/>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7" name="五角星 16"/>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1246964411"/>
      </p:ext>
    </p:extLst>
  </p:cSld>
  <p:clrMapOvr>
    <a:masterClrMapping/>
  </p:clrMapOvr>
  <p:transition advTm="1475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animEffect transition="in" filter="wipe(down)">
                                      <p:cBhvr>
                                        <p:cTn id="7" dur="500"/>
                                        <p:tgtEl>
                                          <p:spTgt spid="163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wipe(down)">
                                      <p:cBhvr>
                                        <p:cTn id="12" dur="500"/>
                                        <p:tgtEl>
                                          <p:spTgt spid="1639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6" grpId="0" animBg="1"/>
      <p:bldP spid="16393"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8066"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928688"/>
            <a:ext cx="396081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Rectangle 2"/>
          <p:cNvSpPr>
            <a:spLocks noGrp="1" noChangeArrowheads="1"/>
          </p:cNvSpPr>
          <p:nvPr>
            <p:ph type="title"/>
          </p:nvPr>
        </p:nvSpPr>
        <p:spPr bwMode="auto">
          <a:xfrm>
            <a:off x="0" y="785813"/>
            <a:ext cx="2714625"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45720" rIns="0" bIns="45720" numCol="1" anchor="t" anchorCtr="0" compatLnSpc="1">
            <a:prstTxWarp prst="textNoShape">
              <a:avLst/>
            </a:prstTxWarp>
            <a:spAutoFit/>
          </a:bodyPr>
          <a:lstStyle/>
          <a:p>
            <a:pPr eaLnBrk="1" hangingPunct="1"/>
            <a:r>
              <a:rPr lang="zh-CN" altLang="en-US" sz="2800" b="1">
                <a:solidFill>
                  <a:srgbClr val="0000FF"/>
                </a:solidFill>
                <a:ea typeface="黑体" panose="02010609060101010101" pitchFamily="49" charset="-122"/>
              </a:rPr>
              <a:t>（</a:t>
            </a:r>
            <a:r>
              <a:rPr lang="en-US" altLang="zh-CN" sz="2800" b="1">
                <a:solidFill>
                  <a:srgbClr val="0000FF"/>
                </a:solidFill>
                <a:ea typeface="黑体" panose="02010609060101010101" pitchFamily="49" charset="-122"/>
              </a:rPr>
              <a:t>3</a:t>
            </a:r>
            <a:r>
              <a:rPr lang="zh-CN" altLang="en-US" sz="2800" b="1">
                <a:solidFill>
                  <a:srgbClr val="0000FF"/>
                </a:solidFill>
                <a:ea typeface="黑体" panose="02010609060101010101" pitchFamily="49" charset="-122"/>
              </a:rPr>
              <a:t>）转速测量 </a:t>
            </a:r>
          </a:p>
        </p:txBody>
      </p:sp>
      <p:grpSp>
        <p:nvGrpSpPr>
          <p:cNvPr id="88068" name="Group 5"/>
          <p:cNvGrpSpPr>
            <a:grpSpLocks/>
          </p:cNvGrpSpPr>
          <p:nvPr/>
        </p:nvGrpSpPr>
        <p:grpSpPr bwMode="auto">
          <a:xfrm>
            <a:off x="4929188" y="1214438"/>
            <a:ext cx="3857625" cy="1071562"/>
            <a:chOff x="2860" y="2659"/>
            <a:chExt cx="2878" cy="1588"/>
          </a:xfrm>
        </p:grpSpPr>
        <p:sp>
          <p:nvSpPr>
            <p:cNvPr id="88073" name="Freeform 6"/>
            <p:cNvSpPr>
              <a:spLocks/>
            </p:cNvSpPr>
            <p:nvPr/>
          </p:nvSpPr>
          <p:spPr bwMode="auto">
            <a:xfrm>
              <a:off x="3339" y="2707"/>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4" name="Freeform 7"/>
            <p:cNvSpPr>
              <a:spLocks/>
            </p:cNvSpPr>
            <p:nvPr/>
          </p:nvSpPr>
          <p:spPr bwMode="auto">
            <a:xfrm>
              <a:off x="3099" y="2707"/>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5" name="Freeform 8"/>
            <p:cNvSpPr>
              <a:spLocks/>
            </p:cNvSpPr>
            <p:nvPr/>
          </p:nvSpPr>
          <p:spPr bwMode="auto">
            <a:xfrm>
              <a:off x="2860" y="2703"/>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6" name="Freeform 9"/>
            <p:cNvSpPr>
              <a:spLocks/>
            </p:cNvSpPr>
            <p:nvPr/>
          </p:nvSpPr>
          <p:spPr bwMode="auto">
            <a:xfrm>
              <a:off x="3579" y="2659"/>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7" name="Freeform 10"/>
            <p:cNvSpPr>
              <a:spLocks/>
            </p:cNvSpPr>
            <p:nvPr/>
          </p:nvSpPr>
          <p:spPr bwMode="auto">
            <a:xfrm>
              <a:off x="3819" y="2707"/>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8" name="Freeform 11"/>
            <p:cNvSpPr>
              <a:spLocks/>
            </p:cNvSpPr>
            <p:nvPr/>
          </p:nvSpPr>
          <p:spPr bwMode="auto">
            <a:xfrm>
              <a:off x="4059" y="2707"/>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9" name="Freeform 12"/>
            <p:cNvSpPr>
              <a:spLocks/>
            </p:cNvSpPr>
            <p:nvPr/>
          </p:nvSpPr>
          <p:spPr bwMode="auto">
            <a:xfrm>
              <a:off x="4299" y="2707"/>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0" name="Freeform 13"/>
            <p:cNvSpPr>
              <a:spLocks/>
            </p:cNvSpPr>
            <p:nvPr/>
          </p:nvSpPr>
          <p:spPr bwMode="auto">
            <a:xfrm>
              <a:off x="4539" y="2659"/>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1" name="Freeform 14"/>
            <p:cNvSpPr>
              <a:spLocks/>
            </p:cNvSpPr>
            <p:nvPr/>
          </p:nvSpPr>
          <p:spPr bwMode="auto">
            <a:xfrm>
              <a:off x="4779" y="2659"/>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2" name="Freeform 15"/>
            <p:cNvSpPr>
              <a:spLocks/>
            </p:cNvSpPr>
            <p:nvPr/>
          </p:nvSpPr>
          <p:spPr bwMode="auto">
            <a:xfrm>
              <a:off x="5019" y="2707"/>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3" name="Freeform 16"/>
            <p:cNvSpPr>
              <a:spLocks/>
            </p:cNvSpPr>
            <p:nvPr/>
          </p:nvSpPr>
          <p:spPr bwMode="auto">
            <a:xfrm>
              <a:off x="5259" y="2707"/>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4" name="Freeform 17"/>
            <p:cNvSpPr>
              <a:spLocks/>
            </p:cNvSpPr>
            <p:nvPr/>
          </p:nvSpPr>
          <p:spPr bwMode="auto">
            <a:xfrm>
              <a:off x="5499" y="2707"/>
              <a:ext cx="239" cy="1540"/>
            </a:xfrm>
            <a:custGeom>
              <a:avLst/>
              <a:gdLst>
                <a:gd name="T0" fmla="*/ 0 w 239"/>
                <a:gd name="T1" fmla="*/ 1518 h 1540"/>
                <a:gd name="T2" fmla="*/ 47 w 239"/>
                <a:gd name="T3" fmla="*/ 607 h 1540"/>
                <a:gd name="T4" fmla="*/ 86 w 239"/>
                <a:gd name="T5" fmla="*/ 0 h 1540"/>
                <a:gd name="T6" fmla="*/ 143 w 239"/>
                <a:gd name="T7" fmla="*/ 820 h 1540"/>
                <a:gd name="T8" fmla="*/ 191 w 239"/>
                <a:gd name="T9" fmla="*/ 532 h 1540"/>
                <a:gd name="T10" fmla="*/ 239 w 239"/>
                <a:gd name="T11" fmla="*/ 1540 h 1540"/>
                <a:gd name="T12" fmla="*/ 0 60000 65536"/>
                <a:gd name="T13" fmla="*/ 0 60000 65536"/>
                <a:gd name="T14" fmla="*/ 0 60000 65536"/>
                <a:gd name="T15" fmla="*/ 0 60000 65536"/>
                <a:gd name="T16" fmla="*/ 0 60000 65536"/>
                <a:gd name="T17" fmla="*/ 0 60000 65536"/>
                <a:gd name="T18" fmla="*/ 0 w 239"/>
                <a:gd name="T19" fmla="*/ 0 h 1540"/>
                <a:gd name="T20" fmla="*/ 239 w 239"/>
                <a:gd name="T21" fmla="*/ 1540 h 1540"/>
              </a:gdLst>
              <a:ahLst/>
              <a:cxnLst>
                <a:cxn ang="T12">
                  <a:pos x="T0" y="T1"/>
                </a:cxn>
                <a:cxn ang="T13">
                  <a:pos x="T2" y="T3"/>
                </a:cxn>
                <a:cxn ang="T14">
                  <a:pos x="T4" y="T5"/>
                </a:cxn>
                <a:cxn ang="T15">
                  <a:pos x="T6" y="T7"/>
                </a:cxn>
                <a:cxn ang="T16">
                  <a:pos x="T8" y="T9"/>
                </a:cxn>
                <a:cxn ang="T17">
                  <a:pos x="T10" y="T11"/>
                </a:cxn>
              </a:cxnLst>
              <a:rect l="T18" t="T19" r="T20" b="T21"/>
              <a:pathLst>
                <a:path w="239" h="1540">
                  <a:moveTo>
                    <a:pt x="0" y="1518"/>
                  </a:moveTo>
                  <a:cubicBezTo>
                    <a:pt x="21" y="1214"/>
                    <a:pt x="35" y="912"/>
                    <a:pt x="47" y="607"/>
                  </a:cubicBezTo>
                  <a:cubicBezTo>
                    <a:pt x="55" y="405"/>
                    <a:pt x="86" y="202"/>
                    <a:pt x="86" y="0"/>
                  </a:cubicBezTo>
                  <a:lnTo>
                    <a:pt x="143" y="820"/>
                  </a:lnTo>
                  <a:lnTo>
                    <a:pt x="191" y="532"/>
                  </a:lnTo>
                  <a:lnTo>
                    <a:pt x="239" y="154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 name="Rectangle 3"/>
          <p:cNvSpPr txBox="1">
            <a:spLocks noChangeArrowheads="1"/>
          </p:cNvSpPr>
          <p:nvPr/>
        </p:nvSpPr>
        <p:spPr bwMode="auto">
          <a:xfrm>
            <a:off x="285750" y="2500313"/>
            <a:ext cx="8643938" cy="1127125"/>
          </a:xfrm>
          <a:prstGeom prst="rect">
            <a:avLst/>
          </a:prstGeom>
          <a:noFill/>
          <a:ln algn="ctr">
            <a:miter lim="800000"/>
            <a:headEnd/>
            <a:tailEnd/>
          </a:ln>
        </p:spPr>
        <p:txBody>
          <a:bodyPr lIns="0" rIns="0">
            <a:spAutoFit/>
          </a:bodyPr>
          <a:lstStyle/>
          <a:p>
            <a:pPr algn="just" eaLnBrk="1" hangingPunct="1">
              <a:lnSpc>
                <a:spcPct val="120000"/>
              </a:lnSpc>
              <a:defRPr/>
            </a:pPr>
            <a:r>
              <a:rPr lang="en-US" altLang="zh-CN" kern="0" dirty="0">
                <a:solidFill>
                  <a:srgbClr val="0000FF"/>
                </a:solidFill>
                <a:latin typeface="+mn-lt"/>
                <a:ea typeface="仿宋_GB2312" pitchFamily="49" charset="-122"/>
              </a:rPr>
              <a:t>       </a:t>
            </a:r>
            <a:r>
              <a:rPr lang="zh-CN" altLang="en-US" kern="0" dirty="0">
                <a:solidFill>
                  <a:srgbClr val="0000FF"/>
                </a:solidFill>
                <a:latin typeface="+mn-lt"/>
                <a:ea typeface="仿宋_GB2312" pitchFamily="49" charset="-122"/>
              </a:rPr>
              <a:t>若转轴上开</a:t>
            </a:r>
            <a:r>
              <a:rPr lang="en-US" altLang="zh-CN" kern="0" dirty="0">
                <a:solidFill>
                  <a:srgbClr val="0000FF"/>
                </a:solidFill>
                <a:latin typeface="+mn-lt"/>
                <a:ea typeface="仿宋_GB2312" pitchFamily="49" charset="-122"/>
              </a:rPr>
              <a:t>z</a:t>
            </a:r>
            <a:r>
              <a:rPr lang="zh-CN" altLang="en-US" kern="0" dirty="0">
                <a:solidFill>
                  <a:srgbClr val="0000FF"/>
                </a:solidFill>
                <a:latin typeface="+mn-lt"/>
                <a:ea typeface="仿宋_GB2312" pitchFamily="49" charset="-122"/>
              </a:rPr>
              <a:t>个槽</a:t>
            </a:r>
            <a:r>
              <a:rPr lang="en-US" altLang="zh-CN" kern="0" dirty="0">
                <a:solidFill>
                  <a:srgbClr val="0000FF"/>
                </a:solidFill>
                <a:latin typeface="+mn-lt"/>
                <a:ea typeface="仿宋_GB2312" pitchFamily="49" charset="-122"/>
              </a:rPr>
              <a:t>(</a:t>
            </a:r>
            <a:r>
              <a:rPr lang="zh-CN" altLang="en-US" kern="0" dirty="0">
                <a:solidFill>
                  <a:srgbClr val="0000FF"/>
                </a:solidFill>
                <a:latin typeface="+mn-lt"/>
                <a:ea typeface="仿宋_GB2312" pitchFamily="49" charset="-122"/>
              </a:rPr>
              <a:t>或齿</a:t>
            </a:r>
            <a:r>
              <a:rPr lang="en-US" altLang="zh-CN" kern="0" dirty="0">
                <a:solidFill>
                  <a:srgbClr val="0000FF"/>
                </a:solidFill>
                <a:latin typeface="+mn-lt"/>
                <a:ea typeface="仿宋_GB2312" pitchFamily="49" charset="-122"/>
              </a:rPr>
              <a:t>)</a:t>
            </a:r>
            <a:r>
              <a:rPr lang="zh-CN" altLang="en-US" kern="0" dirty="0">
                <a:solidFill>
                  <a:srgbClr val="0000FF"/>
                </a:solidFill>
                <a:latin typeface="+mn-lt"/>
                <a:ea typeface="仿宋_GB2312" pitchFamily="49" charset="-122"/>
              </a:rPr>
              <a:t>，频率计读数为</a:t>
            </a:r>
            <a:r>
              <a:rPr lang="en-US" altLang="zh-CN" i="1" kern="0" dirty="0">
                <a:solidFill>
                  <a:srgbClr val="0000FF"/>
                </a:solidFill>
                <a:latin typeface="+mn-lt"/>
                <a:ea typeface="仿宋_GB2312" pitchFamily="49" charset="-122"/>
              </a:rPr>
              <a:t>f</a:t>
            </a:r>
            <a:r>
              <a:rPr lang="en-US" altLang="zh-CN" kern="0" dirty="0">
                <a:solidFill>
                  <a:srgbClr val="0000FF"/>
                </a:solidFill>
                <a:latin typeface="+mn-lt"/>
                <a:ea typeface="仿宋_GB2312" pitchFamily="49" charset="-122"/>
              </a:rPr>
              <a:t>(</a:t>
            </a:r>
            <a:r>
              <a:rPr lang="zh-CN" altLang="en-US" kern="0" dirty="0">
                <a:solidFill>
                  <a:srgbClr val="0000FF"/>
                </a:solidFill>
                <a:latin typeface="+mn-lt"/>
                <a:ea typeface="仿宋_GB2312" pitchFamily="49" charset="-122"/>
              </a:rPr>
              <a:t>单位</a:t>
            </a:r>
            <a:r>
              <a:rPr lang="en-US" altLang="zh-CN" kern="0" dirty="0">
                <a:solidFill>
                  <a:srgbClr val="0000FF"/>
                </a:solidFill>
                <a:latin typeface="+mn-lt"/>
                <a:ea typeface="仿宋_GB2312" pitchFamily="49" charset="-122"/>
              </a:rPr>
              <a:t>Hz)</a:t>
            </a:r>
            <a:r>
              <a:rPr lang="zh-CN" altLang="en-US" kern="0" dirty="0">
                <a:solidFill>
                  <a:srgbClr val="0000FF"/>
                </a:solidFill>
                <a:latin typeface="+mn-lt"/>
                <a:ea typeface="仿宋_GB2312" pitchFamily="49" charset="-122"/>
              </a:rPr>
              <a:t>，则转轴的转速</a:t>
            </a:r>
            <a:r>
              <a:rPr lang="en-US" altLang="zh-CN" i="1" kern="0" dirty="0">
                <a:solidFill>
                  <a:srgbClr val="0000FF"/>
                </a:solidFill>
                <a:latin typeface="+mn-lt"/>
                <a:ea typeface="仿宋_GB2312" pitchFamily="49" charset="-122"/>
              </a:rPr>
              <a:t>n=</a:t>
            </a:r>
            <a:r>
              <a:rPr lang="en-US" altLang="zh-CN" kern="0" dirty="0">
                <a:solidFill>
                  <a:srgbClr val="0000FF"/>
                </a:solidFill>
                <a:latin typeface="+mn-lt"/>
                <a:ea typeface="仿宋_GB2312" pitchFamily="49" charset="-122"/>
              </a:rPr>
              <a:t>60</a:t>
            </a:r>
            <a:r>
              <a:rPr lang="en-US" altLang="zh-CN" i="1" kern="0" dirty="0">
                <a:solidFill>
                  <a:srgbClr val="0000FF"/>
                </a:solidFill>
                <a:latin typeface="+mn-lt"/>
                <a:ea typeface="仿宋_GB2312" pitchFamily="49" charset="-122"/>
              </a:rPr>
              <a:t>f/</a:t>
            </a:r>
            <a:r>
              <a:rPr lang="en-US" altLang="zh-CN" kern="0" dirty="0">
                <a:solidFill>
                  <a:srgbClr val="0000FF"/>
                </a:solidFill>
                <a:latin typeface="+mn-lt"/>
                <a:ea typeface="仿宋_GB2312" pitchFamily="49" charset="-122"/>
              </a:rPr>
              <a:t>z</a:t>
            </a:r>
            <a:endParaRPr lang="zh-CN" altLang="en-US" kern="0" dirty="0">
              <a:solidFill>
                <a:srgbClr val="0000FF"/>
              </a:solidFill>
              <a:latin typeface="+mn-lt"/>
              <a:ea typeface="仿宋_GB2312" pitchFamily="49" charset="-122"/>
            </a:endParaRPr>
          </a:p>
        </p:txBody>
      </p:sp>
      <p:pic>
        <p:nvPicPr>
          <p:cNvPr id="88070" name="Picture 3" descr="测量齿轮转速"/>
          <p:cNvPicPr>
            <a:picLocks noChangeAspect="1" noChangeArrowheads="1"/>
          </p:cNvPicPr>
          <p:nvPr/>
        </p:nvPicPr>
        <p:blipFill>
          <a:blip r:embed="rId4">
            <a:extLst>
              <a:ext uri="{28A0092B-C50C-407E-A947-70E740481C1C}">
                <a14:useLocalDpi xmlns:a14="http://schemas.microsoft.com/office/drawing/2010/main" val="0"/>
              </a:ext>
            </a:extLst>
          </a:blip>
          <a:srcRect t="41368"/>
          <a:stretch>
            <a:fillRect/>
          </a:stretch>
        </p:blipFill>
        <p:spPr bwMode="auto">
          <a:xfrm>
            <a:off x="2520951" y="4225902"/>
            <a:ext cx="655161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2"/>
          <p:cNvSpPr txBox="1">
            <a:spLocks noChangeArrowheads="1"/>
          </p:cNvSpPr>
          <p:nvPr/>
        </p:nvSpPr>
        <p:spPr bwMode="auto">
          <a:xfrm>
            <a:off x="285750" y="3643313"/>
            <a:ext cx="8715375" cy="1127125"/>
          </a:xfrm>
          <a:prstGeom prst="rect">
            <a:avLst/>
          </a:prstGeom>
          <a:noFill/>
          <a:ln algn="ctr">
            <a:miter lim="800000"/>
            <a:headEnd/>
            <a:tailEnd/>
          </a:ln>
        </p:spPr>
        <p:txBody>
          <a:bodyPr lIns="0" rIns="0">
            <a:spAutoFit/>
          </a:bodyPr>
          <a:lstStyle/>
          <a:p>
            <a:pPr eaLnBrk="1" hangingPunct="1">
              <a:lnSpc>
                <a:spcPct val="120000"/>
              </a:lnSpc>
              <a:defRPr/>
            </a:pPr>
            <a:r>
              <a:rPr lang="zh-CN" altLang="en-US" kern="0" dirty="0">
                <a:latin typeface="+mn-lt"/>
              </a:rPr>
              <a:t>     例：图中，设齿数</a:t>
            </a:r>
            <a:r>
              <a:rPr lang="en-US" altLang="zh-CN" kern="0" dirty="0">
                <a:latin typeface="+mn-lt"/>
              </a:rPr>
              <a:t>z =40</a:t>
            </a:r>
            <a:r>
              <a:rPr lang="zh-CN" altLang="en-US" kern="0" dirty="0">
                <a:latin typeface="+mn-lt"/>
              </a:rPr>
              <a:t>，测得频率</a:t>
            </a:r>
            <a:r>
              <a:rPr lang="en-US" altLang="zh-CN" i="1" kern="0" dirty="0">
                <a:latin typeface="+mn-lt"/>
              </a:rPr>
              <a:t>f</a:t>
            </a:r>
            <a:r>
              <a:rPr lang="en-US" altLang="zh-CN" kern="0" dirty="0">
                <a:latin typeface="+mn-lt"/>
              </a:rPr>
              <a:t>=120Hz</a:t>
            </a:r>
            <a:r>
              <a:rPr lang="zh-CN" altLang="en-US" kern="0" dirty="0">
                <a:latin typeface="+mn-lt"/>
              </a:rPr>
              <a:t>，求该齿轮的转速</a:t>
            </a:r>
            <a:r>
              <a:rPr lang="en-US" altLang="zh-CN" i="1" kern="0" dirty="0">
                <a:latin typeface="+mn-lt"/>
              </a:rPr>
              <a:t>n</a:t>
            </a:r>
            <a:r>
              <a:rPr lang="zh-CN" altLang="en-US" kern="0" dirty="0">
                <a:latin typeface="+mn-lt"/>
              </a:rPr>
              <a:t>。</a:t>
            </a:r>
          </a:p>
        </p:txBody>
      </p:sp>
      <p:sp>
        <p:nvSpPr>
          <p:cNvPr id="88072" name="Rectangle 3"/>
          <p:cNvSpPr>
            <a:spLocks noChangeArrowheads="1"/>
          </p:cNvSpPr>
          <p:nvPr/>
        </p:nvSpPr>
        <p:spPr bwMode="auto">
          <a:xfrm>
            <a:off x="4729163" y="0"/>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rPr>
              <a:t>电涡流式传感器</a:t>
            </a:r>
            <a:r>
              <a:rPr lang="en-US" altLang="zh-CN">
                <a:solidFill>
                  <a:srgbClr val="0000FF"/>
                </a:solidFill>
              </a:rPr>
              <a:t>-</a:t>
            </a:r>
            <a:r>
              <a:rPr lang="zh-CN" altLang="en-US">
                <a:solidFill>
                  <a:srgbClr val="C00000"/>
                </a:solidFill>
              </a:rPr>
              <a:t>应用实例</a:t>
            </a:r>
          </a:p>
        </p:txBody>
      </p:sp>
      <p:grpSp>
        <p:nvGrpSpPr>
          <p:cNvPr id="21" name="组合 20"/>
          <p:cNvGrpSpPr/>
          <p:nvPr/>
        </p:nvGrpSpPr>
        <p:grpSpPr>
          <a:xfrm>
            <a:off x="5474892" y="3093865"/>
            <a:ext cx="2551224" cy="419447"/>
            <a:chOff x="5022379" y="1884537"/>
            <a:chExt cx="2551224" cy="419447"/>
          </a:xfrm>
        </p:grpSpPr>
        <p:grpSp>
          <p:nvGrpSpPr>
            <p:cNvPr id="22" name="组合 21"/>
            <p:cNvGrpSpPr/>
            <p:nvPr/>
          </p:nvGrpSpPr>
          <p:grpSpPr>
            <a:xfrm>
              <a:off x="5022379" y="1884537"/>
              <a:ext cx="1478434" cy="419447"/>
              <a:chOff x="4400029" y="1162844"/>
              <a:chExt cx="1478434" cy="419447"/>
            </a:xfrm>
          </p:grpSpPr>
          <p:sp>
            <p:nvSpPr>
              <p:cNvPr id="25" name="五角星 24"/>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6" name="五角星 25"/>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8" name="五角星 27"/>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3" name="五角星 22"/>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4" name="五角星 23"/>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2202138808"/>
      </p:ext>
    </p:extLst>
  </p:cSld>
  <p:clrMapOvr>
    <a:masterClrMapping/>
  </p:clrMapOvr>
  <p:transition spd="med" advTm="147500">
    <p:spli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Group 3"/>
          <p:cNvGrpSpPr>
            <a:grpSpLocks/>
          </p:cNvGrpSpPr>
          <p:nvPr/>
        </p:nvGrpSpPr>
        <p:grpSpPr bwMode="auto">
          <a:xfrm>
            <a:off x="250825" y="1000125"/>
            <a:ext cx="3952875" cy="3786188"/>
            <a:chOff x="88" y="1390"/>
            <a:chExt cx="2411" cy="2267"/>
          </a:xfrm>
        </p:grpSpPr>
        <p:sp>
          <p:nvSpPr>
            <p:cNvPr id="96266" name="Line 4"/>
            <p:cNvSpPr>
              <a:spLocks noChangeShapeType="1"/>
            </p:cNvSpPr>
            <p:nvPr/>
          </p:nvSpPr>
          <p:spPr bwMode="auto">
            <a:xfrm>
              <a:off x="630" y="1977"/>
              <a:ext cx="0" cy="1201"/>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7" name="Line 5"/>
            <p:cNvSpPr>
              <a:spLocks noChangeShapeType="1"/>
            </p:cNvSpPr>
            <p:nvPr/>
          </p:nvSpPr>
          <p:spPr bwMode="auto">
            <a:xfrm flipH="1">
              <a:off x="278" y="2042"/>
              <a:ext cx="363" cy="0"/>
            </a:xfrm>
            <a:prstGeom prst="line">
              <a:avLst/>
            </a:prstGeom>
            <a:noFill/>
            <a:ln w="38100">
              <a:solidFill>
                <a:srgbClr val="FF0000"/>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8" name="Text Box 6"/>
            <p:cNvSpPr txBox="1">
              <a:spLocks noChangeArrowheads="1"/>
            </p:cNvSpPr>
            <p:nvPr/>
          </p:nvSpPr>
          <p:spPr bwMode="auto">
            <a:xfrm>
              <a:off x="88" y="2435"/>
              <a:ext cx="5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en-US" altLang="zh-CN" sz="2400" b="0">
                  <a:ea typeface="宋体" panose="02010600030101010101" pitchFamily="2" charset="-122"/>
                </a:rPr>
                <a:t>E</a:t>
              </a:r>
              <a:r>
                <a:rPr lang="en-US" altLang="zh-CN" sz="2400" b="0" baseline="-25000">
                  <a:ea typeface="宋体" panose="02010600030101010101" pitchFamily="2" charset="-122"/>
                </a:rPr>
                <a:t>w</a:t>
              </a:r>
              <a:endParaRPr lang="en-US" altLang="zh-CN" sz="2400" b="0">
                <a:ea typeface="宋体" panose="02010600030101010101" pitchFamily="2" charset="-122"/>
              </a:endParaRPr>
            </a:p>
          </p:txBody>
        </p:sp>
        <p:sp>
          <p:nvSpPr>
            <p:cNvPr id="96269" name="Rectangle 7"/>
            <p:cNvSpPr>
              <a:spLocks noChangeArrowheads="1"/>
            </p:cNvSpPr>
            <p:nvPr/>
          </p:nvSpPr>
          <p:spPr bwMode="auto">
            <a:xfrm>
              <a:off x="914" y="1577"/>
              <a:ext cx="229" cy="1144"/>
            </a:xfrm>
            <a:prstGeom prst="rect">
              <a:avLst/>
            </a:prstGeom>
            <a:gradFill rotWithShape="0">
              <a:gsLst>
                <a:gs pos="0">
                  <a:schemeClr val="accent2"/>
                </a:gs>
                <a:gs pos="100000">
                  <a:schemeClr val="accent1"/>
                </a:gs>
              </a:gsLst>
              <a:lin ang="0" scaled="1"/>
            </a:gradFill>
            <a:ln w="9525">
              <a:solidFill>
                <a:schemeClr val="tx1"/>
              </a:solidFill>
              <a:miter lim="800000"/>
              <a:headEnd/>
              <a:tailEnd/>
            </a:ln>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6270" name="Line 8"/>
            <p:cNvSpPr>
              <a:spLocks noChangeShapeType="1"/>
            </p:cNvSpPr>
            <p:nvPr/>
          </p:nvSpPr>
          <p:spPr bwMode="auto">
            <a:xfrm>
              <a:off x="1029" y="1390"/>
              <a:ext cx="0" cy="2267"/>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1" name="Line 9"/>
            <p:cNvSpPr>
              <a:spLocks noChangeShapeType="1"/>
            </p:cNvSpPr>
            <p:nvPr/>
          </p:nvSpPr>
          <p:spPr bwMode="auto">
            <a:xfrm>
              <a:off x="112" y="2606"/>
              <a:ext cx="1948"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2" name="Rectangle 10"/>
            <p:cNvSpPr>
              <a:spLocks noChangeArrowheads="1"/>
            </p:cNvSpPr>
            <p:nvPr/>
          </p:nvSpPr>
          <p:spPr bwMode="auto">
            <a:xfrm>
              <a:off x="914" y="2320"/>
              <a:ext cx="229" cy="1144"/>
            </a:xfrm>
            <a:prstGeom prst="rect">
              <a:avLst/>
            </a:prstGeom>
            <a:gradFill rotWithShape="0">
              <a:gsLst>
                <a:gs pos="0">
                  <a:schemeClr val="accent2"/>
                </a:gs>
                <a:gs pos="100000">
                  <a:schemeClr val="accent1"/>
                </a:gs>
              </a:gsLst>
              <a:lin ang="0" scaled="1"/>
            </a:gradFill>
            <a:ln w="9525">
              <a:solidFill>
                <a:schemeClr val="tx1"/>
              </a:solidFill>
              <a:miter lim="800000"/>
              <a:headEnd/>
              <a:tailEnd/>
            </a:ln>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6273" name="Rectangle 11"/>
            <p:cNvSpPr>
              <a:spLocks noChangeArrowheads="1"/>
            </p:cNvSpPr>
            <p:nvPr/>
          </p:nvSpPr>
          <p:spPr bwMode="auto">
            <a:xfrm>
              <a:off x="914" y="1977"/>
              <a:ext cx="229" cy="1144"/>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6274" name="Line 12"/>
            <p:cNvSpPr>
              <a:spLocks noChangeShapeType="1"/>
            </p:cNvSpPr>
            <p:nvPr/>
          </p:nvSpPr>
          <p:spPr bwMode="auto">
            <a:xfrm>
              <a:off x="1394" y="1691"/>
              <a:ext cx="0" cy="165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5" name="Line 13"/>
            <p:cNvSpPr>
              <a:spLocks noChangeShapeType="1"/>
            </p:cNvSpPr>
            <p:nvPr/>
          </p:nvSpPr>
          <p:spPr bwMode="auto">
            <a:xfrm flipH="1">
              <a:off x="1395" y="2059"/>
              <a:ext cx="860" cy="0"/>
            </a:xfrm>
            <a:prstGeom prst="line">
              <a:avLst/>
            </a:prstGeom>
            <a:noFill/>
            <a:ln w="31750">
              <a:solidFill>
                <a:srgbClr val="FF00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6" name="Line 14"/>
            <p:cNvSpPr>
              <a:spLocks noChangeShapeType="1"/>
            </p:cNvSpPr>
            <p:nvPr/>
          </p:nvSpPr>
          <p:spPr bwMode="auto">
            <a:xfrm flipH="1">
              <a:off x="1391" y="2669"/>
              <a:ext cx="860" cy="0"/>
            </a:xfrm>
            <a:prstGeom prst="line">
              <a:avLst/>
            </a:prstGeom>
            <a:noFill/>
            <a:ln w="31750">
              <a:solidFill>
                <a:srgbClr val="FF00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7" name="Text Box 15"/>
            <p:cNvSpPr txBox="1">
              <a:spLocks noChangeArrowheads="1"/>
            </p:cNvSpPr>
            <p:nvPr/>
          </p:nvSpPr>
          <p:spPr bwMode="auto">
            <a:xfrm>
              <a:off x="1983" y="2161"/>
              <a:ext cx="5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en-US" altLang="zh-CN" sz="2400" b="0">
                  <a:ea typeface="宋体" panose="02010600030101010101" pitchFamily="2" charset="-122"/>
                </a:rPr>
                <a:t>E</a:t>
              </a:r>
              <a:r>
                <a:rPr lang="en-US" altLang="zh-CN" sz="2400" b="0" baseline="-25000">
                  <a:ea typeface="宋体" panose="02010600030101010101" pitchFamily="2" charset="-122"/>
                </a:rPr>
                <a:t>out</a:t>
              </a:r>
              <a:endParaRPr lang="en-US" altLang="zh-CN" sz="2400" b="0">
                <a:ea typeface="宋体" panose="02010600030101010101" pitchFamily="2" charset="-122"/>
              </a:endParaRPr>
            </a:p>
          </p:txBody>
        </p:sp>
        <p:sp>
          <p:nvSpPr>
            <p:cNvPr id="96278" name="Line 16"/>
            <p:cNvSpPr>
              <a:spLocks noChangeShapeType="1"/>
            </p:cNvSpPr>
            <p:nvPr/>
          </p:nvSpPr>
          <p:spPr bwMode="auto">
            <a:xfrm>
              <a:off x="1837" y="2472"/>
              <a:ext cx="0" cy="621"/>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9" name="Freeform 17"/>
            <p:cNvSpPr>
              <a:spLocks/>
            </p:cNvSpPr>
            <p:nvPr/>
          </p:nvSpPr>
          <p:spPr bwMode="auto">
            <a:xfrm rot="-5400000">
              <a:off x="551" y="2474"/>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80" name="Freeform 18"/>
            <p:cNvSpPr>
              <a:spLocks/>
            </p:cNvSpPr>
            <p:nvPr/>
          </p:nvSpPr>
          <p:spPr bwMode="auto">
            <a:xfrm rot="-5400000">
              <a:off x="550" y="2637"/>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81" name="Freeform 19"/>
            <p:cNvSpPr>
              <a:spLocks/>
            </p:cNvSpPr>
            <p:nvPr/>
          </p:nvSpPr>
          <p:spPr bwMode="auto">
            <a:xfrm rot="-5400000">
              <a:off x="550" y="2798"/>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82" name="Freeform 20"/>
            <p:cNvSpPr>
              <a:spLocks/>
            </p:cNvSpPr>
            <p:nvPr/>
          </p:nvSpPr>
          <p:spPr bwMode="auto">
            <a:xfrm rot="-5400000">
              <a:off x="543" y="2147"/>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83" name="Freeform 21"/>
            <p:cNvSpPr>
              <a:spLocks/>
            </p:cNvSpPr>
            <p:nvPr/>
          </p:nvSpPr>
          <p:spPr bwMode="auto">
            <a:xfrm rot="-5400000">
              <a:off x="551" y="2310"/>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84" name="Line 22"/>
            <p:cNvSpPr>
              <a:spLocks noChangeShapeType="1"/>
            </p:cNvSpPr>
            <p:nvPr/>
          </p:nvSpPr>
          <p:spPr bwMode="auto">
            <a:xfrm>
              <a:off x="529" y="2348"/>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285" name="Line 23"/>
            <p:cNvSpPr>
              <a:spLocks noChangeShapeType="1"/>
            </p:cNvSpPr>
            <p:nvPr/>
          </p:nvSpPr>
          <p:spPr bwMode="auto">
            <a:xfrm>
              <a:off x="535" y="2512"/>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286" name="Line 24"/>
            <p:cNvSpPr>
              <a:spLocks noChangeShapeType="1"/>
            </p:cNvSpPr>
            <p:nvPr/>
          </p:nvSpPr>
          <p:spPr bwMode="auto">
            <a:xfrm>
              <a:off x="535" y="2676"/>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287" name="Line 25"/>
            <p:cNvSpPr>
              <a:spLocks noChangeShapeType="1"/>
            </p:cNvSpPr>
            <p:nvPr/>
          </p:nvSpPr>
          <p:spPr bwMode="auto">
            <a:xfrm>
              <a:off x="535" y="2838"/>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288" name="Line 26"/>
            <p:cNvSpPr>
              <a:spLocks noChangeAspect="1" noChangeShapeType="1"/>
            </p:cNvSpPr>
            <p:nvPr/>
          </p:nvSpPr>
          <p:spPr bwMode="auto">
            <a:xfrm>
              <a:off x="521" y="2996"/>
              <a:ext cx="182" cy="45"/>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96289" name="Group 27"/>
            <p:cNvGrpSpPr>
              <a:grpSpLocks/>
            </p:cNvGrpSpPr>
            <p:nvPr/>
          </p:nvGrpSpPr>
          <p:grpSpPr bwMode="auto">
            <a:xfrm>
              <a:off x="476" y="3034"/>
              <a:ext cx="270" cy="181"/>
              <a:chOff x="476" y="2494"/>
              <a:chExt cx="270" cy="181"/>
            </a:xfrm>
          </p:grpSpPr>
          <p:sp>
            <p:nvSpPr>
              <p:cNvPr id="96312" name="Freeform 28"/>
              <p:cNvSpPr>
                <a:spLocks/>
              </p:cNvSpPr>
              <p:nvPr/>
            </p:nvSpPr>
            <p:spPr bwMode="auto">
              <a:xfrm rot="-5400000">
                <a:off x="543" y="2432"/>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chemeClr val="hlink"/>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13" name="Rectangle 29"/>
              <p:cNvSpPr>
                <a:spLocks noChangeArrowheads="1"/>
              </p:cNvSpPr>
              <p:nvPr/>
            </p:nvSpPr>
            <p:spPr bwMode="auto">
              <a:xfrm>
                <a:off x="476" y="2494"/>
                <a:ext cx="150" cy="1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sp>
          <p:nvSpPr>
            <p:cNvPr id="96290" name="Freeform 30"/>
            <p:cNvSpPr>
              <a:spLocks/>
            </p:cNvSpPr>
            <p:nvPr/>
          </p:nvSpPr>
          <p:spPr bwMode="auto">
            <a:xfrm rot="-5400000">
              <a:off x="535" y="1981"/>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91" name="Line 31"/>
            <p:cNvSpPr>
              <a:spLocks noChangeShapeType="1"/>
            </p:cNvSpPr>
            <p:nvPr/>
          </p:nvSpPr>
          <p:spPr bwMode="auto">
            <a:xfrm>
              <a:off x="521" y="2182"/>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292" name="Line 32"/>
            <p:cNvSpPr>
              <a:spLocks noChangeShapeType="1"/>
            </p:cNvSpPr>
            <p:nvPr/>
          </p:nvSpPr>
          <p:spPr bwMode="auto">
            <a:xfrm>
              <a:off x="634" y="2042"/>
              <a:ext cx="45" cy="7"/>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293" name="Line 33"/>
            <p:cNvSpPr>
              <a:spLocks noChangeShapeType="1"/>
            </p:cNvSpPr>
            <p:nvPr/>
          </p:nvSpPr>
          <p:spPr bwMode="auto">
            <a:xfrm flipH="1">
              <a:off x="265" y="3095"/>
              <a:ext cx="363" cy="0"/>
            </a:xfrm>
            <a:prstGeom prst="line">
              <a:avLst/>
            </a:prstGeom>
            <a:noFill/>
            <a:ln w="38100">
              <a:solidFill>
                <a:srgbClr val="FF0000"/>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4" name="Freeform 34"/>
            <p:cNvSpPr>
              <a:spLocks/>
            </p:cNvSpPr>
            <p:nvPr/>
          </p:nvSpPr>
          <p:spPr bwMode="auto">
            <a:xfrm rot="-5400000">
              <a:off x="1332" y="2101"/>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95" name="Freeform 35"/>
            <p:cNvSpPr>
              <a:spLocks/>
            </p:cNvSpPr>
            <p:nvPr/>
          </p:nvSpPr>
          <p:spPr bwMode="auto">
            <a:xfrm rot="-5400000">
              <a:off x="1340" y="2264"/>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96" name="Line 36"/>
            <p:cNvSpPr>
              <a:spLocks noChangeShapeType="1"/>
            </p:cNvSpPr>
            <p:nvPr/>
          </p:nvSpPr>
          <p:spPr bwMode="auto">
            <a:xfrm>
              <a:off x="1318" y="2302"/>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297" name="Line 37"/>
            <p:cNvSpPr>
              <a:spLocks noChangeShapeType="1"/>
            </p:cNvSpPr>
            <p:nvPr/>
          </p:nvSpPr>
          <p:spPr bwMode="auto">
            <a:xfrm>
              <a:off x="1324" y="2466"/>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298" name="Freeform 38"/>
            <p:cNvSpPr>
              <a:spLocks/>
            </p:cNvSpPr>
            <p:nvPr/>
          </p:nvSpPr>
          <p:spPr bwMode="auto">
            <a:xfrm rot="-5400000">
              <a:off x="1324" y="1935"/>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99" name="Line 39"/>
            <p:cNvSpPr>
              <a:spLocks noChangeShapeType="1"/>
            </p:cNvSpPr>
            <p:nvPr/>
          </p:nvSpPr>
          <p:spPr bwMode="auto">
            <a:xfrm>
              <a:off x="1310" y="2136"/>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300" name="Line 40"/>
            <p:cNvSpPr>
              <a:spLocks noChangeShapeType="1"/>
            </p:cNvSpPr>
            <p:nvPr/>
          </p:nvSpPr>
          <p:spPr bwMode="auto">
            <a:xfrm flipH="1">
              <a:off x="1395" y="2479"/>
              <a:ext cx="453"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1" name="Freeform 41"/>
            <p:cNvSpPr>
              <a:spLocks/>
            </p:cNvSpPr>
            <p:nvPr/>
          </p:nvSpPr>
          <p:spPr bwMode="auto">
            <a:xfrm rot="-5400000">
              <a:off x="1330" y="2708"/>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02" name="Freeform 42"/>
            <p:cNvSpPr>
              <a:spLocks/>
            </p:cNvSpPr>
            <p:nvPr/>
          </p:nvSpPr>
          <p:spPr bwMode="auto">
            <a:xfrm rot="-5400000">
              <a:off x="1338" y="2871"/>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03" name="Line 43"/>
            <p:cNvSpPr>
              <a:spLocks noChangeShapeType="1"/>
            </p:cNvSpPr>
            <p:nvPr/>
          </p:nvSpPr>
          <p:spPr bwMode="auto">
            <a:xfrm>
              <a:off x="1316" y="2909"/>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304" name="Line 44"/>
            <p:cNvSpPr>
              <a:spLocks noChangeShapeType="1"/>
            </p:cNvSpPr>
            <p:nvPr/>
          </p:nvSpPr>
          <p:spPr bwMode="auto">
            <a:xfrm>
              <a:off x="1322" y="3073"/>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305" name="Freeform 45"/>
            <p:cNvSpPr>
              <a:spLocks/>
            </p:cNvSpPr>
            <p:nvPr/>
          </p:nvSpPr>
          <p:spPr bwMode="auto">
            <a:xfrm rot="-5400000">
              <a:off x="1322" y="2542"/>
              <a:ext cx="135" cy="270"/>
            </a:xfrm>
            <a:custGeom>
              <a:avLst/>
              <a:gdLst>
                <a:gd name="T0" fmla="*/ 0 w 225"/>
                <a:gd name="T1" fmla="*/ 1 h 451"/>
                <a:gd name="T2" fmla="*/ 1 w 225"/>
                <a:gd name="T3" fmla="*/ 1 h 451"/>
                <a:gd name="T4" fmla="*/ 1 w 225"/>
                <a:gd name="T5" fmla="*/ 1 h 451"/>
                <a:gd name="T6" fmla="*/ 1 w 225"/>
                <a:gd name="T7" fmla="*/ 1 h 451"/>
                <a:gd name="T8" fmla="*/ 0 60000 65536"/>
                <a:gd name="T9" fmla="*/ 0 60000 65536"/>
                <a:gd name="T10" fmla="*/ 0 60000 65536"/>
                <a:gd name="T11" fmla="*/ 0 60000 65536"/>
                <a:gd name="T12" fmla="*/ 0 w 225"/>
                <a:gd name="T13" fmla="*/ 0 h 451"/>
                <a:gd name="T14" fmla="*/ 225 w 225"/>
                <a:gd name="T15" fmla="*/ 451 h 451"/>
              </a:gdLst>
              <a:ahLst/>
              <a:cxnLst>
                <a:cxn ang="T8">
                  <a:pos x="T0" y="T1"/>
                </a:cxn>
                <a:cxn ang="T9">
                  <a:pos x="T2" y="T3"/>
                </a:cxn>
                <a:cxn ang="T10">
                  <a:pos x="T4" y="T5"/>
                </a:cxn>
                <a:cxn ang="T11">
                  <a:pos x="T6" y="T7"/>
                </a:cxn>
              </a:cxnLst>
              <a:rect l="T12" t="T13" r="T14" b="T15"/>
              <a:pathLst>
                <a:path w="225" h="451">
                  <a:moveTo>
                    <a:pt x="0" y="92"/>
                  </a:moveTo>
                  <a:cubicBezTo>
                    <a:pt x="9" y="46"/>
                    <a:pt x="19" y="0"/>
                    <a:pt x="50" y="52"/>
                  </a:cubicBezTo>
                  <a:cubicBezTo>
                    <a:pt x="81" y="104"/>
                    <a:pt x="156" y="353"/>
                    <a:pt x="185" y="402"/>
                  </a:cubicBezTo>
                  <a:cubicBezTo>
                    <a:pt x="214" y="451"/>
                    <a:pt x="219" y="399"/>
                    <a:pt x="225" y="347"/>
                  </a:cubicBezTo>
                </a:path>
              </a:pathLst>
            </a:custGeom>
            <a:noFill/>
            <a:ln w="3175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06" name="Line 46"/>
            <p:cNvSpPr>
              <a:spLocks noChangeShapeType="1"/>
            </p:cNvSpPr>
            <p:nvPr/>
          </p:nvSpPr>
          <p:spPr bwMode="auto">
            <a:xfrm>
              <a:off x="1308" y="2743"/>
              <a:ext cx="194" cy="34"/>
            </a:xfrm>
            <a:prstGeom prst="line">
              <a:avLst/>
            </a:prstGeom>
            <a:noFill/>
            <a:ln w="317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6307" name="Rectangle 47"/>
            <p:cNvSpPr>
              <a:spLocks noChangeArrowheads="1"/>
            </p:cNvSpPr>
            <p:nvPr/>
          </p:nvSpPr>
          <p:spPr bwMode="auto">
            <a:xfrm>
              <a:off x="1410" y="2566"/>
              <a:ext cx="181" cy="90"/>
            </a:xfrm>
            <a:prstGeom prst="rect">
              <a:avLst/>
            </a:prstGeom>
            <a:solidFill>
              <a:schemeClr val="bg1"/>
            </a:solidFill>
            <a:ln w="9525">
              <a:solidFill>
                <a:schemeClr val="bg1"/>
              </a:solidFill>
              <a:miter lim="800000"/>
              <a:headEnd/>
              <a:tailEnd/>
            </a:ln>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6308" name="Rectangle 48"/>
            <p:cNvSpPr>
              <a:spLocks noChangeArrowheads="1"/>
            </p:cNvSpPr>
            <p:nvPr/>
          </p:nvSpPr>
          <p:spPr bwMode="auto">
            <a:xfrm>
              <a:off x="1413" y="2494"/>
              <a:ext cx="181" cy="90"/>
            </a:xfrm>
            <a:prstGeom prst="rect">
              <a:avLst/>
            </a:prstGeom>
            <a:solidFill>
              <a:schemeClr val="bg1"/>
            </a:solidFill>
            <a:ln w="9525">
              <a:solidFill>
                <a:schemeClr val="bg1"/>
              </a:solidFill>
              <a:miter lim="800000"/>
              <a:headEnd/>
              <a:tailEnd/>
            </a:ln>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6309" name="Rectangle 49"/>
            <p:cNvSpPr>
              <a:spLocks noChangeArrowheads="1"/>
            </p:cNvSpPr>
            <p:nvPr/>
          </p:nvSpPr>
          <p:spPr bwMode="auto">
            <a:xfrm>
              <a:off x="1409" y="1948"/>
              <a:ext cx="181" cy="90"/>
            </a:xfrm>
            <a:prstGeom prst="rect">
              <a:avLst/>
            </a:prstGeom>
            <a:solidFill>
              <a:schemeClr val="bg1"/>
            </a:solidFill>
            <a:ln w="9525">
              <a:solidFill>
                <a:schemeClr val="bg1"/>
              </a:solidFill>
              <a:miter lim="800000"/>
              <a:headEnd/>
              <a:tailEnd/>
            </a:ln>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6310" name="Rectangle 50"/>
            <p:cNvSpPr>
              <a:spLocks noChangeArrowheads="1"/>
            </p:cNvSpPr>
            <p:nvPr/>
          </p:nvSpPr>
          <p:spPr bwMode="auto">
            <a:xfrm>
              <a:off x="1409" y="3103"/>
              <a:ext cx="181" cy="90"/>
            </a:xfrm>
            <a:prstGeom prst="rect">
              <a:avLst/>
            </a:prstGeom>
            <a:solidFill>
              <a:schemeClr val="bg1"/>
            </a:solidFill>
            <a:ln w="9525">
              <a:solidFill>
                <a:schemeClr val="bg1"/>
              </a:solidFill>
              <a:miter lim="800000"/>
              <a:headEnd/>
              <a:tailEnd/>
            </a:ln>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6311" name="Line 51"/>
            <p:cNvSpPr>
              <a:spLocks noChangeShapeType="1"/>
            </p:cNvSpPr>
            <p:nvPr/>
          </p:nvSpPr>
          <p:spPr bwMode="auto">
            <a:xfrm flipH="1">
              <a:off x="1393" y="3091"/>
              <a:ext cx="453"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6259" name="矩形 147"/>
          <p:cNvSpPr>
            <a:spLocks noChangeArrowheads="1"/>
          </p:cNvSpPr>
          <p:nvPr/>
        </p:nvSpPr>
        <p:spPr bwMode="auto">
          <a:xfrm>
            <a:off x="30163" y="4087813"/>
            <a:ext cx="14224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a:t>初级线圈</a:t>
            </a:r>
          </a:p>
        </p:txBody>
      </p:sp>
      <p:sp>
        <p:nvSpPr>
          <p:cNvPr id="96260" name="矩形 148"/>
          <p:cNvSpPr>
            <a:spLocks noChangeArrowheads="1"/>
          </p:cNvSpPr>
          <p:nvPr/>
        </p:nvSpPr>
        <p:spPr bwMode="auto">
          <a:xfrm>
            <a:off x="2424113" y="4071938"/>
            <a:ext cx="14224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a:t>次级线圈</a:t>
            </a:r>
          </a:p>
        </p:txBody>
      </p:sp>
      <p:sp>
        <p:nvSpPr>
          <p:cNvPr id="96261" name="Rectangle 3"/>
          <p:cNvSpPr>
            <a:spLocks noChangeArrowheads="1"/>
          </p:cNvSpPr>
          <p:nvPr/>
        </p:nvSpPr>
        <p:spPr bwMode="auto">
          <a:xfrm>
            <a:off x="3214688" y="88900"/>
            <a:ext cx="5929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差动变压器式</a:t>
            </a:r>
          </a:p>
        </p:txBody>
      </p:sp>
      <p:pic>
        <p:nvPicPr>
          <p:cNvPr id="96262" name="Picture 2" descr="dh1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76700" y="1428750"/>
            <a:ext cx="4989513"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3" name="矩形 61"/>
          <p:cNvSpPr>
            <a:spLocks noChangeArrowheads="1"/>
          </p:cNvSpPr>
          <p:nvPr/>
        </p:nvSpPr>
        <p:spPr bwMode="auto">
          <a:xfrm>
            <a:off x="1647825" y="4905375"/>
            <a:ext cx="6496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rPr>
              <a:t>问题：左右两种差动式传感器的异同？</a:t>
            </a:r>
          </a:p>
        </p:txBody>
      </p:sp>
      <p:cxnSp>
        <p:nvCxnSpPr>
          <p:cNvPr id="64" name="直接连接符 63"/>
          <p:cNvCxnSpPr/>
          <p:nvPr/>
        </p:nvCxnSpPr>
        <p:spPr bwMode="auto">
          <a:xfrm rot="5400000">
            <a:off x="2005806" y="2856707"/>
            <a:ext cx="4143375" cy="158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6265" name="矩形 65"/>
          <p:cNvSpPr>
            <a:spLocks noChangeArrowheads="1"/>
          </p:cNvSpPr>
          <p:nvPr/>
        </p:nvSpPr>
        <p:spPr bwMode="auto">
          <a:xfrm>
            <a:off x="403225" y="5546725"/>
            <a:ext cx="83835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0"/>
              </a:spcBef>
            </a:pPr>
            <a:r>
              <a:rPr lang="zh-CN" altLang="en-US" sz="2400">
                <a:latin typeface="仿宋_GB2312" panose="02010609030101010101" pitchFamily="49" charset="-122"/>
                <a:ea typeface="仿宋_GB2312" panose="02010609030101010101" pitchFamily="49" charset="-122"/>
              </a:rPr>
              <a:t>（</a:t>
            </a:r>
            <a:r>
              <a:rPr lang="en-US" altLang="zh-CN" sz="2400">
                <a:latin typeface="仿宋_GB2312" panose="02010609030101010101" pitchFamily="49" charset="-122"/>
                <a:ea typeface="仿宋_GB2312" panose="02010609030101010101" pitchFamily="49" charset="-122"/>
              </a:rPr>
              <a:t>1</a:t>
            </a:r>
            <a:r>
              <a:rPr lang="zh-CN" altLang="en-US" sz="2400">
                <a:latin typeface="仿宋_GB2312" panose="02010609030101010101" pitchFamily="49" charset="-122"/>
                <a:ea typeface="仿宋_GB2312" panose="02010609030101010101" pitchFamily="49" charset="-122"/>
              </a:rPr>
              <a:t>）左为差动变压器式：互感原理，包含初级与次级线圈；</a:t>
            </a:r>
            <a:endParaRPr lang="en-US" altLang="zh-CN" sz="2400">
              <a:latin typeface="仿宋_GB2312" panose="02010609030101010101" pitchFamily="49" charset="-122"/>
              <a:ea typeface="仿宋_GB2312" panose="02010609030101010101" pitchFamily="49" charset="-122"/>
            </a:endParaRPr>
          </a:p>
          <a:p>
            <a:pPr eaLnBrk="1" hangingPunct="1">
              <a:lnSpc>
                <a:spcPct val="120000"/>
              </a:lnSpc>
              <a:spcBef>
                <a:spcPct val="0"/>
              </a:spcBef>
            </a:pPr>
            <a:r>
              <a:rPr lang="zh-CN" altLang="en-US" sz="2400">
                <a:latin typeface="仿宋_GB2312" panose="02010609030101010101" pitchFamily="49" charset="-122"/>
                <a:ea typeface="仿宋_GB2312" panose="02010609030101010101" pitchFamily="49" charset="-122"/>
              </a:rPr>
              <a:t>（</a:t>
            </a:r>
            <a:r>
              <a:rPr lang="en-US" altLang="zh-CN" sz="2400">
                <a:latin typeface="仿宋_GB2312" panose="02010609030101010101" pitchFamily="49" charset="-122"/>
                <a:ea typeface="仿宋_GB2312" panose="02010609030101010101" pitchFamily="49" charset="-122"/>
              </a:rPr>
              <a:t>2</a:t>
            </a:r>
            <a:r>
              <a:rPr lang="zh-CN" altLang="en-US" sz="2400">
                <a:latin typeface="仿宋_GB2312" panose="02010609030101010101" pitchFamily="49" charset="-122"/>
                <a:ea typeface="仿宋_GB2312" panose="02010609030101010101" pitchFamily="49" charset="-122"/>
              </a:rPr>
              <a:t>）右为差动型自感线圈。</a:t>
            </a:r>
          </a:p>
        </p:txBody>
      </p:sp>
      <p:grpSp>
        <p:nvGrpSpPr>
          <p:cNvPr id="58" name="组合 57"/>
          <p:cNvGrpSpPr/>
          <p:nvPr/>
        </p:nvGrpSpPr>
        <p:grpSpPr>
          <a:xfrm>
            <a:off x="4595019" y="897558"/>
            <a:ext cx="2032632" cy="419447"/>
            <a:chOff x="5022379" y="1884537"/>
            <a:chExt cx="2032632" cy="419447"/>
          </a:xfrm>
        </p:grpSpPr>
        <p:grpSp>
          <p:nvGrpSpPr>
            <p:cNvPr id="59" name="组合 58"/>
            <p:cNvGrpSpPr/>
            <p:nvPr/>
          </p:nvGrpSpPr>
          <p:grpSpPr>
            <a:xfrm>
              <a:off x="5022379" y="1884537"/>
              <a:ext cx="1478434" cy="419447"/>
              <a:chOff x="4400029" y="1162844"/>
              <a:chExt cx="1478434" cy="419447"/>
            </a:xfrm>
          </p:grpSpPr>
          <p:sp>
            <p:nvSpPr>
              <p:cNvPr id="62" name="五角星 61"/>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63" name="五角星 62"/>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65" name="五角星 64"/>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60" name="五角星 59"/>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20865122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52"/>
          <p:cNvSpPr>
            <a:spLocks noChangeArrowheads="1"/>
          </p:cNvSpPr>
          <p:nvPr/>
        </p:nvSpPr>
        <p:spPr bwMode="auto">
          <a:xfrm>
            <a:off x="214313" y="5648325"/>
            <a:ext cx="4143375" cy="923925"/>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altLang="zh-CN" sz="2000" dirty="0">
                <a:latin typeface="+mn-lt"/>
                <a:ea typeface="仿宋_GB2312" pitchFamily="49" charset="-122"/>
              </a:rPr>
              <a:t>1-</a:t>
            </a:r>
            <a:r>
              <a:rPr lang="zh-CN" altLang="en-US" sz="2000" dirty="0">
                <a:latin typeface="+mn-lt"/>
                <a:ea typeface="仿宋_GB2312" pitchFamily="49" charset="-122"/>
              </a:rPr>
              <a:t>活动衔铁；</a:t>
            </a:r>
            <a:r>
              <a:rPr lang="en-US" altLang="zh-CN" sz="2000" dirty="0">
                <a:latin typeface="+mn-lt"/>
                <a:ea typeface="仿宋_GB2312" pitchFamily="49" charset="-122"/>
              </a:rPr>
              <a:t>2-</a:t>
            </a:r>
            <a:r>
              <a:rPr lang="zh-CN" altLang="en-US" sz="2000" dirty="0">
                <a:latin typeface="+mn-lt"/>
                <a:ea typeface="仿宋_GB2312" pitchFamily="49" charset="-122"/>
              </a:rPr>
              <a:t>导磁外壳；</a:t>
            </a:r>
            <a:r>
              <a:rPr lang="en-US" altLang="zh-CN" sz="2000" dirty="0">
                <a:latin typeface="+mn-lt"/>
                <a:ea typeface="仿宋_GB2312" pitchFamily="49" charset="-122"/>
              </a:rPr>
              <a:t>3-</a:t>
            </a:r>
            <a:r>
              <a:rPr lang="zh-CN" altLang="en-US" sz="2000" dirty="0">
                <a:latin typeface="+mn-lt"/>
                <a:ea typeface="仿宋_GB2312" pitchFamily="49" charset="-122"/>
              </a:rPr>
              <a:t>骨架；</a:t>
            </a:r>
            <a:r>
              <a:rPr lang="en-US" altLang="zh-CN" sz="2000" dirty="0">
                <a:latin typeface="+mn-lt"/>
                <a:ea typeface="仿宋_GB2312" pitchFamily="49" charset="-122"/>
              </a:rPr>
              <a:t>W1-</a:t>
            </a:r>
            <a:r>
              <a:rPr lang="zh-CN" altLang="en-US" sz="2000" dirty="0">
                <a:latin typeface="+mn-lt"/>
                <a:ea typeface="仿宋_GB2312" pitchFamily="49" charset="-122"/>
              </a:rPr>
              <a:t>初级绕组；</a:t>
            </a:r>
            <a:r>
              <a:rPr lang="en-US" altLang="zh-CN" sz="2000" dirty="0">
                <a:latin typeface="+mn-lt"/>
                <a:ea typeface="仿宋_GB2312" pitchFamily="49" charset="-122"/>
              </a:rPr>
              <a:t>W2a-</a:t>
            </a:r>
            <a:r>
              <a:rPr lang="zh-CN" altLang="en-US" sz="2000" dirty="0">
                <a:latin typeface="+mn-lt"/>
                <a:ea typeface="仿宋_GB2312" pitchFamily="49" charset="-122"/>
              </a:rPr>
              <a:t>次级绕组</a:t>
            </a:r>
            <a:r>
              <a:rPr lang="en-US" altLang="zh-CN" sz="2000" dirty="0">
                <a:latin typeface="+mn-lt"/>
                <a:ea typeface="仿宋_GB2312" pitchFamily="49" charset="-122"/>
              </a:rPr>
              <a:t>2a</a:t>
            </a:r>
            <a:r>
              <a:rPr lang="zh-CN" altLang="en-US" sz="2000" dirty="0">
                <a:latin typeface="+mn-lt"/>
                <a:ea typeface="仿宋_GB2312" pitchFamily="49" charset="-122"/>
              </a:rPr>
              <a:t>；</a:t>
            </a:r>
            <a:r>
              <a:rPr lang="en-US" altLang="zh-CN" sz="2000" dirty="0">
                <a:latin typeface="+mn-lt"/>
                <a:ea typeface="仿宋_GB2312" pitchFamily="49" charset="-122"/>
              </a:rPr>
              <a:t>W2b-</a:t>
            </a:r>
            <a:r>
              <a:rPr lang="zh-CN" altLang="en-US" sz="2000" dirty="0">
                <a:latin typeface="+mn-lt"/>
                <a:ea typeface="仿宋_GB2312" pitchFamily="49" charset="-122"/>
              </a:rPr>
              <a:t>次级绕组</a:t>
            </a:r>
            <a:r>
              <a:rPr lang="en-US" altLang="zh-CN" sz="2000" dirty="0">
                <a:latin typeface="+mn-lt"/>
                <a:ea typeface="仿宋_GB2312" pitchFamily="49" charset="-122"/>
              </a:rPr>
              <a:t>2b</a:t>
            </a:r>
            <a:endParaRPr lang="zh-CN" altLang="en-US" sz="2000" dirty="0">
              <a:latin typeface="+mn-lt"/>
              <a:ea typeface="仿宋_GB2312" pitchFamily="49" charset="-122"/>
            </a:endParaRPr>
          </a:p>
        </p:txBody>
      </p:sp>
      <p:grpSp>
        <p:nvGrpSpPr>
          <p:cNvPr id="100355" name="Group 53"/>
          <p:cNvGrpSpPr>
            <a:grpSpLocks/>
          </p:cNvGrpSpPr>
          <p:nvPr/>
        </p:nvGrpSpPr>
        <p:grpSpPr bwMode="auto">
          <a:xfrm>
            <a:off x="333375" y="1528763"/>
            <a:ext cx="3543300" cy="3756025"/>
            <a:chOff x="2739" y="1071"/>
            <a:chExt cx="2312" cy="2069"/>
          </a:xfrm>
        </p:grpSpPr>
        <p:grpSp>
          <p:nvGrpSpPr>
            <p:cNvPr id="100361" name="Group 54"/>
            <p:cNvGrpSpPr>
              <a:grpSpLocks/>
            </p:cNvGrpSpPr>
            <p:nvPr/>
          </p:nvGrpSpPr>
          <p:grpSpPr bwMode="auto">
            <a:xfrm>
              <a:off x="3152" y="1207"/>
              <a:ext cx="1542" cy="1933"/>
              <a:chOff x="4989" y="0"/>
              <a:chExt cx="1542" cy="1933"/>
            </a:xfrm>
          </p:grpSpPr>
          <p:sp>
            <p:nvSpPr>
              <p:cNvPr id="100374" name="Rectangle 55"/>
              <p:cNvSpPr>
                <a:spLocks noChangeArrowheads="1"/>
              </p:cNvSpPr>
              <p:nvPr/>
            </p:nvSpPr>
            <p:spPr bwMode="auto">
              <a:xfrm>
                <a:off x="4989" y="119"/>
                <a:ext cx="1542" cy="181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0375" name="Rectangle 56"/>
              <p:cNvSpPr>
                <a:spLocks noChangeArrowheads="1"/>
              </p:cNvSpPr>
              <p:nvPr/>
            </p:nvSpPr>
            <p:spPr bwMode="auto">
              <a:xfrm>
                <a:off x="5087" y="194"/>
                <a:ext cx="1331" cy="164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nvGrpSpPr>
              <p:cNvPr id="100376" name="Group 57"/>
              <p:cNvGrpSpPr>
                <a:grpSpLocks/>
              </p:cNvGrpSpPr>
              <p:nvPr/>
            </p:nvGrpSpPr>
            <p:grpSpPr bwMode="auto">
              <a:xfrm>
                <a:off x="5094" y="330"/>
                <a:ext cx="333" cy="379"/>
                <a:chOff x="5223" y="330"/>
                <a:chExt cx="333" cy="379"/>
              </a:xfrm>
            </p:grpSpPr>
            <p:sp>
              <p:nvSpPr>
                <p:cNvPr id="100399" name="Rectangle 58"/>
                <p:cNvSpPr>
                  <a:spLocks noChangeArrowheads="1"/>
                </p:cNvSpPr>
                <p:nvPr/>
              </p:nvSpPr>
              <p:spPr bwMode="auto">
                <a:xfrm>
                  <a:off x="5223" y="330"/>
                  <a:ext cx="333" cy="3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0400" name="Line 59"/>
                <p:cNvSpPr>
                  <a:spLocks noChangeShapeType="1"/>
                </p:cNvSpPr>
                <p:nvPr/>
              </p:nvSpPr>
              <p:spPr bwMode="auto">
                <a:xfrm flipH="1">
                  <a:off x="5231" y="338"/>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401" name="Line 60"/>
                <p:cNvSpPr>
                  <a:spLocks noChangeShapeType="1"/>
                </p:cNvSpPr>
                <p:nvPr/>
              </p:nvSpPr>
              <p:spPr bwMode="auto">
                <a:xfrm>
                  <a:off x="5229" y="340"/>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0377" name="Group 61"/>
              <p:cNvGrpSpPr>
                <a:grpSpLocks/>
              </p:cNvGrpSpPr>
              <p:nvPr/>
            </p:nvGrpSpPr>
            <p:grpSpPr bwMode="auto">
              <a:xfrm>
                <a:off x="6085" y="330"/>
                <a:ext cx="333" cy="379"/>
                <a:chOff x="5223" y="330"/>
                <a:chExt cx="333" cy="379"/>
              </a:xfrm>
            </p:grpSpPr>
            <p:sp>
              <p:nvSpPr>
                <p:cNvPr id="100396" name="Rectangle 62"/>
                <p:cNvSpPr>
                  <a:spLocks noChangeArrowheads="1"/>
                </p:cNvSpPr>
                <p:nvPr/>
              </p:nvSpPr>
              <p:spPr bwMode="auto">
                <a:xfrm>
                  <a:off x="5223" y="330"/>
                  <a:ext cx="333" cy="3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0397" name="Line 63"/>
                <p:cNvSpPr>
                  <a:spLocks noChangeShapeType="1"/>
                </p:cNvSpPr>
                <p:nvPr/>
              </p:nvSpPr>
              <p:spPr bwMode="auto">
                <a:xfrm flipH="1">
                  <a:off x="5231" y="338"/>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98" name="Line 64"/>
                <p:cNvSpPr>
                  <a:spLocks noChangeShapeType="1"/>
                </p:cNvSpPr>
                <p:nvPr/>
              </p:nvSpPr>
              <p:spPr bwMode="auto">
                <a:xfrm>
                  <a:off x="5229" y="340"/>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0378" name="Group 65"/>
              <p:cNvGrpSpPr>
                <a:grpSpLocks/>
              </p:cNvGrpSpPr>
              <p:nvPr/>
            </p:nvGrpSpPr>
            <p:grpSpPr bwMode="auto">
              <a:xfrm>
                <a:off x="5094" y="845"/>
                <a:ext cx="333" cy="379"/>
                <a:chOff x="5223" y="330"/>
                <a:chExt cx="333" cy="379"/>
              </a:xfrm>
            </p:grpSpPr>
            <p:sp>
              <p:nvSpPr>
                <p:cNvPr id="100393" name="Rectangle 66"/>
                <p:cNvSpPr>
                  <a:spLocks noChangeArrowheads="1"/>
                </p:cNvSpPr>
                <p:nvPr/>
              </p:nvSpPr>
              <p:spPr bwMode="auto">
                <a:xfrm>
                  <a:off x="5223" y="330"/>
                  <a:ext cx="333" cy="3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0394" name="Line 67"/>
                <p:cNvSpPr>
                  <a:spLocks noChangeShapeType="1"/>
                </p:cNvSpPr>
                <p:nvPr/>
              </p:nvSpPr>
              <p:spPr bwMode="auto">
                <a:xfrm flipH="1">
                  <a:off x="5231" y="338"/>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95" name="Line 68"/>
                <p:cNvSpPr>
                  <a:spLocks noChangeShapeType="1"/>
                </p:cNvSpPr>
                <p:nvPr/>
              </p:nvSpPr>
              <p:spPr bwMode="auto">
                <a:xfrm>
                  <a:off x="5229" y="340"/>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0379" name="Group 69"/>
              <p:cNvGrpSpPr>
                <a:grpSpLocks/>
              </p:cNvGrpSpPr>
              <p:nvPr/>
            </p:nvGrpSpPr>
            <p:grpSpPr bwMode="auto">
              <a:xfrm>
                <a:off x="6085" y="845"/>
                <a:ext cx="333" cy="379"/>
                <a:chOff x="5223" y="330"/>
                <a:chExt cx="333" cy="379"/>
              </a:xfrm>
            </p:grpSpPr>
            <p:sp>
              <p:nvSpPr>
                <p:cNvPr id="100390" name="Rectangle 70"/>
                <p:cNvSpPr>
                  <a:spLocks noChangeArrowheads="1"/>
                </p:cNvSpPr>
                <p:nvPr/>
              </p:nvSpPr>
              <p:spPr bwMode="auto">
                <a:xfrm>
                  <a:off x="5223" y="330"/>
                  <a:ext cx="333" cy="3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0391" name="Line 71"/>
                <p:cNvSpPr>
                  <a:spLocks noChangeShapeType="1"/>
                </p:cNvSpPr>
                <p:nvPr/>
              </p:nvSpPr>
              <p:spPr bwMode="auto">
                <a:xfrm flipH="1">
                  <a:off x="5231" y="338"/>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92" name="Line 72"/>
                <p:cNvSpPr>
                  <a:spLocks noChangeShapeType="1"/>
                </p:cNvSpPr>
                <p:nvPr/>
              </p:nvSpPr>
              <p:spPr bwMode="auto">
                <a:xfrm>
                  <a:off x="5229" y="340"/>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0380" name="Group 73"/>
              <p:cNvGrpSpPr>
                <a:grpSpLocks/>
              </p:cNvGrpSpPr>
              <p:nvPr/>
            </p:nvGrpSpPr>
            <p:grpSpPr bwMode="auto">
              <a:xfrm>
                <a:off x="5094" y="1354"/>
                <a:ext cx="333" cy="379"/>
                <a:chOff x="5223" y="330"/>
                <a:chExt cx="333" cy="379"/>
              </a:xfrm>
            </p:grpSpPr>
            <p:sp>
              <p:nvSpPr>
                <p:cNvPr id="100387" name="Rectangle 74"/>
                <p:cNvSpPr>
                  <a:spLocks noChangeArrowheads="1"/>
                </p:cNvSpPr>
                <p:nvPr/>
              </p:nvSpPr>
              <p:spPr bwMode="auto">
                <a:xfrm>
                  <a:off x="5223" y="330"/>
                  <a:ext cx="333" cy="3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0388" name="Line 75"/>
                <p:cNvSpPr>
                  <a:spLocks noChangeShapeType="1"/>
                </p:cNvSpPr>
                <p:nvPr/>
              </p:nvSpPr>
              <p:spPr bwMode="auto">
                <a:xfrm flipH="1">
                  <a:off x="5231" y="338"/>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89" name="Line 76"/>
                <p:cNvSpPr>
                  <a:spLocks noChangeShapeType="1"/>
                </p:cNvSpPr>
                <p:nvPr/>
              </p:nvSpPr>
              <p:spPr bwMode="auto">
                <a:xfrm>
                  <a:off x="5229" y="340"/>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0381" name="Group 77"/>
              <p:cNvGrpSpPr>
                <a:grpSpLocks/>
              </p:cNvGrpSpPr>
              <p:nvPr/>
            </p:nvGrpSpPr>
            <p:grpSpPr bwMode="auto">
              <a:xfrm>
                <a:off x="6085" y="1354"/>
                <a:ext cx="333" cy="379"/>
                <a:chOff x="5223" y="330"/>
                <a:chExt cx="333" cy="379"/>
              </a:xfrm>
            </p:grpSpPr>
            <p:sp>
              <p:nvSpPr>
                <p:cNvPr id="100384" name="Rectangle 78"/>
                <p:cNvSpPr>
                  <a:spLocks noChangeArrowheads="1"/>
                </p:cNvSpPr>
                <p:nvPr/>
              </p:nvSpPr>
              <p:spPr bwMode="auto">
                <a:xfrm>
                  <a:off x="5223" y="330"/>
                  <a:ext cx="333" cy="3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0385" name="Line 79"/>
                <p:cNvSpPr>
                  <a:spLocks noChangeShapeType="1"/>
                </p:cNvSpPr>
                <p:nvPr/>
              </p:nvSpPr>
              <p:spPr bwMode="auto">
                <a:xfrm flipH="1">
                  <a:off x="5231" y="338"/>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86" name="Line 80"/>
                <p:cNvSpPr>
                  <a:spLocks noChangeShapeType="1"/>
                </p:cNvSpPr>
                <p:nvPr/>
              </p:nvSpPr>
              <p:spPr bwMode="auto">
                <a:xfrm>
                  <a:off x="5229" y="340"/>
                  <a:ext cx="317"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0382" name="Rectangle 81"/>
              <p:cNvSpPr>
                <a:spLocks noChangeArrowheads="1"/>
              </p:cNvSpPr>
              <p:nvPr/>
            </p:nvSpPr>
            <p:spPr bwMode="auto">
              <a:xfrm>
                <a:off x="5612" y="527"/>
                <a:ext cx="295" cy="1043"/>
              </a:xfrm>
              <a:prstGeom prst="rect">
                <a:avLst/>
              </a:prstGeom>
              <a:gradFill rotWithShape="1">
                <a:gsLst>
                  <a:gs pos="0">
                    <a:srgbClr val="007600"/>
                  </a:gs>
                  <a:gs pos="50000">
                    <a:srgbClr val="00FF00"/>
                  </a:gs>
                  <a:gs pos="100000">
                    <a:srgbClr val="007600"/>
                  </a:gs>
                </a:gsLst>
                <a:lin ang="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0383" name="Line 82"/>
              <p:cNvSpPr>
                <a:spLocks noChangeShapeType="1"/>
              </p:cNvSpPr>
              <p:nvPr/>
            </p:nvSpPr>
            <p:spPr bwMode="auto">
              <a:xfrm flipH="1" flipV="1">
                <a:off x="5760" y="0"/>
                <a:ext cx="5" cy="1910"/>
              </a:xfrm>
              <a:prstGeom prst="line">
                <a:avLst/>
              </a:prstGeom>
              <a:noFill/>
              <a:ln w="25400">
                <a:solidFill>
                  <a:schemeClr val="tx1"/>
                </a:solidFill>
                <a:prstDash val="lgDashDot"/>
                <a:miter lim="800000"/>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00362" name="Line 83"/>
            <p:cNvSpPr>
              <a:spLocks noChangeShapeType="1"/>
            </p:cNvSpPr>
            <p:nvPr/>
          </p:nvSpPr>
          <p:spPr bwMode="auto">
            <a:xfrm flipH="1" flipV="1">
              <a:off x="2971" y="1570"/>
              <a:ext cx="317" cy="136"/>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63" name="Line 84"/>
            <p:cNvSpPr>
              <a:spLocks noChangeShapeType="1"/>
            </p:cNvSpPr>
            <p:nvPr/>
          </p:nvSpPr>
          <p:spPr bwMode="auto">
            <a:xfrm flipH="1" flipV="1">
              <a:off x="3016" y="2614"/>
              <a:ext cx="317" cy="136"/>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64" name="Line 85"/>
            <p:cNvSpPr>
              <a:spLocks noChangeShapeType="1"/>
            </p:cNvSpPr>
            <p:nvPr/>
          </p:nvSpPr>
          <p:spPr bwMode="auto">
            <a:xfrm flipH="1" flipV="1">
              <a:off x="4468" y="2478"/>
              <a:ext cx="408" cy="45"/>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65" name="Line 86"/>
            <p:cNvSpPr>
              <a:spLocks noChangeShapeType="1"/>
            </p:cNvSpPr>
            <p:nvPr/>
          </p:nvSpPr>
          <p:spPr bwMode="auto">
            <a:xfrm flipH="1" flipV="1">
              <a:off x="4634" y="1812"/>
              <a:ext cx="317" cy="136"/>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66" name="Line 87"/>
            <p:cNvSpPr>
              <a:spLocks noChangeShapeType="1"/>
            </p:cNvSpPr>
            <p:nvPr/>
          </p:nvSpPr>
          <p:spPr bwMode="auto">
            <a:xfrm flipH="1">
              <a:off x="3969" y="1253"/>
              <a:ext cx="453" cy="544"/>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67" name="Line 88"/>
            <p:cNvSpPr>
              <a:spLocks noChangeShapeType="1"/>
            </p:cNvSpPr>
            <p:nvPr/>
          </p:nvSpPr>
          <p:spPr bwMode="auto">
            <a:xfrm flipH="1" flipV="1">
              <a:off x="3001" y="2115"/>
              <a:ext cx="317" cy="136"/>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0368" name="Rectangle 89"/>
            <p:cNvSpPr>
              <a:spLocks noChangeArrowheads="1"/>
            </p:cNvSpPr>
            <p:nvPr/>
          </p:nvSpPr>
          <p:spPr bwMode="auto">
            <a:xfrm>
              <a:off x="4967" y="1842"/>
              <a:ext cx="8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en-US" altLang="zh-CN" sz="2400" b="0">
                  <a:ea typeface="宋体" panose="02010600030101010101" pitchFamily="2" charset="-122"/>
                </a:rPr>
                <a:t>2</a:t>
              </a:r>
            </a:p>
          </p:txBody>
        </p:sp>
        <p:sp>
          <p:nvSpPr>
            <p:cNvPr id="100369" name="Rectangle 90"/>
            <p:cNvSpPr>
              <a:spLocks noChangeArrowheads="1"/>
            </p:cNvSpPr>
            <p:nvPr/>
          </p:nvSpPr>
          <p:spPr bwMode="auto">
            <a:xfrm>
              <a:off x="4468" y="1071"/>
              <a:ext cx="8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en-US" altLang="zh-CN" sz="2400" b="0">
                  <a:ea typeface="宋体" panose="02010600030101010101" pitchFamily="2" charset="-122"/>
                </a:rPr>
                <a:t>1</a:t>
              </a:r>
            </a:p>
          </p:txBody>
        </p:sp>
        <p:sp>
          <p:nvSpPr>
            <p:cNvPr id="100370" name="Rectangle 91"/>
            <p:cNvSpPr>
              <a:spLocks noChangeArrowheads="1"/>
            </p:cNvSpPr>
            <p:nvPr/>
          </p:nvSpPr>
          <p:spPr bwMode="auto">
            <a:xfrm>
              <a:off x="4876" y="2387"/>
              <a:ext cx="8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en-US" altLang="zh-CN" sz="2400" b="0">
                  <a:ea typeface="宋体" panose="02010600030101010101" pitchFamily="2" charset="-122"/>
                </a:rPr>
                <a:t>3</a:t>
              </a:r>
            </a:p>
          </p:txBody>
        </p:sp>
        <p:sp>
          <p:nvSpPr>
            <p:cNvPr id="100371" name="Rectangle 92"/>
            <p:cNvSpPr>
              <a:spLocks noChangeArrowheads="1"/>
            </p:cNvSpPr>
            <p:nvPr/>
          </p:nvSpPr>
          <p:spPr bwMode="auto">
            <a:xfrm>
              <a:off x="2835" y="1979"/>
              <a:ext cx="2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en-US" altLang="zh-CN" sz="2400" b="0">
                  <a:ea typeface="宋体" panose="02010600030101010101" pitchFamily="2" charset="-122"/>
                </a:rPr>
                <a:t>w1</a:t>
              </a:r>
            </a:p>
          </p:txBody>
        </p:sp>
        <p:sp>
          <p:nvSpPr>
            <p:cNvPr id="100372" name="Rectangle 93"/>
            <p:cNvSpPr>
              <a:spLocks noChangeArrowheads="1"/>
            </p:cNvSpPr>
            <p:nvPr/>
          </p:nvSpPr>
          <p:spPr bwMode="auto">
            <a:xfrm>
              <a:off x="2739" y="1449"/>
              <a:ext cx="30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en-US" altLang="zh-CN" sz="2400" b="0">
                  <a:ea typeface="宋体" panose="02010600030101010101" pitchFamily="2" charset="-122"/>
                </a:rPr>
                <a:t>w2a</a:t>
              </a:r>
            </a:p>
          </p:txBody>
        </p:sp>
        <p:sp>
          <p:nvSpPr>
            <p:cNvPr id="100373" name="Rectangle 94"/>
            <p:cNvSpPr>
              <a:spLocks noChangeArrowheads="1"/>
            </p:cNvSpPr>
            <p:nvPr/>
          </p:nvSpPr>
          <p:spPr bwMode="auto">
            <a:xfrm>
              <a:off x="2750" y="2455"/>
              <a:ext cx="31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en-US" altLang="zh-CN" sz="2400" b="0">
                  <a:ea typeface="宋体" panose="02010600030101010101" pitchFamily="2" charset="-122"/>
                </a:rPr>
                <a:t>w2b</a:t>
              </a:r>
            </a:p>
          </p:txBody>
        </p:sp>
      </p:grpSp>
      <p:sp>
        <p:nvSpPr>
          <p:cNvPr id="100356" name="Rectangle 95"/>
          <p:cNvSpPr>
            <a:spLocks noChangeArrowheads="1"/>
          </p:cNvSpPr>
          <p:nvPr/>
        </p:nvSpPr>
        <p:spPr bwMode="auto">
          <a:xfrm>
            <a:off x="0" y="846138"/>
            <a:ext cx="5000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25000"/>
              </a:spcBef>
            </a:pPr>
            <a:r>
              <a:rPr lang="zh-CN" altLang="en-US">
                <a:solidFill>
                  <a:srgbClr val="0000FF"/>
                </a:solidFill>
              </a:rPr>
              <a:t>（</a:t>
            </a:r>
            <a:r>
              <a:rPr lang="en-US" altLang="zh-CN">
                <a:solidFill>
                  <a:srgbClr val="0000FF"/>
                </a:solidFill>
              </a:rPr>
              <a:t>3</a:t>
            </a:r>
            <a:r>
              <a:rPr lang="zh-CN" altLang="en-US">
                <a:solidFill>
                  <a:srgbClr val="0000FF"/>
                </a:solidFill>
              </a:rPr>
              <a:t>）螺线管式差动变压器结构</a:t>
            </a:r>
          </a:p>
        </p:txBody>
      </p:sp>
      <p:sp>
        <p:nvSpPr>
          <p:cNvPr id="100357" name="矩形 117"/>
          <p:cNvSpPr>
            <a:spLocks noChangeArrowheads="1"/>
          </p:cNvSpPr>
          <p:nvPr/>
        </p:nvSpPr>
        <p:spPr bwMode="auto">
          <a:xfrm>
            <a:off x="1974850" y="1408113"/>
            <a:ext cx="36353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i="1"/>
              <a:t>x</a:t>
            </a:r>
            <a:endParaRPr lang="zh-CN" altLang="en-US" i="1"/>
          </a:p>
        </p:txBody>
      </p:sp>
      <p:graphicFrame>
        <p:nvGraphicFramePr>
          <p:cNvPr id="100358" name="Object 62"/>
          <p:cNvGraphicFramePr>
            <a:graphicFrameLocks noChangeAspect="1"/>
          </p:cNvGraphicFramePr>
          <p:nvPr/>
        </p:nvGraphicFramePr>
        <p:xfrm>
          <a:off x="3813175" y="969963"/>
          <a:ext cx="5330825" cy="5888037"/>
        </p:xfrm>
        <a:graphic>
          <a:graphicData uri="http://schemas.openxmlformats.org/presentationml/2006/ole">
            <mc:AlternateContent xmlns:mc="http://schemas.openxmlformats.org/markup-compatibility/2006">
              <mc:Choice xmlns:v="urn:schemas-microsoft-com:vml" Requires="v">
                <p:oleObj spid="_x0000_s20497" name="Visio" r:id="rId4" imgW="2442433" imgH="2648834" progId="Visio.Drawing.11">
                  <p:embed/>
                </p:oleObj>
              </mc:Choice>
              <mc:Fallback>
                <p:oleObj name="Visio" r:id="rId4" imgW="2442433" imgH="264883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175" y="969963"/>
                        <a:ext cx="5330825" cy="588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9" name="矩形 62"/>
          <p:cNvSpPr>
            <a:spLocks noChangeArrowheads="1"/>
          </p:cNvSpPr>
          <p:nvPr/>
        </p:nvSpPr>
        <p:spPr bwMode="auto">
          <a:xfrm>
            <a:off x="4924425" y="6269038"/>
            <a:ext cx="3430588" cy="436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差动变压器输出特性</a:t>
            </a:r>
            <a:endParaRPr lang="zh-CN" altLang="en-US"/>
          </a:p>
        </p:txBody>
      </p:sp>
      <p:sp>
        <p:nvSpPr>
          <p:cNvPr id="100360" name="Rectangle 3"/>
          <p:cNvSpPr>
            <a:spLocks noChangeArrowheads="1"/>
          </p:cNvSpPr>
          <p:nvPr/>
        </p:nvSpPr>
        <p:spPr bwMode="auto">
          <a:xfrm>
            <a:off x="3214688" y="88900"/>
            <a:ext cx="5929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差动变压器式</a:t>
            </a:r>
          </a:p>
        </p:txBody>
      </p:sp>
    </p:spTree>
    <p:extLst>
      <p:ext uri="{BB962C8B-B14F-4D97-AF65-F5344CB8AC3E}">
        <p14:creationId xmlns:p14="http://schemas.microsoft.com/office/powerpoint/2010/main" val="14014162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85750" y="1357313"/>
            <a:ext cx="8572500" cy="1643062"/>
          </a:xfrm>
          <a:prstGeom prst="rect">
            <a:avLst/>
          </a:prstGeom>
          <a:noFill/>
          <a:ln w="9525">
            <a:noFill/>
            <a:miter lim="800000"/>
            <a:headEnd/>
            <a:tailEnd/>
          </a:ln>
        </p:spPr>
        <p:txBody>
          <a:bodyPr>
            <a:spAutoFit/>
          </a:bodyPr>
          <a:lstStyle/>
          <a:p>
            <a:pPr algn="just" eaLnBrk="1" hangingPunct="1">
              <a:lnSpc>
                <a:spcPct val="120000"/>
              </a:lnSpc>
              <a:defRPr/>
            </a:pPr>
            <a:r>
              <a:rPr lang="en-US" altLang="zh-CN" dirty="0">
                <a:latin typeface="+mn-lt"/>
                <a:ea typeface="仿宋_GB2312" pitchFamily="49" charset="-122"/>
              </a:rPr>
              <a:t>        </a:t>
            </a:r>
            <a:r>
              <a:rPr lang="zh-CN" altLang="en-US" dirty="0">
                <a:latin typeface="+mn-lt"/>
                <a:ea typeface="仿宋_GB2312" pitchFamily="49" charset="-122"/>
              </a:rPr>
              <a:t>当差动变压器的衔铁处于中间位置时，理想条件下其输出电压为零。但实际上，在零点仍有一个微小的输出电压，称为</a:t>
            </a:r>
            <a:r>
              <a:rPr lang="zh-CN" altLang="en-US" u="sng" dirty="0">
                <a:solidFill>
                  <a:srgbClr val="C00000"/>
                </a:solidFill>
                <a:latin typeface="+mn-lt"/>
                <a:ea typeface="仿宋_GB2312" pitchFamily="49" charset="-122"/>
              </a:rPr>
              <a:t>零点残余电压</a:t>
            </a:r>
            <a:r>
              <a:rPr lang="zh-CN" altLang="en-US" dirty="0">
                <a:latin typeface="+mn-lt"/>
                <a:ea typeface="仿宋_GB2312" pitchFamily="49" charset="-122"/>
              </a:rPr>
              <a:t>。</a:t>
            </a:r>
          </a:p>
        </p:txBody>
      </p:sp>
      <p:grpSp>
        <p:nvGrpSpPr>
          <p:cNvPr id="102403" name="Group 3"/>
          <p:cNvGrpSpPr>
            <a:grpSpLocks/>
          </p:cNvGrpSpPr>
          <p:nvPr/>
        </p:nvGrpSpPr>
        <p:grpSpPr bwMode="auto">
          <a:xfrm>
            <a:off x="285750" y="3000375"/>
            <a:ext cx="4357688" cy="3740150"/>
            <a:chOff x="2019" y="2905"/>
            <a:chExt cx="2100" cy="1387"/>
          </a:xfrm>
        </p:grpSpPr>
        <p:sp>
          <p:nvSpPr>
            <p:cNvPr id="102408" name="Line 4"/>
            <p:cNvSpPr>
              <a:spLocks noChangeShapeType="1"/>
            </p:cNvSpPr>
            <p:nvPr/>
          </p:nvSpPr>
          <p:spPr bwMode="auto">
            <a:xfrm>
              <a:off x="2971" y="2967"/>
              <a:ext cx="0" cy="1068"/>
            </a:xfrm>
            <a:prstGeom prst="line">
              <a:avLst/>
            </a:prstGeom>
            <a:noFill/>
            <a:ln w="635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2409" name="Line 5"/>
            <p:cNvSpPr>
              <a:spLocks noChangeShapeType="1"/>
            </p:cNvSpPr>
            <p:nvPr/>
          </p:nvSpPr>
          <p:spPr bwMode="auto">
            <a:xfrm flipV="1">
              <a:off x="2031" y="4036"/>
              <a:ext cx="1931" cy="0"/>
            </a:xfrm>
            <a:prstGeom prst="line">
              <a:avLst/>
            </a:prstGeom>
            <a:noFill/>
            <a:ln w="635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10" name="Freeform 6"/>
            <p:cNvSpPr>
              <a:spLocks/>
            </p:cNvSpPr>
            <p:nvPr/>
          </p:nvSpPr>
          <p:spPr bwMode="auto">
            <a:xfrm>
              <a:off x="2073" y="3095"/>
              <a:ext cx="1886" cy="827"/>
            </a:xfrm>
            <a:custGeom>
              <a:avLst/>
              <a:gdLst>
                <a:gd name="T0" fmla="*/ 0 w 1886"/>
                <a:gd name="T1" fmla="*/ 15 h 827"/>
                <a:gd name="T2" fmla="*/ 216 w 1886"/>
                <a:gd name="T3" fmla="*/ 147 h 827"/>
                <a:gd name="T4" fmla="*/ 718 w 1886"/>
                <a:gd name="T5" fmla="*/ 699 h 827"/>
                <a:gd name="T6" fmla="*/ 962 w 1886"/>
                <a:gd name="T7" fmla="*/ 795 h 827"/>
                <a:gd name="T8" fmla="*/ 1271 w 1886"/>
                <a:gd name="T9" fmla="*/ 507 h 827"/>
                <a:gd name="T10" fmla="*/ 1712 w 1886"/>
                <a:gd name="T11" fmla="*/ 84 h 827"/>
                <a:gd name="T12" fmla="*/ 1886 w 1886"/>
                <a:gd name="T13" fmla="*/ 2 h 827"/>
                <a:gd name="T14" fmla="*/ 0 60000 65536"/>
                <a:gd name="T15" fmla="*/ 0 60000 65536"/>
                <a:gd name="T16" fmla="*/ 0 60000 65536"/>
                <a:gd name="T17" fmla="*/ 0 60000 65536"/>
                <a:gd name="T18" fmla="*/ 0 60000 65536"/>
                <a:gd name="T19" fmla="*/ 0 60000 65536"/>
                <a:gd name="T20" fmla="*/ 0 60000 65536"/>
                <a:gd name="T21" fmla="*/ 0 w 1886"/>
                <a:gd name="T22" fmla="*/ 0 h 827"/>
                <a:gd name="T23" fmla="*/ 1886 w 1886"/>
                <a:gd name="T24" fmla="*/ 827 h 8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6" h="827">
                  <a:moveTo>
                    <a:pt x="0" y="15"/>
                  </a:moveTo>
                  <a:cubicBezTo>
                    <a:pt x="48" y="24"/>
                    <a:pt x="96" y="33"/>
                    <a:pt x="216" y="147"/>
                  </a:cubicBezTo>
                  <a:cubicBezTo>
                    <a:pt x="336" y="261"/>
                    <a:pt x="594" y="591"/>
                    <a:pt x="718" y="699"/>
                  </a:cubicBezTo>
                  <a:cubicBezTo>
                    <a:pt x="842" y="807"/>
                    <a:pt x="869" y="827"/>
                    <a:pt x="962" y="795"/>
                  </a:cubicBezTo>
                  <a:cubicBezTo>
                    <a:pt x="1055" y="763"/>
                    <a:pt x="1146" y="625"/>
                    <a:pt x="1271" y="507"/>
                  </a:cubicBezTo>
                  <a:cubicBezTo>
                    <a:pt x="1396" y="389"/>
                    <a:pt x="1610" y="168"/>
                    <a:pt x="1712" y="84"/>
                  </a:cubicBezTo>
                  <a:cubicBezTo>
                    <a:pt x="1814" y="0"/>
                    <a:pt x="1850" y="19"/>
                    <a:pt x="1886" y="2"/>
                  </a:cubicBezTo>
                </a:path>
              </a:pathLst>
            </a:custGeom>
            <a:noFill/>
            <a:ln w="635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1" name="Line 7"/>
            <p:cNvSpPr>
              <a:spLocks noChangeAspect="1" noChangeShapeType="1"/>
            </p:cNvSpPr>
            <p:nvPr/>
          </p:nvSpPr>
          <p:spPr bwMode="auto">
            <a:xfrm flipV="1">
              <a:off x="2979" y="3128"/>
              <a:ext cx="952" cy="893"/>
            </a:xfrm>
            <a:prstGeom prst="line">
              <a:avLst/>
            </a:prstGeom>
            <a:noFill/>
            <a:ln w="63500">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2412" name="Line 8"/>
            <p:cNvSpPr>
              <a:spLocks noChangeShapeType="1"/>
            </p:cNvSpPr>
            <p:nvPr/>
          </p:nvSpPr>
          <p:spPr bwMode="auto">
            <a:xfrm flipH="1" flipV="1">
              <a:off x="2146" y="3153"/>
              <a:ext cx="833" cy="877"/>
            </a:xfrm>
            <a:prstGeom prst="line">
              <a:avLst/>
            </a:prstGeom>
            <a:noFill/>
            <a:ln w="63500">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2413" name="Rectangle 9"/>
            <p:cNvSpPr>
              <a:spLocks noChangeArrowheads="1"/>
            </p:cNvSpPr>
            <p:nvPr/>
          </p:nvSpPr>
          <p:spPr bwMode="auto">
            <a:xfrm>
              <a:off x="2944" y="4015"/>
              <a:ext cx="26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3000" b="0">
                  <a:ea typeface="宋体" panose="02010600030101010101" pitchFamily="2" charset="-122"/>
                </a:rPr>
                <a:t>0</a:t>
              </a:r>
            </a:p>
          </p:txBody>
        </p:sp>
        <p:sp>
          <p:nvSpPr>
            <p:cNvPr id="102414" name="Rectangle 10"/>
            <p:cNvSpPr>
              <a:spLocks noChangeArrowheads="1"/>
            </p:cNvSpPr>
            <p:nvPr/>
          </p:nvSpPr>
          <p:spPr bwMode="auto">
            <a:xfrm>
              <a:off x="3046" y="2905"/>
              <a:ext cx="19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a:lnSpc>
                  <a:spcPct val="100000"/>
                </a:lnSpc>
                <a:spcBef>
                  <a:spcPct val="0"/>
                </a:spcBef>
              </a:pPr>
              <a:r>
                <a:rPr kumimoji="0" lang="en-US" altLang="zh-CN" sz="3000" b="0" i="1">
                  <a:ea typeface="宋体" panose="02010600030101010101" pitchFamily="2" charset="-122"/>
                </a:rPr>
                <a:t>e</a:t>
              </a:r>
              <a:r>
                <a:rPr kumimoji="0" lang="en-US" altLang="zh-CN" sz="3000" b="0" baseline="-25000">
                  <a:ea typeface="宋体" panose="02010600030101010101" pitchFamily="2" charset="-122"/>
                </a:rPr>
                <a:t>0</a:t>
              </a:r>
            </a:p>
          </p:txBody>
        </p:sp>
        <p:sp>
          <p:nvSpPr>
            <p:cNvPr id="102415" name="Rectangle 11"/>
            <p:cNvSpPr>
              <a:spLocks noChangeArrowheads="1"/>
            </p:cNvSpPr>
            <p:nvPr/>
          </p:nvSpPr>
          <p:spPr bwMode="auto">
            <a:xfrm>
              <a:off x="3920" y="3991"/>
              <a:ext cx="19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a:lnSpc>
                  <a:spcPct val="100000"/>
                </a:lnSpc>
                <a:spcBef>
                  <a:spcPct val="0"/>
                </a:spcBef>
              </a:pPr>
              <a:r>
                <a:rPr kumimoji="0" lang="en-US" altLang="zh-CN" sz="3000" b="0" i="1">
                  <a:ea typeface="宋体" panose="02010600030101010101" pitchFamily="2" charset="-122"/>
                </a:rPr>
                <a:t>x</a:t>
              </a:r>
            </a:p>
          </p:txBody>
        </p:sp>
        <p:sp>
          <p:nvSpPr>
            <p:cNvPr id="102416" name="Rectangle 12"/>
            <p:cNvSpPr>
              <a:spLocks noChangeArrowheads="1"/>
            </p:cNvSpPr>
            <p:nvPr/>
          </p:nvSpPr>
          <p:spPr bwMode="auto">
            <a:xfrm>
              <a:off x="2019" y="3991"/>
              <a:ext cx="19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a:lnSpc>
                  <a:spcPct val="100000"/>
                </a:lnSpc>
                <a:spcBef>
                  <a:spcPct val="0"/>
                </a:spcBef>
              </a:pPr>
              <a:r>
                <a:rPr kumimoji="0" lang="en-US" altLang="zh-CN" sz="3000" b="0" i="1">
                  <a:ea typeface="宋体" panose="02010600030101010101" pitchFamily="2" charset="-122"/>
                </a:rPr>
                <a:t>-x</a:t>
              </a:r>
            </a:p>
          </p:txBody>
        </p:sp>
        <p:sp>
          <p:nvSpPr>
            <p:cNvPr id="102417" name="Line 13"/>
            <p:cNvSpPr>
              <a:spLocks noChangeShapeType="1"/>
            </p:cNvSpPr>
            <p:nvPr/>
          </p:nvSpPr>
          <p:spPr bwMode="auto">
            <a:xfrm>
              <a:off x="2971" y="3918"/>
              <a:ext cx="862"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8" name="Rectangle 14"/>
            <p:cNvSpPr>
              <a:spLocks noChangeArrowheads="1"/>
            </p:cNvSpPr>
            <p:nvPr/>
          </p:nvSpPr>
          <p:spPr bwMode="auto">
            <a:xfrm>
              <a:off x="3757" y="3826"/>
              <a:ext cx="36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a:lnSpc>
                  <a:spcPct val="100000"/>
                </a:lnSpc>
                <a:spcBef>
                  <a:spcPct val="0"/>
                </a:spcBef>
              </a:pPr>
              <a:r>
                <a:rPr kumimoji="0" lang="en-US" altLang="zh-CN" sz="3000" b="0" i="1">
                  <a:ea typeface="宋体" panose="02010600030101010101" pitchFamily="2" charset="-122"/>
                </a:rPr>
                <a:t>e'</a:t>
              </a:r>
              <a:r>
                <a:rPr kumimoji="0" lang="en-US" altLang="zh-CN" sz="3000" b="0" baseline="-25000">
                  <a:ea typeface="宋体" panose="02010600030101010101" pitchFamily="2" charset="-122"/>
                </a:rPr>
                <a:t>0</a:t>
              </a:r>
              <a:endParaRPr kumimoji="0" lang="en-US" altLang="zh-CN" sz="3000" b="0">
                <a:ea typeface="宋体" panose="02010600030101010101" pitchFamily="2" charset="-122"/>
              </a:endParaRPr>
            </a:p>
          </p:txBody>
        </p:sp>
        <p:sp>
          <p:nvSpPr>
            <p:cNvPr id="102419" name="Line 15"/>
            <p:cNvSpPr>
              <a:spLocks noChangeShapeType="1"/>
            </p:cNvSpPr>
            <p:nvPr/>
          </p:nvSpPr>
          <p:spPr bwMode="auto">
            <a:xfrm>
              <a:off x="3787" y="3719"/>
              <a:ext cx="0" cy="181"/>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20" name="Line 16"/>
            <p:cNvSpPr>
              <a:spLocks noChangeShapeType="1"/>
            </p:cNvSpPr>
            <p:nvPr/>
          </p:nvSpPr>
          <p:spPr bwMode="auto">
            <a:xfrm flipV="1">
              <a:off x="3787" y="4036"/>
              <a:ext cx="0" cy="181"/>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2404" name="Rectangle 18"/>
          <p:cNvSpPr>
            <a:spLocks noChangeArrowheads="1"/>
          </p:cNvSpPr>
          <p:nvPr/>
        </p:nvSpPr>
        <p:spPr bwMode="auto">
          <a:xfrm>
            <a:off x="142875" y="785813"/>
            <a:ext cx="41433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ea typeface="宋体" panose="02010600030101010101" pitchFamily="2" charset="-122"/>
              </a:rPr>
              <a:t>（</a:t>
            </a:r>
            <a:r>
              <a:rPr lang="en-US" altLang="zh-CN">
                <a:solidFill>
                  <a:srgbClr val="0000FF"/>
                </a:solidFill>
                <a:ea typeface="宋体" panose="02010600030101010101" pitchFamily="2" charset="-122"/>
              </a:rPr>
              <a:t>4</a:t>
            </a:r>
            <a:r>
              <a:rPr lang="zh-CN" altLang="en-US">
                <a:solidFill>
                  <a:srgbClr val="0000FF"/>
                </a:solidFill>
                <a:ea typeface="宋体" panose="02010600030101010101" pitchFamily="2" charset="-122"/>
              </a:rPr>
              <a:t>）</a:t>
            </a:r>
            <a:r>
              <a:rPr lang="zh-CN" altLang="en-US">
                <a:solidFill>
                  <a:srgbClr val="0000FF"/>
                </a:solidFill>
              </a:rPr>
              <a:t>零点残余电压</a:t>
            </a:r>
          </a:p>
        </p:txBody>
      </p:sp>
      <p:sp>
        <p:nvSpPr>
          <p:cNvPr id="20" name="矩形 19"/>
          <p:cNvSpPr>
            <a:spLocks noChangeArrowheads="1"/>
          </p:cNvSpPr>
          <p:nvPr/>
        </p:nvSpPr>
        <p:spPr bwMode="auto">
          <a:xfrm>
            <a:off x="4797425" y="3394075"/>
            <a:ext cx="391795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30000"/>
              </a:lnSpc>
            </a:pPr>
            <a:r>
              <a:rPr lang="zh-CN" altLang="en-US">
                <a:solidFill>
                  <a:srgbClr val="0000FF"/>
                </a:solidFill>
              </a:rPr>
              <a:t>零点残余电压过大，将导致</a:t>
            </a:r>
            <a:r>
              <a:rPr lang="zh-CN" altLang="en-US">
                <a:solidFill>
                  <a:srgbClr val="C00000"/>
                </a:solidFill>
              </a:rPr>
              <a:t>灵敏度</a:t>
            </a:r>
            <a:r>
              <a:rPr lang="zh-CN" altLang="en-US">
                <a:solidFill>
                  <a:srgbClr val="0000FF"/>
                </a:solidFill>
              </a:rPr>
              <a:t>下降，</a:t>
            </a:r>
            <a:r>
              <a:rPr lang="zh-CN" altLang="en-US">
                <a:solidFill>
                  <a:srgbClr val="C00000"/>
                </a:solidFill>
              </a:rPr>
              <a:t>非线性误差</a:t>
            </a:r>
            <a:r>
              <a:rPr lang="zh-CN" altLang="en-US">
                <a:solidFill>
                  <a:srgbClr val="0000FF"/>
                </a:solidFill>
              </a:rPr>
              <a:t>增大。零点残余电压是判定传感器质量的重要标志之一。</a:t>
            </a:r>
          </a:p>
        </p:txBody>
      </p:sp>
      <p:sp>
        <p:nvSpPr>
          <p:cNvPr id="21" name="圆角矩形 16"/>
          <p:cNvSpPr>
            <a:spLocks noChangeArrowheads="1"/>
          </p:cNvSpPr>
          <p:nvPr/>
        </p:nvSpPr>
        <p:spPr bwMode="auto">
          <a:xfrm>
            <a:off x="4643438" y="3214688"/>
            <a:ext cx="4143375" cy="3214687"/>
          </a:xfrm>
          <a:prstGeom prst="roundRect">
            <a:avLst>
              <a:gd name="adj" fmla="val 16667"/>
            </a:avLst>
          </a:prstGeom>
          <a:noFill/>
          <a:ln w="444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2407" name="Rectangle 3"/>
          <p:cNvSpPr>
            <a:spLocks noChangeArrowheads="1"/>
          </p:cNvSpPr>
          <p:nvPr/>
        </p:nvSpPr>
        <p:spPr bwMode="auto">
          <a:xfrm>
            <a:off x="3214688" y="88900"/>
            <a:ext cx="5929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差动变压器式</a:t>
            </a:r>
          </a:p>
        </p:txBody>
      </p:sp>
      <p:grpSp>
        <p:nvGrpSpPr>
          <p:cNvPr id="22" name="组合 21"/>
          <p:cNvGrpSpPr/>
          <p:nvPr/>
        </p:nvGrpSpPr>
        <p:grpSpPr>
          <a:xfrm>
            <a:off x="6378519" y="835645"/>
            <a:ext cx="2032632" cy="419447"/>
            <a:chOff x="5022379" y="1884537"/>
            <a:chExt cx="2032632" cy="419447"/>
          </a:xfrm>
        </p:grpSpPr>
        <p:grpSp>
          <p:nvGrpSpPr>
            <p:cNvPr id="23" name="组合 22"/>
            <p:cNvGrpSpPr/>
            <p:nvPr/>
          </p:nvGrpSpPr>
          <p:grpSpPr>
            <a:xfrm>
              <a:off x="5022379" y="1884537"/>
              <a:ext cx="1478434" cy="419447"/>
              <a:chOff x="4400029" y="1162844"/>
              <a:chExt cx="1478434" cy="419447"/>
            </a:xfrm>
          </p:grpSpPr>
          <p:sp>
            <p:nvSpPr>
              <p:cNvPr id="26" name="五角星 25"/>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7" name="五角星 26"/>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8" name="五角星 27"/>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4" name="五角星 23"/>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24485110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2"/>
          <p:cNvGrpSpPr>
            <a:grpSpLocks/>
          </p:cNvGrpSpPr>
          <p:nvPr/>
        </p:nvGrpSpPr>
        <p:grpSpPr bwMode="auto">
          <a:xfrm>
            <a:off x="3794125" y="785813"/>
            <a:ext cx="5135563" cy="5626100"/>
            <a:chOff x="2154" y="371"/>
            <a:chExt cx="3437" cy="3765"/>
          </a:xfrm>
        </p:grpSpPr>
        <p:sp>
          <p:nvSpPr>
            <p:cNvPr id="104454" name="Rectangle 3"/>
            <p:cNvSpPr>
              <a:spLocks noChangeArrowheads="1"/>
            </p:cNvSpPr>
            <p:nvPr/>
          </p:nvSpPr>
          <p:spPr bwMode="auto">
            <a:xfrm>
              <a:off x="2336" y="3864"/>
              <a:ext cx="313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a:lnSpc>
                  <a:spcPct val="90000"/>
                </a:lnSpc>
                <a:spcBef>
                  <a:spcPct val="0"/>
                </a:spcBef>
              </a:pPr>
              <a:r>
                <a:rPr kumimoji="0" lang="en-US" altLang="zh-CN" sz="1800" b="0"/>
                <a:t>1 </a:t>
              </a:r>
              <a:r>
                <a:rPr kumimoji="0" lang="zh-CN" altLang="en-US" sz="1800" b="0"/>
                <a:t>基波正交分量　 </a:t>
              </a:r>
              <a:r>
                <a:rPr kumimoji="0" lang="en-US" altLang="zh-CN" sz="1800" b="0"/>
                <a:t>2  </a:t>
              </a:r>
              <a:r>
                <a:rPr kumimoji="0" lang="zh-CN" altLang="en-US" sz="1800" b="0"/>
                <a:t>基波同相分量　</a:t>
              </a:r>
            </a:p>
            <a:p>
              <a:pPr algn="ctr">
                <a:lnSpc>
                  <a:spcPct val="90000"/>
                </a:lnSpc>
                <a:spcBef>
                  <a:spcPct val="0"/>
                </a:spcBef>
              </a:pPr>
              <a:r>
                <a:rPr kumimoji="0" lang="zh-CN" altLang="en-US" sz="1800" b="0"/>
                <a:t> </a:t>
              </a:r>
              <a:r>
                <a:rPr kumimoji="0" lang="en-US" altLang="zh-CN" sz="1800" b="0"/>
                <a:t>3 </a:t>
              </a:r>
              <a:r>
                <a:rPr kumimoji="0" lang="zh-CN" altLang="en-US" sz="1800" b="0"/>
                <a:t>二次谐波　 </a:t>
              </a:r>
              <a:r>
                <a:rPr kumimoji="0" lang="en-US" altLang="zh-CN" sz="1800" b="0"/>
                <a:t>4  </a:t>
              </a:r>
              <a:r>
                <a:rPr kumimoji="0" lang="zh-CN" altLang="en-US" sz="1800" b="0"/>
                <a:t>三次谐波　 </a:t>
              </a:r>
              <a:r>
                <a:rPr kumimoji="0" lang="en-US" altLang="zh-CN" sz="1800" b="0"/>
                <a:t>5 </a:t>
              </a:r>
              <a:r>
                <a:rPr kumimoji="0" lang="zh-CN" altLang="en-US" sz="1800" b="0"/>
                <a:t>电磁干扰</a:t>
              </a:r>
            </a:p>
          </p:txBody>
        </p:sp>
        <p:sp>
          <p:nvSpPr>
            <p:cNvPr id="104455" name="Line 4"/>
            <p:cNvSpPr>
              <a:spLocks noChangeShapeType="1"/>
            </p:cNvSpPr>
            <p:nvPr/>
          </p:nvSpPr>
          <p:spPr bwMode="auto">
            <a:xfrm flipV="1">
              <a:off x="2394" y="439"/>
              <a:ext cx="0" cy="117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56" name="Line 5"/>
            <p:cNvSpPr>
              <a:spLocks noChangeShapeType="1"/>
            </p:cNvSpPr>
            <p:nvPr/>
          </p:nvSpPr>
          <p:spPr bwMode="auto">
            <a:xfrm>
              <a:off x="2394" y="1145"/>
              <a:ext cx="2936"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57" name="Freeform 6"/>
            <p:cNvSpPr>
              <a:spLocks/>
            </p:cNvSpPr>
            <p:nvPr/>
          </p:nvSpPr>
          <p:spPr bwMode="auto">
            <a:xfrm>
              <a:off x="2394" y="669"/>
              <a:ext cx="2553" cy="954"/>
            </a:xfrm>
            <a:custGeom>
              <a:avLst/>
              <a:gdLst>
                <a:gd name="T0" fmla="*/ 0 w 1800"/>
                <a:gd name="T1" fmla="*/ 151 h 1025"/>
                <a:gd name="T2" fmla="*/ 149206 w 1800"/>
                <a:gd name="T3" fmla="*/ 0 h 1025"/>
                <a:gd name="T4" fmla="*/ 333971 w 1800"/>
                <a:gd name="T5" fmla="*/ 151 h 1025"/>
                <a:gd name="T6" fmla="*/ 491346 w 1800"/>
                <a:gd name="T7" fmla="*/ 302 h 1025"/>
                <a:gd name="T8" fmla="*/ 684818 w 1800"/>
                <a:gd name="T9" fmla="*/ 151 h 1025"/>
                <a:gd name="T10" fmla="*/ 0 60000 65536"/>
                <a:gd name="T11" fmla="*/ 0 60000 65536"/>
                <a:gd name="T12" fmla="*/ 0 60000 65536"/>
                <a:gd name="T13" fmla="*/ 0 60000 65536"/>
                <a:gd name="T14" fmla="*/ 0 60000 65536"/>
                <a:gd name="T15" fmla="*/ 0 w 1800"/>
                <a:gd name="T16" fmla="*/ 0 h 1025"/>
                <a:gd name="T17" fmla="*/ 1800 w 1800"/>
                <a:gd name="T18" fmla="*/ 1025 h 1025"/>
              </a:gdLst>
              <a:ahLst/>
              <a:cxnLst>
                <a:cxn ang="T10">
                  <a:pos x="T0" y="T1"/>
                </a:cxn>
                <a:cxn ang="T11">
                  <a:pos x="T2" y="T3"/>
                </a:cxn>
                <a:cxn ang="T12">
                  <a:pos x="T4" y="T5"/>
                </a:cxn>
                <a:cxn ang="T13">
                  <a:pos x="T6" y="T7"/>
                </a:cxn>
                <a:cxn ang="T14">
                  <a:pos x="T8" y="T9"/>
                </a:cxn>
              </a:cxnLst>
              <a:rect l="T15" t="T16" r="T17" b="T18"/>
              <a:pathLst>
                <a:path w="1800" h="1025">
                  <a:moveTo>
                    <a:pt x="0" y="509"/>
                  </a:moveTo>
                  <a:cubicBezTo>
                    <a:pt x="123" y="254"/>
                    <a:pt x="246" y="0"/>
                    <a:pt x="392" y="0"/>
                  </a:cubicBezTo>
                  <a:cubicBezTo>
                    <a:pt x="538" y="0"/>
                    <a:pt x="728" y="338"/>
                    <a:pt x="878" y="509"/>
                  </a:cubicBezTo>
                  <a:cubicBezTo>
                    <a:pt x="1028" y="680"/>
                    <a:pt x="1138" y="1025"/>
                    <a:pt x="1292" y="1025"/>
                  </a:cubicBezTo>
                  <a:cubicBezTo>
                    <a:pt x="1446" y="1025"/>
                    <a:pt x="1623" y="767"/>
                    <a:pt x="1800" y="509"/>
                  </a:cubicBezTo>
                </a:path>
              </a:pathLst>
            </a:custGeom>
            <a:noFill/>
            <a:ln w="3810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58" name="Freeform 7"/>
            <p:cNvSpPr>
              <a:spLocks/>
            </p:cNvSpPr>
            <p:nvPr/>
          </p:nvSpPr>
          <p:spPr bwMode="auto">
            <a:xfrm>
              <a:off x="2368" y="910"/>
              <a:ext cx="2718" cy="518"/>
            </a:xfrm>
            <a:custGeom>
              <a:avLst/>
              <a:gdLst>
                <a:gd name="T0" fmla="*/ 4461 w 1916"/>
                <a:gd name="T1" fmla="*/ 64 h 557"/>
                <a:gd name="T2" fmla="*/ 10961 w 1916"/>
                <a:gd name="T3" fmla="*/ 39 h 557"/>
                <a:gd name="T4" fmla="*/ 21284 w 1916"/>
                <a:gd name="T5" fmla="*/ 23 h 557"/>
                <a:gd name="T6" fmla="*/ 24496 w 1916"/>
                <a:gd name="T7" fmla="*/ 16 h 557"/>
                <a:gd name="T8" fmla="*/ 34750 w 1916"/>
                <a:gd name="T9" fmla="*/ 14 h 557"/>
                <a:gd name="T10" fmla="*/ 44467 w 1916"/>
                <a:gd name="T11" fmla="*/ 7 h 557"/>
                <a:gd name="T12" fmla="*/ 78518 w 1916"/>
                <a:gd name="T13" fmla="*/ 0 h 557"/>
                <a:gd name="T14" fmla="*/ 102210 w 1916"/>
                <a:gd name="T15" fmla="*/ 7 h 557"/>
                <a:gd name="T16" fmla="*/ 119113 w 1916"/>
                <a:gd name="T17" fmla="*/ 23 h 557"/>
                <a:gd name="T18" fmla="*/ 122270 w 1916"/>
                <a:gd name="T19" fmla="*/ 39 h 557"/>
                <a:gd name="T20" fmla="*/ 132293 w 1916"/>
                <a:gd name="T21" fmla="*/ 41 h 557"/>
                <a:gd name="T22" fmla="*/ 135772 w 1916"/>
                <a:gd name="T23" fmla="*/ 48 h 557"/>
                <a:gd name="T24" fmla="*/ 145837 w 1916"/>
                <a:gd name="T25" fmla="*/ 55 h 557"/>
                <a:gd name="T26" fmla="*/ 149167 w 1916"/>
                <a:gd name="T27" fmla="*/ 64 h 557"/>
                <a:gd name="T28" fmla="*/ 163113 w 1916"/>
                <a:gd name="T29" fmla="*/ 68 h 557"/>
                <a:gd name="T30" fmla="*/ 173003 w 1916"/>
                <a:gd name="T31" fmla="*/ 73 h 557"/>
                <a:gd name="T32" fmla="*/ 189671 w 1916"/>
                <a:gd name="T33" fmla="*/ 111 h 557"/>
                <a:gd name="T34" fmla="*/ 193252 w 1916"/>
                <a:gd name="T35" fmla="*/ 121 h 557"/>
                <a:gd name="T36" fmla="*/ 203256 w 1916"/>
                <a:gd name="T37" fmla="*/ 123 h 557"/>
                <a:gd name="T38" fmla="*/ 220260 w 1916"/>
                <a:gd name="T39" fmla="*/ 156 h 557"/>
                <a:gd name="T40" fmla="*/ 250428 w 1916"/>
                <a:gd name="T41" fmla="*/ 146 h 557"/>
                <a:gd name="T42" fmla="*/ 274143 w 1916"/>
                <a:gd name="T43" fmla="*/ 163 h 557"/>
                <a:gd name="T44" fmla="*/ 294336 w 1916"/>
                <a:gd name="T45" fmla="*/ 139 h 557"/>
                <a:gd name="T46" fmla="*/ 297527 w 1916"/>
                <a:gd name="T47" fmla="*/ 121 h 557"/>
                <a:gd name="T48" fmla="*/ 327913 w 1916"/>
                <a:gd name="T49" fmla="*/ 114 h 557"/>
                <a:gd name="T50" fmla="*/ 348147 w 1916"/>
                <a:gd name="T51" fmla="*/ 86 h 557"/>
                <a:gd name="T52" fmla="*/ 358262 w 1916"/>
                <a:gd name="T53" fmla="*/ 69 h 557"/>
                <a:gd name="T54" fmla="*/ 375050 w 1916"/>
                <a:gd name="T55" fmla="*/ 31 h 557"/>
                <a:gd name="T56" fmla="*/ 385391 w 1916"/>
                <a:gd name="T57" fmla="*/ 29 h 557"/>
                <a:gd name="T58" fmla="*/ 388229 w 1916"/>
                <a:gd name="T59" fmla="*/ 20 h 557"/>
                <a:gd name="T60" fmla="*/ 408560 w 1916"/>
                <a:gd name="T61" fmla="*/ 16 h 557"/>
                <a:gd name="T62" fmla="*/ 422191 w 1916"/>
                <a:gd name="T63" fmla="*/ 14 h 557"/>
                <a:gd name="T64" fmla="*/ 435737 w 1916"/>
                <a:gd name="T65" fmla="*/ 11 h 557"/>
                <a:gd name="T66" fmla="*/ 452397 w 1916"/>
                <a:gd name="T67" fmla="*/ 31 h 557"/>
                <a:gd name="T68" fmla="*/ 455695 w 1916"/>
                <a:gd name="T69" fmla="*/ 39 h 557"/>
                <a:gd name="T70" fmla="*/ 466419 w 1916"/>
                <a:gd name="T71" fmla="*/ 41 h 557"/>
                <a:gd name="T72" fmla="*/ 469649 w 1916"/>
                <a:gd name="T73" fmla="*/ 52 h 557"/>
                <a:gd name="T74" fmla="*/ 489751 w 1916"/>
                <a:gd name="T75" fmla="*/ 61 h 557"/>
                <a:gd name="T76" fmla="*/ 499692 w 1916"/>
                <a:gd name="T77" fmla="*/ 68 h 557"/>
                <a:gd name="T78" fmla="*/ 503217 w 1916"/>
                <a:gd name="T79" fmla="*/ 86 h 557"/>
                <a:gd name="T80" fmla="*/ 513163 w 1916"/>
                <a:gd name="T81" fmla="*/ 86 h 557"/>
                <a:gd name="T82" fmla="*/ 526876 w 1916"/>
                <a:gd name="T83" fmla="*/ 103 h 557"/>
                <a:gd name="T84" fmla="*/ 543538 w 1916"/>
                <a:gd name="T85" fmla="*/ 118 h 557"/>
                <a:gd name="T86" fmla="*/ 560351 w 1916"/>
                <a:gd name="T87" fmla="*/ 132 h 557"/>
                <a:gd name="T88" fmla="*/ 567177 w 1916"/>
                <a:gd name="T89" fmla="*/ 139 h 557"/>
                <a:gd name="T90" fmla="*/ 570601 w 1916"/>
                <a:gd name="T91" fmla="*/ 146 h 557"/>
                <a:gd name="T92" fmla="*/ 591008 w 1916"/>
                <a:gd name="T93" fmla="*/ 139 h 557"/>
                <a:gd name="T94" fmla="*/ 597364 w 1916"/>
                <a:gd name="T95" fmla="*/ 146 h 557"/>
                <a:gd name="T96" fmla="*/ 614245 w 1916"/>
                <a:gd name="T97" fmla="*/ 123 h 557"/>
                <a:gd name="T98" fmla="*/ 624527 w 1916"/>
                <a:gd name="T99" fmla="*/ 118 h 557"/>
                <a:gd name="T100" fmla="*/ 651628 w 1916"/>
                <a:gd name="T101" fmla="*/ 118 h 557"/>
                <a:gd name="T102" fmla="*/ 665056 w 1916"/>
                <a:gd name="T103" fmla="*/ 95 h 557"/>
                <a:gd name="T104" fmla="*/ 678425 w 1916"/>
                <a:gd name="T105" fmla="*/ 80 h 557"/>
                <a:gd name="T106" fmla="*/ 691949 w 1916"/>
                <a:gd name="T107" fmla="*/ 69 h 557"/>
                <a:gd name="T108" fmla="*/ 695233 w 1916"/>
                <a:gd name="T109" fmla="*/ 56 h 557"/>
                <a:gd name="T110" fmla="*/ 725514 w 1916"/>
                <a:gd name="T111" fmla="*/ 41 h 557"/>
                <a:gd name="T112" fmla="*/ 729207 w 1916"/>
                <a:gd name="T113" fmla="*/ 20 h 55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16"/>
                <a:gd name="T172" fmla="*/ 0 h 557"/>
                <a:gd name="T173" fmla="*/ 1916 w 1916"/>
                <a:gd name="T174" fmla="*/ 557 h 55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16" h="557">
                  <a:moveTo>
                    <a:pt x="11" y="221"/>
                  </a:moveTo>
                  <a:cubicBezTo>
                    <a:pt x="0" y="183"/>
                    <a:pt x="7" y="165"/>
                    <a:pt x="29" y="133"/>
                  </a:cubicBezTo>
                  <a:cubicBezTo>
                    <a:pt x="54" y="57"/>
                    <a:pt x="18" y="157"/>
                    <a:pt x="56" y="80"/>
                  </a:cubicBezTo>
                  <a:cubicBezTo>
                    <a:pt x="60" y="72"/>
                    <a:pt x="57" y="60"/>
                    <a:pt x="64" y="53"/>
                  </a:cubicBezTo>
                  <a:cubicBezTo>
                    <a:pt x="71" y="46"/>
                    <a:pt x="82" y="48"/>
                    <a:pt x="91" y="44"/>
                  </a:cubicBezTo>
                  <a:cubicBezTo>
                    <a:pt x="100" y="39"/>
                    <a:pt x="108" y="33"/>
                    <a:pt x="117" y="27"/>
                  </a:cubicBezTo>
                  <a:cubicBezTo>
                    <a:pt x="164" y="41"/>
                    <a:pt x="178" y="41"/>
                    <a:pt x="206" y="0"/>
                  </a:cubicBezTo>
                  <a:cubicBezTo>
                    <a:pt x="214" y="2"/>
                    <a:pt x="266" y="15"/>
                    <a:pt x="268" y="18"/>
                  </a:cubicBezTo>
                  <a:cubicBezTo>
                    <a:pt x="319" y="91"/>
                    <a:pt x="251" y="60"/>
                    <a:pt x="312" y="80"/>
                  </a:cubicBezTo>
                  <a:cubicBezTo>
                    <a:pt x="315" y="98"/>
                    <a:pt x="312" y="117"/>
                    <a:pt x="321" y="133"/>
                  </a:cubicBezTo>
                  <a:cubicBezTo>
                    <a:pt x="326" y="141"/>
                    <a:pt x="341" y="135"/>
                    <a:pt x="347" y="141"/>
                  </a:cubicBezTo>
                  <a:cubicBezTo>
                    <a:pt x="354" y="148"/>
                    <a:pt x="350" y="161"/>
                    <a:pt x="356" y="168"/>
                  </a:cubicBezTo>
                  <a:cubicBezTo>
                    <a:pt x="362" y="176"/>
                    <a:pt x="373" y="180"/>
                    <a:pt x="382" y="186"/>
                  </a:cubicBezTo>
                  <a:cubicBezTo>
                    <a:pt x="385" y="198"/>
                    <a:pt x="382" y="213"/>
                    <a:pt x="391" y="221"/>
                  </a:cubicBezTo>
                  <a:cubicBezTo>
                    <a:pt x="400" y="230"/>
                    <a:pt x="416" y="225"/>
                    <a:pt x="427" y="230"/>
                  </a:cubicBezTo>
                  <a:cubicBezTo>
                    <a:pt x="437" y="234"/>
                    <a:pt x="444" y="241"/>
                    <a:pt x="453" y="247"/>
                  </a:cubicBezTo>
                  <a:cubicBezTo>
                    <a:pt x="468" y="291"/>
                    <a:pt x="473" y="341"/>
                    <a:pt x="497" y="380"/>
                  </a:cubicBezTo>
                  <a:cubicBezTo>
                    <a:pt x="500" y="392"/>
                    <a:pt x="498" y="406"/>
                    <a:pt x="506" y="415"/>
                  </a:cubicBezTo>
                  <a:cubicBezTo>
                    <a:pt x="512" y="422"/>
                    <a:pt x="529" y="415"/>
                    <a:pt x="533" y="424"/>
                  </a:cubicBezTo>
                  <a:cubicBezTo>
                    <a:pt x="565" y="498"/>
                    <a:pt x="511" y="495"/>
                    <a:pt x="577" y="539"/>
                  </a:cubicBezTo>
                  <a:cubicBezTo>
                    <a:pt x="605" y="529"/>
                    <a:pt x="628" y="514"/>
                    <a:pt x="656" y="504"/>
                  </a:cubicBezTo>
                  <a:cubicBezTo>
                    <a:pt x="703" y="520"/>
                    <a:pt x="675" y="527"/>
                    <a:pt x="718" y="557"/>
                  </a:cubicBezTo>
                  <a:cubicBezTo>
                    <a:pt x="747" y="513"/>
                    <a:pt x="722" y="494"/>
                    <a:pt x="771" y="477"/>
                  </a:cubicBezTo>
                  <a:cubicBezTo>
                    <a:pt x="774" y="456"/>
                    <a:pt x="771" y="434"/>
                    <a:pt x="780" y="415"/>
                  </a:cubicBezTo>
                  <a:cubicBezTo>
                    <a:pt x="781" y="413"/>
                    <a:pt x="852" y="391"/>
                    <a:pt x="859" y="389"/>
                  </a:cubicBezTo>
                  <a:cubicBezTo>
                    <a:pt x="844" y="307"/>
                    <a:pt x="854" y="330"/>
                    <a:pt x="912" y="292"/>
                  </a:cubicBezTo>
                  <a:cubicBezTo>
                    <a:pt x="944" y="196"/>
                    <a:pt x="894" y="338"/>
                    <a:pt x="939" y="239"/>
                  </a:cubicBezTo>
                  <a:cubicBezTo>
                    <a:pt x="957" y="199"/>
                    <a:pt x="969" y="147"/>
                    <a:pt x="983" y="106"/>
                  </a:cubicBezTo>
                  <a:cubicBezTo>
                    <a:pt x="986" y="97"/>
                    <a:pt x="1001" y="100"/>
                    <a:pt x="1010" y="97"/>
                  </a:cubicBezTo>
                  <a:cubicBezTo>
                    <a:pt x="1013" y="88"/>
                    <a:pt x="1011" y="76"/>
                    <a:pt x="1018" y="71"/>
                  </a:cubicBezTo>
                  <a:cubicBezTo>
                    <a:pt x="1033" y="60"/>
                    <a:pt x="1071" y="53"/>
                    <a:pt x="1071" y="53"/>
                  </a:cubicBezTo>
                  <a:cubicBezTo>
                    <a:pt x="1088" y="3"/>
                    <a:pt x="1066" y="39"/>
                    <a:pt x="1107" y="44"/>
                  </a:cubicBezTo>
                  <a:cubicBezTo>
                    <a:pt x="1119" y="46"/>
                    <a:pt x="1130" y="38"/>
                    <a:pt x="1142" y="35"/>
                  </a:cubicBezTo>
                  <a:cubicBezTo>
                    <a:pt x="1155" y="75"/>
                    <a:pt x="1143" y="91"/>
                    <a:pt x="1186" y="106"/>
                  </a:cubicBezTo>
                  <a:cubicBezTo>
                    <a:pt x="1189" y="115"/>
                    <a:pt x="1188" y="126"/>
                    <a:pt x="1195" y="133"/>
                  </a:cubicBezTo>
                  <a:cubicBezTo>
                    <a:pt x="1202" y="140"/>
                    <a:pt x="1216" y="134"/>
                    <a:pt x="1222" y="141"/>
                  </a:cubicBezTo>
                  <a:cubicBezTo>
                    <a:pt x="1230" y="151"/>
                    <a:pt x="1223" y="168"/>
                    <a:pt x="1231" y="177"/>
                  </a:cubicBezTo>
                  <a:cubicBezTo>
                    <a:pt x="1245" y="193"/>
                    <a:pt x="1266" y="200"/>
                    <a:pt x="1284" y="212"/>
                  </a:cubicBezTo>
                  <a:cubicBezTo>
                    <a:pt x="1293" y="218"/>
                    <a:pt x="1310" y="230"/>
                    <a:pt x="1310" y="230"/>
                  </a:cubicBezTo>
                  <a:cubicBezTo>
                    <a:pt x="1313" y="251"/>
                    <a:pt x="1310" y="273"/>
                    <a:pt x="1319" y="292"/>
                  </a:cubicBezTo>
                  <a:cubicBezTo>
                    <a:pt x="1323" y="300"/>
                    <a:pt x="1339" y="294"/>
                    <a:pt x="1345" y="300"/>
                  </a:cubicBezTo>
                  <a:cubicBezTo>
                    <a:pt x="1360" y="315"/>
                    <a:pt x="1381" y="353"/>
                    <a:pt x="1381" y="353"/>
                  </a:cubicBezTo>
                  <a:cubicBezTo>
                    <a:pt x="1366" y="399"/>
                    <a:pt x="1385" y="394"/>
                    <a:pt x="1425" y="406"/>
                  </a:cubicBezTo>
                  <a:cubicBezTo>
                    <a:pt x="1446" y="469"/>
                    <a:pt x="1425" y="466"/>
                    <a:pt x="1469" y="451"/>
                  </a:cubicBezTo>
                  <a:cubicBezTo>
                    <a:pt x="1475" y="460"/>
                    <a:pt x="1482" y="468"/>
                    <a:pt x="1487" y="477"/>
                  </a:cubicBezTo>
                  <a:cubicBezTo>
                    <a:pt x="1491" y="485"/>
                    <a:pt x="1488" y="500"/>
                    <a:pt x="1496" y="504"/>
                  </a:cubicBezTo>
                  <a:cubicBezTo>
                    <a:pt x="1506" y="509"/>
                    <a:pt x="1545" y="479"/>
                    <a:pt x="1549" y="477"/>
                  </a:cubicBezTo>
                  <a:cubicBezTo>
                    <a:pt x="1555" y="486"/>
                    <a:pt x="1556" y="502"/>
                    <a:pt x="1566" y="504"/>
                  </a:cubicBezTo>
                  <a:cubicBezTo>
                    <a:pt x="1604" y="512"/>
                    <a:pt x="1601" y="438"/>
                    <a:pt x="1610" y="424"/>
                  </a:cubicBezTo>
                  <a:cubicBezTo>
                    <a:pt x="1616" y="415"/>
                    <a:pt x="1628" y="412"/>
                    <a:pt x="1637" y="406"/>
                  </a:cubicBezTo>
                  <a:cubicBezTo>
                    <a:pt x="1649" y="409"/>
                    <a:pt x="1696" y="427"/>
                    <a:pt x="1708" y="406"/>
                  </a:cubicBezTo>
                  <a:cubicBezTo>
                    <a:pt x="1760" y="312"/>
                    <a:pt x="1676" y="349"/>
                    <a:pt x="1743" y="327"/>
                  </a:cubicBezTo>
                  <a:cubicBezTo>
                    <a:pt x="1764" y="245"/>
                    <a:pt x="1734" y="331"/>
                    <a:pt x="1778" y="274"/>
                  </a:cubicBezTo>
                  <a:cubicBezTo>
                    <a:pt x="1811" y="232"/>
                    <a:pt x="1757" y="256"/>
                    <a:pt x="1814" y="239"/>
                  </a:cubicBezTo>
                  <a:cubicBezTo>
                    <a:pt x="1872" y="199"/>
                    <a:pt x="1822" y="246"/>
                    <a:pt x="1822" y="194"/>
                  </a:cubicBezTo>
                  <a:cubicBezTo>
                    <a:pt x="1822" y="160"/>
                    <a:pt x="1880" y="147"/>
                    <a:pt x="1902" y="141"/>
                  </a:cubicBezTo>
                  <a:cubicBezTo>
                    <a:pt x="1916" y="101"/>
                    <a:pt x="1911" y="124"/>
                    <a:pt x="1911" y="71"/>
                  </a:cubicBezTo>
                </a:path>
              </a:pathLst>
            </a:custGeom>
            <a:noFill/>
            <a:ln w="3810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59" name="Rectangle 8"/>
            <p:cNvSpPr>
              <a:spLocks noChangeArrowheads="1"/>
            </p:cNvSpPr>
            <p:nvPr/>
          </p:nvSpPr>
          <p:spPr bwMode="auto">
            <a:xfrm>
              <a:off x="2186" y="371"/>
              <a:ext cx="1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ea typeface="宋体" panose="02010600030101010101" pitchFamily="2" charset="-122"/>
                </a:rPr>
                <a:t>e</a:t>
              </a:r>
            </a:p>
          </p:txBody>
        </p:sp>
        <p:sp>
          <p:nvSpPr>
            <p:cNvPr id="104460" name="Rectangle 9"/>
            <p:cNvSpPr>
              <a:spLocks noChangeArrowheads="1"/>
            </p:cNvSpPr>
            <p:nvPr/>
          </p:nvSpPr>
          <p:spPr bwMode="auto">
            <a:xfrm>
              <a:off x="2862" y="429"/>
              <a:ext cx="316" cy="230"/>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ea typeface="宋体" panose="02010600030101010101" pitchFamily="2" charset="-122"/>
                </a:rPr>
                <a:t>e</a:t>
              </a:r>
              <a:r>
                <a:rPr kumimoji="0" lang="en-US" altLang="zh-CN" sz="2000" b="0" baseline="-25000">
                  <a:ea typeface="宋体" panose="02010600030101010101" pitchFamily="2" charset="-122"/>
                </a:rPr>
                <a:t>1</a:t>
              </a:r>
              <a:endParaRPr kumimoji="0" lang="en-US" altLang="zh-CN" sz="2000" b="0">
                <a:ea typeface="宋体" panose="02010600030101010101" pitchFamily="2" charset="-122"/>
              </a:endParaRPr>
            </a:p>
          </p:txBody>
        </p:sp>
        <p:sp>
          <p:nvSpPr>
            <p:cNvPr id="104461" name="Rectangle 10"/>
            <p:cNvSpPr>
              <a:spLocks noChangeArrowheads="1"/>
            </p:cNvSpPr>
            <p:nvPr/>
          </p:nvSpPr>
          <p:spPr bwMode="auto">
            <a:xfrm>
              <a:off x="4073" y="733"/>
              <a:ext cx="317" cy="230"/>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ea typeface="宋体" panose="02010600030101010101" pitchFamily="2" charset="-122"/>
                </a:rPr>
                <a:t>e</a:t>
              </a:r>
              <a:r>
                <a:rPr kumimoji="0" lang="en-US" altLang="zh-CN" sz="2000" b="0" baseline="-25000">
                  <a:ea typeface="宋体" panose="02010600030101010101" pitchFamily="2" charset="-122"/>
                </a:rPr>
                <a:t>0</a:t>
              </a:r>
              <a:endParaRPr kumimoji="0" lang="en-US" altLang="zh-CN" sz="2000" b="0">
                <a:ea typeface="宋体" panose="02010600030101010101" pitchFamily="2" charset="-122"/>
              </a:endParaRPr>
            </a:p>
          </p:txBody>
        </p:sp>
        <p:sp>
          <p:nvSpPr>
            <p:cNvPr id="104462" name="Line 11"/>
            <p:cNvSpPr>
              <a:spLocks noChangeShapeType="1"/>
            </p:cNvSpPr>
            <p:nvPr/>
          </p:nvSpPr>
          <p:spPr bwMode="auto">
            <a:xfrm>
              <a:off x="2405" y="2922"/>
              <a:ext cx="2897"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63" name="Freeform 12"/>
            <p:cNvSpPr>
              <a:spLocks/>
            </p:cNvSpPr>
            <p:nvPr/>
          </p:nvSpPr>
          <p:spPr bwMode="auto">
            <a:xfrm>
              <a:off x="2405" y="2213"/>
              <a:ext cx="3070" cy="1323"/>
            </a:xfrm>
            <a:custGeom>
              <a:avLst/>
              <a:gdLst>
                <a:gd name="T0" fmla="*/ 0 w 2615"/>
                <a:gd name="T1" fmla="*/ 20 h 1422"/>
                <a:gd name="T2" fmla="*/ 3803 w 2615"/>
                <a:gd name="T3" fmla="*/ 65 h 1422"/>
                <a:gd name="T4" fmla="*/ 9344 w 2615"/>
                <a:gd name="T5" fmla="*/ 221 h 1422"/>
                <a:gd name="T6" fmla="*/ 17291 w 2615"/>
                <a:gd name="T7" fmla="*/ 416 h 1422"/>
                <a:gd name="T8" fmla="*/ 25516 w 2615"/>
                <a:gd name="T9" fmla="*/ 221 h 1422"/>
                <a:gd name="T10" fmla="*/ 34186 w 2615"/>
                <a:gd name="T11" fmla="*/ 13 h 1422"/>
                <a:gd name="T12" fmla="*/ 39971 w 2615"/>
                <a:gd name="T13" fmla="*/ 147 h 1422"/>
                <a:gd name="T14" fmla="*/ 0 60000 65536"/>
                <a:gd name="T15" fmla="*/ 0 60000 65536"/>
                <a:gd name="T16" fmla="*/ 0 60000 65536"/>
                <a:gd name="T17" fmla="*/ 0 60000 65536"/>
                <a:gd name="T18" fmla="*/ 0 60000 65536"/>
                <a:gd name="T19" fmla="*/ 0 60000 65536"/>
                <a:gd name="T20" fmla="*/ 0 60000 65536"/>
                <a:gd name="T21" fmla="*/ 0 w 2615"/>
                <a:gd name="T22" fmla="*/ 0 h 1422"/>
                <a:gd name="T23" fmla="*/ 2615 w 2615"/>
                <a:gd name="T24" fmla="*/ 1422 h 14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5" h="1422">
                  <a:moveTo>
                    <a:pt x="0" y="70"/>
                  </a:moveTo>
                  <a:cubicBezTo>
                    <a:pt x="73" y="87"/>
                    <a:pt x="147" y="105"/>
                    <a:pt x="249" y="220"/>
                  </a:cubicBezTo>
                  <a:cubicBezTo>
                    <a:pt x="351" y="335"/>
                    <a:pt x="464" y="559"/>
                    <a:pt x="611" y="759"/>
                  </a:cubicBezTo>
                  <a:cubicBezTo>
                    <a:pt x="758" y="959"/>
                    <a:pt x="955" y="1422"/>
                    <a:pt x="1131" y="1422"/>
                  </a:cubicBezTo>
                  <a:cubicBezTo>
                    <a:pt x="1307" y="1422"/>
                    <a:pt x="1485" y="989"/>
                    <a:pt x="1669" y="759"/>
                  </a:cubicBezTo>
                  <a:cubicBezTo>
                    <a:pt x="1853" y="529"/>
                    <a:pt x="2078" y="86"/>
                    <a:pt x="2236" y="43"/>
                  </a:cubicBezTo>
                  <a:cubicBezTo>
                    <a:pt x="2394" y="0"/>
                    <a:pt x="2504" y="251"/>
                    <a:pt x="2615" y="503"/>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4" name="Freeform 13"/>
            <p:cNvSpPr>
              <a:spLocks/>
            </p:cNvSpPr>
            <p:nvPr/>
          </p:nvSpPr>
          <p:spPr bwMode="auto">
            <a:xfrm>
              <a:off x="2405" y="2511"/>
              <a:ext cx="2625" cy="806"/>
            </a:xfrm>
            <a:custGeom>
              <a:avLst/>
              <a:gdLst>
                <a:gd name="T0" fmla="*/ 0 w 2236"/>
                <a:gd name="T1" fmla="*/ 131 h 866"/>
                <a:gd name="T2" fmla="*/ 9332 w 2236"/>
                <a:gd name="T3" fmla="*/ 0 h 866"/>
                <a:gd name="T4" fmla="*/ 17283 w 2236"/>
                <a:gd name="T5" fmla="*/ 131 h 866"/>
                <a:gd name="T6" fmla="*/ 25494 w 2236"/>
                <a:gd name="T7" fmla="*/ 256 h 866"/>
                <a:gd name="T8" fmla="*/ 34161 w 2236"/>
                <a:gd name="T9" fmla="*/ 131 h 866"/>
                <a:gd name="T10" fmla="*/ 0 60000 65536"/>
                <a:gd name="T11" fmla="*/ 0 60000 65536"/>
                <a:gd name="T12" fmla="*/ 0 60000 65536"/>
                <a:gd name="T13" fmla="*/ 0 60000 65536"/>
                <a:gd name="T14" fmla="*/ 0 60000 65536"/>
                <a:gd name="T15" fmla="*/ 0 w 2236"/>
                <a:gd name="T16" fmla="*/ 0 h 866"/>
                <a:gd name="T17" fmla="*/ 2236 w 2236"/>
                <a:gd name="T18" fmla="*/ 866 h 866"/>
              </a:gdLst>
              <a:ahLst/>
              <a:cxnLst>
                <a:cxn ang="T10">
                  <a:pos x="T0" y="T1"/>
                </a:cxn>
                <a:cxn ang="T11">
                  <a:pos x="T2" y="T3"/>
                </a:cxn>
                <a:cxn ang="T12">
                  <a:pos x="T4" y="T5"/>
                </a:cxn>
                <a:cxn ang="T13">
                  <a:pos x="T6" y="T7"/>
                </a:cxn>
                <a:cxn ang="T14">
                  <a:pos x="T8" y="T9"/>
                </a:cxn>
              </a:cxnLst>
              <a:rect l="T15" t="T16" r="T17" b="T18"/>
              <a:pathLst>
                <a:path w="2236" h="866">
                  <a:moveTo>
                    <a:pt x="0" y="442"/>
                  </a:moveTo>
                  <a:cubicBezTo>
                    <a:pt x="211" y="221"/>
                    <a:pt x="423" y="0"/>
                    <a:pt x="611" y="0"/>
                  </a:cubicBezTo>
                  <a:cubicBezTo>
                    <a:pt x="799" y="0"/>
                    <a:pt x="955" y="298"/>
                    <a:pt x="1131" y="442"/>
                  </a:cubicBezTo>
                  <a:cubicBezTo>
                    <a:pt x="1307" y="586"/>
                    <a:pt x="1485" y="866"/>
                    <a:pt x="1669" y="866"/>
                  </a:cubicBezTo>
                  <a:cubicBezTo>
                    <a:pt x="1853" y="866"/>
                    <a:pt x="2044" y="654"/>
                    <a:pt x="2236" y="442"/>
                  </a:cubicBezTo>
                </a:path>
              </a:pathLst>
            </a:custGeom>
            <a:noFill/>
            <a:ln w="38100">
              <a:solidFill>
                <a:srgbClr val="00FF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5" name="Freeform 14"/>
            <p:cNvSpPr>
              <a:spLocks/>
            </p:cNvSpPr>
            <p:nvPr/>
          </p:nvSpPr>
          <p:spPr bwMode="auto">
            <a:xfrm>
              <a:off x="2405" y="2776"/>
              <a:ext cx="2584" cy="272"/>
            </a:xfrm>
            <a:custGeom>
              <a:avLst/>
              <a:gdLst>
                <a:gd name="T0" fmla="*/ 0 w 2201"/>
                <a:gd name="T1" fmla="*/ 46 h 292"/>
                <a:gd name="T2" fmla="*/ 5163 w 2201"/>
                <a:gd name="T3" fmla="*/ 8 h 292"/>
                <a:gd name="T4" fmla="*/ 8975 w 2201"/>
                <a:gd name="T5" fmla="*/ 46 h 292"/>
                <a:gd name="T6" fmla="*/ 13394 w 2201"/>
                <a:gd name="T7" fmla="*/ 84 h 292"/>
                <a:gd name="T8" fmla="*/ 17291 w 2201"/>
                <a:gd name="T9" fmla="*/ 46 h 292"/>
                <a:gd name="T10" fmla="*/ 21637 w 2201"/>
                <a:gd name="T11" fmla="*/ 0 h 292"/>
                <a:gd name="T12" fmla="*/ 25516 w 2201"/>
                <a:gd name="T13" fmla="*/ 46 h 292"/>
                <a:gd name="T14" fmla="*/ 29605 w 2201"/>
                <a:gd name="T15" fmla="*/ 88 h 292"/>
                <a:gd name="T16" fmla="*/ 33665 w 2201"/>
                <a:gd name="T17" fmla="*/ 48 h 2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1"/>
                <a:gd name="T28" fmla="*/ 0 h 292"/>
                <a:gd name="T29" fmla="*/ 2201 w 2201"/>
                <a:gd name="T30" fmla="*/ 292 h 2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1" h="292">
                  <a:moveTo>
                    <a:pt x="0" y="154"/>
                  </a:moveTo>
                  <a:cubicBezTo>
                    <a:pt x="119" y="92"/>
                    <a:pt x="239" y="30"/>
                    <a:pt x="337" y="30"/>
                  </a:cubicBezTo>
                  <a:cubicBezTo>
                    <a:pt x="435" y="30"/>
                    <a:pt x="497" y="112"/>
                    <a:pt x="587" y="154"/>
                  </a:cubicBezTo>
                  <a:cubicBezTo>
                    <a:pt x="677" y="196"/>
                    <a:pt x="785" y="283"/>
                    <a:pt x="876" y="283"/>
                  </a:cubicBezTo>
                  <a:cubicBezTo>
                    <a:pt x="967" y="283"/>
                    <a:pt x="1041" y="201"/>
                    <a:pt x="1131" y="154"/>
                  </a:cubicBezTo>
                  <a:cubicBezTo>
                    <a:pt x="1221" y="107"/>
                    <a:pt x="1325" y="0"/>
                    <a:pt x="1415" y="0"/>
                  </a:cubicBezTo>
                  <a:cubicBezTo>
                    <a:pt x="1505" y="0"/>
                    <a:pt x="1582" y="106"/>
                    <a:pt x="1669" y="154"/>
                  </a:cubicBezTo>
                  <a:cubicBezTo>
                    <a:pt x="1756" y="202"/>
                    <a:pt x="1847" y="290"/>
                    <a:pt x="1936" y="291"/>
                  </a:cubicBezTo>
                  <a:cubicBezTo>
                    <a:pt x="2025" y="292"/>
                    <a:pt x="2146" y="186"/>
                    <a:pt x="2201" y="159"/>
                  </a:cubicBezTo>
                </a:path>
              </a:pathLst>
            </a:custGeom>
            <a:noFill/>
            <a:ln w="38100">
              <a:solidFill>
                <a:srgbClr val="80008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6" name="Freeform 15"/>
            <p:cNvSpPr>
              <a:spLocks/>
            </p:cNvSpPr>
            <p:nvPr/>
          </p:nvSpPr>
          <p:spPr bwMode="auto">
            <a:xfrm>
              <a:off x="2405" y="2732"/>
              <a:ext cx="2625" cy="416"/>
            </a:xfrm>
            <a:custGeom>
              <a:avLst/>
              <a:gdLst>
                <a:gd name="T0" fmla="*/ 0 w 2236"/>
                <a:gd name="T1" fmla="*/ 66 h 447"/>
                <a:gd name="T2" fmla="*/ 3144 w 2236"/>
                <a:gd name="T3" fmla="*/ 0 h 447"/>
                <a:gd name="T4" fmla="*/ 5950 w 2236"/>
                <a:gd name="T5" fmla="*/ 66 h 447"/>
                <a:gd name="T6" fmla="*/ 8677 w 2236"/>
                <a:gd name="T7" fmla="*/ 122 h 447"/>
                <a:gd name="T8" fmla="*/ 11344 w 2236"/>
                <a:gd name="T9" fmla="*/ 66 h 447"/>
                <a:gd name="T10" fmla="*/ 14204 w 2236"/>
                <a:gd name="T11" fmla="*/ 7 h 447"/>
                <a:gd name="T12" fmla="*/ 17283 w 2236"/>
                <a:gd name="T13" fmla="*/ 66 h 447"/>
                <a:gd name="T14" fmla="*/ 19919 w 2236"/>
                <a:gd name="T15" fmla="*/ 126 h 447"/>
                <a:gd name="T16" fmla="*/ 22841 w 2236"/>
                <a:gd name="T17" fmla="*/ 68 h 447"/>
                <a:gd name="T18" fmla="*/ 25807 w 2236"/>
                <a:gd name="T19" fmla="*/ 7 h 447"/>
                <a:gd name="T20" fmla="*/ 29360 w 2236"/>
                <a:gd name="T21" fmla="*/ 81 h 447"/>
                <a:gd name="T22" fmla="*/ 31997 w 2236"/>
                <a:gd name="T23" fmla="*/ 130 h 447"/>
                <a:gd name="T24" fmla="*/ 34161 w 2236"/>
                <a:gd name="T25" fmla="*/ 66 h 4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6"/>
                <a:gd name="T40" fmla="*/ 0 h 447"/>
                <a:gd name="T41" fmla="*/ 2236 w 2236"/>
                <a:gd name="T42" fmla="*/ 447 h 4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6" h="447">
                  <a:moveTo>
                    <a:pt x="0" y="228"/>
                  </a:moveTo>
                  <a:cubicBezTo>
                    <a:pt x="34" y="190"/>
                    <a:pt x="140" y="0"/>
                    <a:pt x="205" y="0"/>
                  </a:cubicBezTo>
                  <a:cubicBezTo>
                    <a:pt x="270" y="0"/>
                    <a:pt x="329" y="159"/>
                    <a:pt x="389" y="228"/>
                  </a:cubicBezTo>
                  <a:cubicBezTo>
                    <a:pt x="449" y="297"/>
                    <a:pt x="508" y="415"/>
                    <a:pt x="567" y="415"/>
                  </a:cubicBezTo>
                  <a:cubicBezTo>
                    <a:pt x="626" y="415"/>
                    <a:pt x="682" y="296"/>
                    <a:pt x="742" y="228"/>
                  </a:cubicBezTo>
                  <a:cubicBezTo>
                    <a:pt x="802" y="160"/>
                    <a:pt x="864" y="9"/>
                    <a:pt x="929" y="9"/>
                  </a:cubicBezTo>
                  <a:cubicBezTo>
                    <a:pt x="994" y="9"/>
                    <a:pt x="1069" y="158"/>
                    <a:pt x="1131" y="228"/>
                  </a:cubicBezTo>
                  <a:cubicBezTo>
                    <a:pt x="1193" y="298"/>
                    <a:pt x="1242" y="431"/>
                    <a:pt x="1303" y="431"/>
                  </a:cubicBezTo>
                  <a:cubicBezTo>
                    <a:pt x="1364" y="431"/>
                    <a:pt x="1431" y="297"/>
                    <a:pt x="1495" y="230"/>
                  </a:cubicBezTo>
                  <a:cubicBezTo>
                    <a:pt x="1559" y="163"/>
                    <a:pt x="1618" y="20"/>
                    <a:pt x="1689" y="27"/>
                  </a:cubicBezTo>
                  <a:cubicBezTo>
                    <a:pt x="1760" y="34"/>
                    <a:pt x="1853" y="203"/>
                    <a:pt x="1921" y="272"/>
                  </a:cubicBezTo>
                  <a:cubicBezTo>
                    <a:pt x="1989" y="341"/>
                    <a:pt x="2042" y="447"/>
                    <a:pt x="2094" y="440"/>
                  </a:cubicBezTo>
                  <a:cubicBezTo>
                    <a:pt x="2146" y="433"/>
                    <a:pt x="2191" y="330"/>
                    <a:pt x="2236" y="228"/>
                  </a:cubicBezTo>
                </a:path>
              </a:pathLst>
            </a:custGeom>
            <a:noFill/>
            <a:ln w="38100">
              <a:solidFill>
                <a:srgbClr val="0000FF"/>
              </a:solidFill>
              <a:round/>
              <a:headEnd/>
              <a:tailEnd type="stealth"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7" name="Freeform 16"/>
            <p:cNvSpPr>
              <a:spLocks/>
            </p:cNvSpPr>
            <p:nvPr/>
          </p:nvSpPr>
          <p:spPr bwMode="auto">
            <a:xfrm>
              <a:off x="2416" y="2856"/>
              <a:ext cx="2748" cy="165"/>
            </a:xfrm>
            <a:custGeom>
              <a:avLst/>
              <a:gdLst>
                <a:gd name="T0" fmla="*/ 817 w 2341"/>
                <a:gd name="T1" fmla="*/ 21 h 177"/>
                <a:gd name="T2" fmla="*/ 1344 w 2341"/>
                <a:gd name="T3" fmla="*/ 38 h 177"/>
                <a:gd name="T4" fmla="*/ 1615 w 2341"/>
                <a:gd name="T5" fmla="*/ 7 h 177"/>
                <a:gd name="T6" fmla="*/ 2552 w 2341"/>
                <a:gd name="T7" fmla="*/ 12 h 177"/>
                <a:gd name="T8" fmla="*/ 3780 w 2341"/>
                <a:gd name="T9" fmla="*/ 21 h 177"/>
                <a:gd name="T10" fmla="*/ 4890 w 2341"/>
                <a:gd name="T11" fmla="*/ 30 h 177"/>
                <a:gd name="T12" fmla="*/ 7124 w 2341"/>
                <a:gd name="T13" fmla="*/ 21 h 177"/>
                <a:gd name="T14" fmla="*/ 8084 w 2341"/>
                <a:gd name="T15" fmla="*/ 32 h 177"/>
                <a:gd name="T16" fmla="*/ 8624 w 2341"/>
                <a:gd name="T17" fmla="*/ 44 h 177"/>
                <a:gd name="T18" fmla="*/ 9708 w 2341"/>
                <a:gd name="T19" fmla="*/ 19 h 177"/>
                <a:gd name="T20" fmla="*/ 10517 w 2341"/>
                <a:gd name="T21" fmla="*/ 21 h 177"/>
                <a:gd name="T22" fmla="*/ 11061 w 2341"/>
                <a:gd name="T23" fmla="*/ 21 h 177"/>
                <a:gd name="T24" fmla="*/ 12115 w 2341"/>
                <a:gd name="T25" fmla="*/ 30 h 177"/>
                <a:gd name="T26" fmla="*/ 12680 w 2341"/>
                <a:gd name="T27" fmla="*/ 21 h 177"/>
                <a:gd name="T28" fmla="*/ 13618 w 2341"/>
                <a:gd name="T29" fmla="*/ 27 h 177"/>
                <a:gd name="T30" fmla="*/ 14561 w 2341"/>
                <a:gd name="T31" fmla="*/ 30 h 177"/>
                <a:gd name="T32" fmla="*/ 15102 w 2341"/>
                <a:gd name="T33" fmla="*/ 21 h 177"/>
                <a:gd name="T34" fmla="*/ 15778 w 2341"/>
                <a:gd name="T35" fmla="*/ 7 h 177"/>
                <a:gd name="T36" fmla="*/ 17919 w 2341"/>
                <a:gd name="T37" fmla="*/ 27 h 177"/>
                <a:gd name="T38" fmla="*/ 18599 w 2341"/>
                <a:gd name="T39" fmla="*/ 27 h 177"/>
                <a:gd name="T40" fmla="*/ 18865 w 2341"/>
                <a:gd name="T41" fmla="*/ 27 h 177"/>
                <a:gd name="T42" fmla="*/ 19819 w 2341"/>
                <a:gd name="T43" fmla="*/ 30 h 177"/>
                <a:gd name="T44" fmla="*/ 20348 w 2341"/>
                <a:gd name="T45" fmla="*/ 21 h 177"/>
                <a:gd name="T46" fmla="*/ 21155 w 2341"/>
                <a:gd name="T47" fmla="*/ 24 h 177"/>
                <a:gd name="T48" fmla="*/ 21442 w 2341"/>
                <a:gd name="T49" fmla="*/ 24 h 177"/>
                <a:gd name="T50" fmla="*/ 22112 w 2341"/>
                <a:gd name="T51" fmla="*/ 21 h 177"/>
                <a:gd name="T52" fmla="*/ 23707 w 2341"/>
                <a:gd name="T53" fmla="*/ 21 h 177"/>
                <a:gd name="T54" fmla="*/ 24809 w 2341"/>
                <a:gd name="T55" fmla="*/ 21 h 177"/>
                <a:gd name="T56" fmla="*/ 25872 w 2341"/>
                <a:gd name="T57" fmla="*/ 24 h 177"/>
                <a:gd name="T58" fmla="*/ 26686 w 2341"/>
                <a:gd name="T59" fmla="*/ 21 h 177"/>
                <a:gd name="T60" fmla="*/ 27087 w 2341"/>
                <a:gd name="T61" fmla="*/ 21 h 177"/>
                <a:gd name="T62" fmla="*/ 28708 w 2341"/>
                <a:gd name="T63" fmla="*/ 15 h 177"/>
                <a:gd name="T64" fmla="*/ 29380 w 2341"/>
                <a:gd name="T65" fmla="*/ 17 h 177"/>
                <a:gd name="T66" fmla="*/ 30469 w 2341"/>
                <a:gd name="T67" fmla="*/ 21 h 177"/>
                <a:gd name="T68" fmla="*/ 31148 w 2341"/>
                <a:gd name="T69" fmla="*/ 19 h 177"/>
                <a:gd name="T70" fmla="*/ 32220 w 2341"/>
                <a:gd name="T71" fmla="*/ 12 h 177"/>
                <a:gd name="T72" fmla="*/ 33699 w 2341"/>
                <a:gd name="T73" fmla="*/ 0 h 177"/>
                <a:gd name="T74" fmla="*/ 35715 w 2341"/>
                <a:gd name="T75" fmla="*/ 54 h 17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1"/>
                <a:gd name="T115" fmla="*/ 0 h 177"/>
                <a:gd name="T116" fmla="*/ 2341 w 2341"/>
                <a:gd name="T117" fmla="*/ 177 h 17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1" h="177">
                  <a:moveTo>
                    <a:pt x="0" y="53"/>
                  </a:moveTo>
                  <a:cubicBezTo>
                    <a:pt x="18" y="59"/>
                    <a:pt x="35" y="65"/>
                    <a:pt x="53" y="71"/>
                  </a:cubicBezTo>
                  <a:cubicBezTo>
                    <a:pt x="64" y="75"/>
                    <a:pt x="55" y="96"/>
                    <a:pt x="62" y="106"/>
                  </a:cubicBezTo>
                  <a:cubicBezTo>
                    <a:pt x="68" y="115"/>
                    <a:pt x="80" y="118"/>
                    <a:pt x="89" y="124"/>
                  </a:cubicBezTo>
                  <a:cubicBezTo>
                    <a:pt x="92" y="100"/>
                    <a:pt x="93" y="76"/>
                    <a:pt x="97" y="53"/>
                  </a:cubicBezTo>
                  <a:cubicBezTo>
                    <a:pt x="99" y="44"/>
                    <a:pt x="98" y="31"/>
                    <a:pt x="106" y="27"/>
                  </a:cubicBezTo>
                  <a:cubicBezTo>
                    <a:pt x="115" y="23"/>
                    <a:pt x="124" y="33"/>
                    <a:pt x="133" y="36"/>
                  </a:cubicBezTo>
                  <a:cubicBezTo>
                    <a:pt x="148" y="80"/>
                    <a:pt x="132" y="60"/>
                    <a:pt x="168" y="36"/>
                  </a:cubicBezTo>
                  <a:cubicBezTo>
                    <a:pt x="176" y="31"/>
                    <a:pt x="186" y="30"/>
                    <a:pt x="195" y="27"/>
                  </a:cubicBezTo>
                  <a:cubicBezTo>
                    <a:pt x="198" y="30"/>
                    <a:pt x="238" y="73"/>
                    <a:pt x="248" y="71"/>
                  </a:cubicBezTo>
                  <a:cubicBezTo>
                    <a:pt x="257" y="69"/>
                    <a:pt x="253" y="54"/>
                    <a:pt x="256" y="45"/>
                  </a:cubicBezTo>
                  <a:cubicBezTo>
                    <a:pt x="294" y="69"/>
                    <a:pt x="306" y="58"/>
                    <a:pt x="320" y="99"/>
                  </a:cubicBezTo>
                  <a:cubicBezTo>
                    <a:pt x="338" y="73"/>
                    <a:pt x="354" y="89"/>
                    <a:pt x="371" y="62"/>
                  </a:cubicBezTo>
                  <a:cubicBezTo>
                    <a:pt x="438" y="85"/>
                    <a:pt x="406" y="84"/>
                    <a:pt x="468" y="71"/>
                  </a:cubicBezTo>
                  <a:cubicBezTo>
                    <a:pt x="483" y="74"/>
                    <a:pt x="500" y="72"/>
                    <a:pt x="513" y="80"/>
                  </a:cubicBezTo>
                  <a:cubicBezTo>
                    <a:pt x="522" y="85"/>
                    <a:pt x="522" y="100"/>
                    <a:pt x="530" y="106"/>
                  </a:cubicBezTo>
                  <a:cubicBezTo>
                    <a:pt x="537" y="112"/>
                    <a:pt x="548" y="112"/>
                    <a:pt x="557" y="115"/>
                  </a:cubicBezTo>
                  <a:cubicBezTo>
                    <a:pt x="560" y="124"/>
                    <a:pt x="558" y="147"/>
                    <a:pt x="566" y="142"/>
                  </a:cubicBezTo>
                  <a:cubicBezTo>
                    <a:pt x="584" y="131"/>
                    <a:pt x="601" y="89"/>
                    <a:pt x="601" y="89"/>
                  </a:cubicBezTo>
                  <a:cubicBezTo>
                    <a:pt x="622" y="26"/>
                    <a:pt x="609" y="20"/>
                    <a:pt x="636" y="62"/>
                  </a:cubicBezTo>
                  <a:cubicBezTo>
                    <a:pt x="639" y="53"/>
                    <a:pt x="637" y="40"/>
                    <a:pt x="645" y="36"/>
                  </a:cubicBezTo>
                  <a:cubicBezTo>
                    <a:pt x="667" y="26"/>
                    <a:pt x="683" y="62"/>
                    <a:pt x="689" y="71"/>
                  </a:cubicBezTo>
                  <a:cubicBezTo>
                    <a:pt x="695" y="62"/>
                    <a:pt x="696" y="45"/>
                    <a:pt x="707" y="45"/>
                  </a:cubicBezTo>
                  <a:cubicBezTo>
                    <a:pt x="718" y="45"/>
                    <a:pt x="718" y="64"/>
                    <a:pt x="725" y="71"/>
                  </a:cubicBezTo>
                  <a:cubicBezTo>
                    <a:pt x="732" y="78"/>
                    <a:pt x="742" y="83"/>
                    <a:pt x="751" y="89"/>
                  </a:cubicBezTo>
                  <a:cubicBezTo>
                    <a:pt x="791" y="147"/>
                    <a:pt x="744" y="98"/>
                    <a:pt x="795" y="98"/>
                  </a:cubicBezTo>
                  <a:cubicBezTo>
                    <a:pt x="806" y="98"/>
                    <a:pt x="813" y="109"/>
                    <a:pt x="822" y="115"/>
                  </a:cubicBezTo>
                  <a:cubicBezTo>
                    <a:pt x="825" y="100"/>
                    <a:pt x="827" y="86"/>
                    <a:pt x="831" y="71"/>
                  </a:cubicBezTo>
                  <a:cubicBezTo>
                    <a:pt x="833" y="62"/>
                    <a:pt x="830" y="47"/>
                    <a:pt x="839" y="45"/>
                  </a:cubicBezTo>
                  <a:cubicBezTo>
                    <a:pt x="851" y="42"/>
                    <a:pt x="889" y="86"/>
                    <a:pt x="892" y="89"/>
                  </a:cubicBezTo>
                  <a:cubicBezTo>
                    <a:pt x="901" y="86"/>
                    <a:pt x="910" y="76"/>
                    <a:pt x="919" y="80"/>
                  </a:cubicBezTo>
                  <a:cubicBezTo>
                    <a:pt x="968" y="103"/>
                    <a:pt x="883" y="120"/>
                    <a:pt x="954" y="98"/>
                  </a:cubicBezTo>
                  <a:cubicBezTo>
                    <a:pt x="978" y="26"/>
                    <a:pt x="948" y="98"/>
                    <a:pt x="972" y="98"/>
                  </a:cubicBezTo>
                  <a:cubicBezTo>
                    <a:pt x="983" y="98"/>
                    <a:pt x="984" y="80"/>
                    <a:pt x="990" y="71"/>
                  </a:cubicBezTo>
                  <a:cubicBezTo>
                    <a:pt x="999" y="74"/>
                    <a:pt x="1010" y="86"/>
                    <a:pt x="1016" y="80"/>
                  </a:cubicBezTo>
                  <a:cubicBezTo>
                    <a:pt x="1029" y="67"/>
                    <a:pt x="1034" y="27"/>
                    <a:pt x="1034" y="27"/>
                  </a:cubicBezTo>
                  <a:cubicBezTo>
                    <a:pt x="1070" y="82"/>
                    <a:pt x="1079" y="78"/>
                    <a:pt x="1131" y="45"/>
                  </a:cubicBezTo>
                  <a:cubicBezTo>
                    <a:pt x="1136" y="53"/>
                    <a:pt x="1159" y="92"/>
                    <a:pt x="1175" y="89"/>
                  </a:cubicBezTo>
                  <a:cubicBezTo>
                    <a:pt x="1188" y="87"/>
                    <a:pt x="1193" y="71"/>
                    <a:pt x="1202" y="62"/>
                  </a:cubicBezTo>
                  <a:cubicBezTo>
                    <a:pt x="1208" y="71"/>
                    <a:pt x="1214" y="79"/>
                    <a:pt x="1219" y="89"/>
                  </a:cubicBezTo>
                  <a:cubicBezTo>
                    <a:pt x="1223" y="97"/>
                    <a:pt x="1219" y="115"/>
                    <a:pt x="1228" y="115"/>
                  </a:cubicBezTo>
                  <a:cubicBezTo>
                    <a:pt x="1237" y="115"/>
                    <a:pt x="1233" y="97"/>
                    <a:pt x="1237" y="89"/>
                  </a:cubicBezTo>
                  <a:cubicBezTo>
                    <a:pt x="1242" y="79"/>
                    <a:pt x="1249" y="71"/>
                    <a:pt x="1255" y="62"/>
                  </a:cubicBezTo>
                  <a:cubicBezTo>
                    <a:pt x="1258" y="66"/>
                    <a:pt x="1279" y="113"/>
                    <a:pt x="1299" y="98"/>
                  </a:cubicBezTo>
                  <a:cubicBezTo>
                    <a:pt x="1309" y="91"/>
                    <a:pt x="1305" y="74"/>
                    <a:pt x="1308" y="62"/>
                  </a:cubicBezTo>
                  <a:cubicBezTo>
                    <a:pt x="1317" y="65"/>
                    <a:pt x="1328" y="64"/>
                    <a:pt x="1334" y="71"/>
                  </a:cubicBezTo>
                  <a:cubicBezTo>
                    <a:pt x="1356" y="94"/>
                    <a:pt x="1327" y="122"/>
                    <a:pt x="1361" y="71"/>
                  </a:cubicBezTo>
                  <a:cubicBezTo>
                    <a:pt x="1370" y="74"/>
                    <a:pt x="1381" y="74"/>
                    <a:pt x="1387" y="80"/>
                  </a:cubicBezTo>
                  <a:cubicBezTo>
                    <a:pt x="1393" y="86"/>
                    <a:pt x="1387" y="106"/>
                    <a:pt x="1396" y="106"/>
                  </a:cubicBezTo>
                  <a:cubicBezTo>
                    <a:pt x="1405" y="106"/>
                    <a:pt x="1399" y="86"/>
                    <a:pt x="1405" y="80"/>
                  </a:cubicBezTo>
                  <a:cubicBezTo>
                    <a:pt x="1411" y="74"/>
                    <a:pt x="1422" y="74"/>
                    <a:pt x="1431" y="71"/>
                  </a:cubicBezTo>
                  <a:cubicBezTo>
                    <a:pt x="1449" y="125"/>
                    <a:pt x="1431" y="89"/>
                    <a:pt x="1449" y="71"/>
                  </a:cubicBezTo>
                  <a:cubicBezTo>
                    <a:pt x="1456" y="64"/>
                    <a:pt x="1467" y="65"/>
                    <a:pt x="1476" y="62"/>
                  </a:cubicBezTo>
                  <a:cubicBezTo>
                    <a:pt x="1509" y="73"/>
                    <a:pt x="1522" y="60"/>
                    <a:pt x="1555" y="71"/>
                  </a:cubicBezTo>
                  <a:cubicBezTo>
                    <a:pt x="1558" y="80"/>
                    <a:pt x="1555" y="94"/>
                    <a:pt x="1564" y="98"/>
                  </a:cubicBezTo>
                  <a:cubicBezTo>
                    <a:pt x="1581" y="105"/>
                    <a:pt x="1614" y="79"/>
                    <a:pt x="1626" y="71"/>
                  </a:cubicBezTo>
                  <a:cubicBezTo>
                    <a:pt x="1628" y="66"/>
                    <a:pt x="1640" y="15"/>
                    <a:pt x="1661" y="27"/>
                  </a:cubicBezTo>
                  <a:cubicBezTo>
                    <a:pt x="1679" y="38"/>
                    <a:pt x="1696" y="80"/>
                    <a:pt x="1696" y="80"/>
                  </a:cubicBezTo>
                  <a:cubicBezTo>
                    <a:pt x="1705" y="77"/>
                    <a:pt x="1716" y="77"/>
                    <a:pt x="1723" y="71"/>
                  </a:cubicBezTo>
                  <a:cubicBezTo>
                    <a:pt x="1750" y="50"/>
                    <a:pt x="1735" y="24"/>
                    <a:pt x="1749" y="71"/>
                  </a:cubicBezTo>
                  <a:cubicBezTo>
                    <a:pt x="1752" y="62"/>
                    <a:pt x="1749" y="45"/>
                    <a:pt x="1758" y="45"/>
                  </a:cubicBezTo>
                  <a:cubicBezTo>
                    <a:pt x="1769" y="45"/>
                    <a:pt x="1768" y="64"/>
                    <a:pt x="1776" y="71"/>
                  </a:cubicBezTo>
                  <a:cubicBezTo>
                    <a:pt x="1792" y="85"/>
                    <a:pt x="1829" y="106"/>
                    <a:pt x="1829" y="106"/>
                  </a:cubicBezTo>
                  <a:cubicBezTo>
                    <a:pt x="1869" y="94"/>
                    <a:pt x="1858" y="79"/>
                    <a:pt x="1882" y="45"/>
                  </a:cubicBezTo>
                  <a:cubicBezTo>
                    <a:pt x="1891" y="48"/>
                    <a:pt x="1902" y="47"/>
                    <a:pt x="1908" y="53"/>
                  </a:cubicBezTo>
                  <a:cubicBezTo>
                    <a:pt x="1926" y="71"/>
                    <a:pt x="1908" y="107"/>
                    <a:pt x="1926" y="53"/>
                  </a:cubicBezTo>
                  <a:cubicBezTo>
                    <a:pt x="1935" y="56"/>
                    <a:pt x="1946" y="56"/>
                    <a:pt x="1953" y="62"/>
                  </a:cubicBezTo>
                  <a:cubicBezTo>
                    <a:pt x="1988" y="90"/>
                    <a:pt x="1949" y="103"/>
                    <a:pt x="1997" y="71"/>
                  </a:cubicBezTo>
                  <a:cubicBezTo>
                    <a:pt x="2000" y="61"/>
                    <a:pt x="2006" y="23"/>
                    <a:pt x="2032" y="36"/>
                  </a:cubicBezTo>
                  <a:cubicBezTo>
                    <a:pt x="2040" y="40"/>
                    <a:pt x="2035" y="56"/>
                    <a:pt x="2041" y="62"/>
                  </a:cubicBezTo>
                  <a:cubicBezTo>
                    <a:pt x="2047" y="68"/>
                    <a:pt x="2058" y="68"/>
                    <a:pt x="2067" y="71"/>
                  </a:cubicBezTo>
                  <a:cubicBezTo>
                    <a:pt x="2088" y="8"/>
                    <a:pt x="2069" y="8"/>
                    <a:pt x="2112" y="36"/>
                  </a:cubicBezTo>
                  <a:cubicBezTo>
                    <a:pt x="2127" y="85"/>
                    <a:pt x="2120" y="94"/>
                    <a:pt x="2173" y="80"/>
                  </a:cubicBezTo>
                  <a:cubicBezTo>
                    <a:pt x="2194" y="17"/>
                    <a:pt x="2181" y="43"/>
                    <a:pt x="2209" y="0"/>
                  </a:cubicBezTo>
                  <a:cubicBezTo>
                    <a:pt x="2223" y="41"/>
                    <a:pt x="2253" y="100"/>
                    <a:pt x="2288" y="124"/>
                  </a:cubicBezTo>
                  <a:cubicBezTo>
                    <a:pt x="2299" y="157"/>
                    <a:pt x="2312" y="161"/>
                    <a:pt x="2341" y="177"/>
                  </a:cubicBezTo>
                </a:path>
              </a:pathLst>
            </a:custGeom>
            <a:noFill/>
            <a:ln w="3810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8" name="Rectangle 17"/>
            <p:cNvSpPr>
              <a:spLocks noChangeArrowheads="1"/>
            </p:cNvSpPr>
            <p:nvPr/>
          </p:nvSpPr>
          <p:spPr bwMode="auto">
            <a:xfrm>
              <a:off x="2154" y="2005"/>
              <a:ext cx="2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ea typeface="宋体" panose="02010600030101010101" pitchFamily="2" charset="-122"/>
                </a:rPr>
                <a:t>e</a:t>
              </a:r>
              <a:r>
                <a:rPr kumimoji="0" lang="en-US" altLang="zh-CN" sz="2000" b="0" baseline="-25000">
                  <a:ea typeface="宋体" panose="02010600030101010101" pitchFamily="2" charset="-122"/>
                </a:rPr>
                <a:t>20</a:t>
              </a:r>
              <a:endParaRPr kumimoji="0" lang="en-US" altLang="zh-CN" sz="2000" b="0">
                <a:ea typeface="宋体" panose="02010600030101010101" pitchFamily="2" charset="-122"/>
              </a:endParaRPr>
            </a:p>
          </p:txBody>
        </p:sp>
        <p:sp>
          <p:nvSpPr>
            <p:cNvPr id="104469" name="Rectangle 18"/>
            <p:cNvSpPr>
              <a:spLocks noChangeArrowheads="1"/>
            </p:cNvSpPr>
            <p:nvPr/>
          </p:nvSpPr>
          <p:spPr bwMode="auto">
            <a:xfrm>
              <a:off x="2742" y="2048"/>
              <a:ext cx="2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a:ea typeface="宋体" panose="02010600030101010101" pitchFamily="2" charset="-122"/>
                </a:rPr>
                <a:t>1</a:t>
              </a:r>
            </a:p>
          </p:txBody>
        </p:sp>
        <p:sp>
          <p:nvSpPr>
            <p:cNvPr id="104470" name="Rectangle 19"/>
            <p:cNvSpPr>
              <a:spLocks noChangeArrowheads="1"/>
            </p:cNvSpPr>
            <p:nvPr/>
          </p:nvSpPr>
          <p:spPr bwMode="auto">
            <a:xfrm>
              <a:off x="3293" y="2213"/>
              <a:ext cx="26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a:ea typeface="宋体" panose="02010600030101010101" pitchFamily="2" charset="-122"/>
                </a:rPr>
                <a:t>2</a:t>
              </a:r>
            </a:p>
          </p:txBody>
        </p:sp>
        <p:sp>
          <p:nvSpPr>
            <p:cNvPr id="104471" name="Rectangle 20"/>
            <p:cNvSpPr>
              <a:spLocks noChangeArrowheads="1"/>
            </p:cNvSpPr>
            <p:nvPr/>
          </p:nvSpPr>
          <p:spPr bwMode="auto">
            <a:xfrm>
              <a:off x="3861" y="2353"/>
              <a:ext cx="26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a:ea typeface="宋体" panose="02010600030101010101" pitchFamily="2" charset="-122"/>
                </a:rPr>
                <a:t>3</a:t>
              </a:r>
            </a:p>
          </p:txBody>
        </p:sp>
        <p:sp>
          <p:nvSpPr>
            <p:cNvPr id="104472" name="Rectangle 21"/>
            <p:cNvSpPr>
              <a:spLocks noChangeArrowheads="1"/>
            </p:cNvSpPr>
            <p:nvPr/>
          </p:nvSpPr>
          <p:spPr bwMode="auto">
            <a:xfrm>
              <a:off x="4277" y="2353"/>
              <a:ext cx="26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a:ea typeface="宋体" panose="02010600030101010101" pitchFamily="2" charset="-122"/>
                </a:rPr>
                <a:t>4</a:t>
              </a:r>
            </a:p>
          </p:txBody>
        </p:sp>
        <p:sp>
          <p:nvSpPr>
            <p:cNvPr id="104473" name="Rectangle 22"/>
            <p:cNvSpPr>
              <a:spLocks noChangeArrowheads="1"/>
            </p:cNvSpPr>
            <p:nvPr/>
          </p:nvSpPr>
          <p:spPr bwMode="auto">
            <a:xfrm>
              <a:off x="4947" y="2546"/>
              <a:ext cx="26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a:ea typeface="宋体" panose="02010600030101010101" pitchFamily="2" charset="-122"/>
                </a:rPr>
                <a:t>5</a:t>
              </a:r>
            </a:p>
          </p:txBody>
        </p:sp>
        <p:sp>
          <p:nvSpPr>
            <p:cNvPr id="104474" name="Line 23"/>
            <p:cNvSpPr>
              <a:spLocks noChangeShapeType="1"/>
            </p:cNvSpPr>
            <p:nvPr/>
          </p:nvSpPr>
          <p:spPr bwMode="auto">
            <a:xfrm flipH="1">
              <a:off x="2591" y="2166"/>
              <a:ext cx="151" cy="163"/>
            </a:xfrm>
            <a:prstGeom prst="line">
              <a:avLst/>
            </a:prstGeom>
            <a:noFill/>
            <a:ln w="381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4475" name="Line 24"/>
            <p:cNvSpPr>
              <a:spLocks noChangeShapeType="1"/>
            </p:cNvSpPr>
            <p:nvPr/>
          </p:nvSpPr>
          <p:spPr bwMode="auto">
            <a:xfrm>
              <a:off x="3919" y="2607"/>
              <a:ext cx="151" cy="163"/>
            </a:xfrm>
            <a:prstGeom prst="line">
              <a:avLst/>
            </a:prstGeom>
            <a:noFill/>
            <a:ln w="381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4476" name="Line 25"/>
            <p:cNvSpPr>
              <a:spLocks noChangeShapeType="1"/>
            </p:cNvSpPr>
            <p:nvPr/>
          </p:nvSpPr>
          <p:spPr bwMode="auto">
            <a:xfrm flipH="1">
              <a:off x="3168" y="2353"/>
              <a:ext cx="125" cy="158"/>
            </a:xfrm>
            <a:prstGeom prst="line">
              <a:avLst/>
            </a:prstGeom>
            <a:noFill/>
            <a:ln w="381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4477" name="Line 26"/>
            <p:cNvSpPr>
              <a:spLocks noChangeShapeType="1"/>
            </p:cNvSpPr>
            <p:nvPr/>
          </p:nvSpPr>
          <p:spPr bwMode="auto">
            <a:xfrm>
              <a:off x="4272" y="2583"/>
              <a:ext cx="151" cy="163"/>
            </a:xfrm>
            <a:prstGeom prst="line">
              <a:avLst/>
            </a:prstGeom>
            <a:noFill/>
            <a:ln w="381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4478" name="Line 27"/>
            <p:cNvSpPr>
              <a:spLocks noChangeShapeType="1"/>
            </p:cNvSpPr>
            <p:nvPr/>
          </p:nvSpPr>
          <p:spPr bwMode="auto">
            <a:xfrm flipH="1">
              <a:off x="4774" y="2710"/>
              <a:ext cx="152" cy="164"/>
            </a:xfrm>
            <a:prstGeom prst="line">
              <a:avLst/>
            </a:prstGeom>
            <a:noFill/>
            <a:ln w="381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4479" name="Rectangle 28"/>
            <p:cNvSpPr>
              <a:spLocks noChangeArrowheads="1"/>
            </p:cNvSpPr>
            <p:nvPr/>
          </p:nvSpPr>
          <p:spPr bwMode="auto">
            <a:xfrm>
              <a:off x="3016" y="1687"/>
              <a:ext cx="16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a:t>(a)</a:t>
              </a:r>
              <a:r>
                <a:rPr kumimoji="0" lang="zh-CN" altLang="en-US" sz="2000" b="0"/>
                <a:t>　残余电压的波形 </a:t>
              </a:r>
            </a:p>
          </p:txBody>
        </p:sp>
        <p:sp>
          <p:nvSpPr>
            <p:cNvPr id="104480" name="Rectangle 29"/>
            <p:cNvSpPr>
              <a:spLocks noChangeArrowheads="1"/>
            </p:cNvSpPr>
            <p:nvPr/>
          </p:nvSpPr>
          <p:spPr bwMode="auto">
            <a:xfrm>
              <a:off x="3379" y="3592"/>
              <a:ext cx="117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a:t>(b)</a:t>
              </a:r>
              <a:r>
                <a:rPr kumimoji="0" lang="zh-CN" altLang="en-US" sz="2000" b="0"/>
                <a:t>　波形分析</a:t>
              </a:r>
            </a:p>
          </p:txBody>
        </p:sp>
        <p:sp>
          <p:nvSpPr>
            <p:cNvPr id="104481" name="Line 30"/>
            <p:cNvSpPr>
              <a:spLocks noChangeShapeType="1"/>
            </p:cNvSpPr>
            <p:nvPr/>
          </p:nvSpPr>
          <p:spPr bwMode="auto">
            <a:xfrm flipV="1">
              <a:off x="2407" y="2050"/>
              <a:ext cx="0" cy="15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82" name="Rectangle 31"/>
            <p:cNvSpPr>
              <a:spLocks noChangeArrowheads="1"/>
            </p:cNvSpPr>
            <p:nvPr/>
          </p:nvSpPr>
          <p:spPr bwMode="auto">
            <a:xfrm>
              <a:off x="5275" y="2909"/>
              <a:ext cx="3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ea typeface="宋体" panose="02010600030101010101" pitchFamily="2" charset="-122"/>
                </a:rPr>
                <a:t>t</a:t>
              </a:r>
            </a:p>
          </p:txBody>
        </p:sp>
        <p:sp>
          <p:nvSpPr>
            <p:cNvPr id="104483" name="Rectangle 32"/>
            <p:cNvSpPr>
              <a:spLocks noChangeArrowheads="1"/>
            </p:cNvSpPr>
            <p:nvPr/>
          </p:nvSpPr>
          <p:spPr bwMode="auto">
            <a:xfrm>
              <a:off x="4962" y="1167"/>
              <a:ext cx="3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r">
                <a:lnSpc>
                  <a:spcPct val="100000"/>
                </a:lnSpc>
                <a:spcBef>
                  <a:spcPct val="0"/>
                </a:spcBef>
              </a:pPr>
              <a:r>
                <a:rPr kumimoji="0" lang="en-US" altLang="zh-CN" sz="2000" b="0" i="1">
                  <a:ea typeface="宋体" panose="02010600030101010101" pitchFamily="2" charset="-122"/>
                </a:rPr>
                <a:t>t</a:t>
              </a:r>
            </a:p>
          </p:txBody>
        </p:sp>
      </p:grpSp>
      <p:sp>
        <p:nvSpPr>
          <p:cNvPr id="104451" name="Rectangle 34"/>
          <p:cNvSpPr>
            <a:spLocks noChangeArrowheads="1"/>
          </p:cNvSpPr>
          <p:nvPr/>
        </p:nvSpPr>
        <p:spPr bwMode="auto">
          <a:xfrm>
            <a:off x="142875" y="1000125"/>
            <a:ext cx="36433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zh-CN">
                <a:solidFill>
                  <a:srgbClr val="0000FF"/>
                </a:solidFill>
              </a:rPr>
              <a:t>a) </a:t>
            </a:r>
            <a:r>
              <a:rPr lang="zh-CN" altLang="en-US">
                <a:solidFill>
                  <a:srgbClr val="0000FF"/>
                </a:solidFill>
              </a:rPr>
              <a:t>零点残余电压波形</a:t>
            </a:r>
          </a:p>
        </p:txBody>
      </p:sp>
      <p:sp>
        <p:nvSpPr>
          <p:cNvPr id="104452" name="Rectangle 33"/>
          <p:cNvSpPr>
            <a:spLocks noChangeArrowheads="1"/>
          </p:cNvSpPr>
          <p:nvPr/>
        </p:nvSpPr>
        <p:spPr bwMode="auto">
          <a:xfrm>
            <a:off x="214313" y="1857375"/>
            <a:ext cx="338455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30000"/>
              </a:lnSpc>
              <a:spcBef>
                <a:spcPct val="50000"/>
              </a:spcBef>
            </a:pPr>
            <a:r>
              <a:rPr lang="en-US" altLang="zh-CN"/>
              <a:t>        </a:t>
            </a:r>
            <a:r>
              <a:rPr lang="zh-CN" altLang="en-US"/>
              <a:t>图中</a:t>
            </a:r>
            <a:r>
              <a:rPr lang="en-US" altLang="zh-CN" i="1"/>
              <a:t>e</a:t>
            </a:r>
            <a:r>
              <a:rPr lang="en-US" altLang="zh-CN" baseline="-30000"/>
              <a:t>1</a:t>
            </a:r>
            <a:r>
              <a:rPr lang="zh-CN" altLang="en-US"/>
              <a:t>为差动变压器初级的激励电压，</a:t>
            </a:r>
            <a:r>
              <a:rPr lang="en-US" altLang="zh-CN" i="1"/>
              <a:t>e</a:t>
            </a:r>
            <a:r>
              <a:rPr lang="en-US" altLang="zh-CN" baseline="-30000"/>
              <a:t>0</a:t>
            </a:r>
            <a:r>
              <a:rPr lang="zh-CN" altLang="en-US"/>
              <a:t>包含基波同相成分、基波正交成分，二次及三次谐波和幅值较小的电磁干扰等。</a:t>
            </a:r>
            <a:r>
              <a:rPr lang="zh-CN" altLang="en-US">
                <a:latin typeface="宋体" panose="02010600030101010101" pitchFamily="2" charset="-122"/>
                <a:ea typeface="宋体" panose="02010600030101010101" pitchFamily="2" charset="-122"/>
              </a:rPr>
              <a:t> </a:t>
            </a:r>
          </a:p>
        </p:txBody>
      </p:sp>
      <p:sp>
        <p:nvSpPr>
          <p:cNvPr id="104453" name="Rectangle 3"/>
          <p:cNvSpPr>
            <a:spLocks noChangeArrowheads="1"/>
          </p:cNvSpPr>
          <p:nvPr/>
        </p:nvSpPr>
        <p:spPr bwMode="auto">
          <a:xfrm>
            <a:off x="3214688" y="88900"/>
            <a:ext cx="5929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差动变压器式</a:t>
            </a:r>
          </a:p>
        </p:txBody>
      </p:sp>
    </p:spTree>
    <p:extLst>
      <p:ext uri="{BB962C8B-B14F-4D97-AF65-F5344CB8AC3E}">
        <p14:creationId xmlns:p14="http://schemas.microsoft.com/office/powerpoint/2010/main" val="19476481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p:cNvSpPr txBox="1">
            <a:spLocks noChangeArrowheads="1"/>
          </p:cNvSpPr>
          <p:nvPr/>
        </p:nvSpPr>
        <p:spPr bwMode="auto">
          <a:xfrm>
            <a:off x="457200" y="785813"/>
            <a:ext cx="8401050" cy="566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20000"/>
              </a:lnSpc>
              <a:spcBef>
                <a:spcPct val="0"/>
              </a:spcBef>
              <a:spcAft>
                <a:spcPts val="1800"/>
              </a:spcAft>
              <a:buClr>
                <a:srgbClr val="C00000"/>
              </a:buClr>
            </a:pPr>
            <a:r>
              <a:rPr lang="en-US" altLang="zh-CN" dirty="0">
                <a:solidFill>
                  <a:srgbClr val="0000FF"/>
                </a:solidFill>
                <a:latin typeface="黑体" panose="02010609060101010101" pitchFamily="49" charset="-122"/>
              </a:rPr>
              <a:t>b)</a:t>
            </a:r>
            <a:r>
              <a:rPr lang="zh-CN" altLang="en-US" dirty="0">
                <a:solidFill>
                  <a:srgbClr val="0000FF"/>
                </a:solidFill>
                <a:latin typeface="黑体" panose="02010609060101010101" pitchFamily="49" charset="-122"/>
              </a:rPr>
              <a:t>零点残余电压产生原因</a:t>
            </a:r>
            <a:endParaRPr lang="en-US" altLang="zh-CN" dirty="0">
              <a:solidFill>
                <a:srgbClr val="0000FF"/>
              </a:solidFill>
              <a:latin typeface="黑体" panose="02010609060101010101" pitchFamily="49" charset="-122"/>
            </a:endParaRPr>
          </a:p>
          <a:p>
            <a:pPr algn="just" eaLnBrk="1" hangingPunct="1">
              <a:lnSpc>
                <a:spcPct val="120000"/>
              </a:lnSpc>
              <a:spcBef>
                <a:spcPct val="0"/>
              </a:spcBef>
              <a:spcAft>
                <a:spcPts val="1800"/>
              </a:spcAft>
            </a:pPr>
            <a:r>
              <a:rPr lang="zh-CN" altLang="en-US" dirty="0">
                <a:solidFill>
                  <a:srgbClr val="0000FF"/>
                </a:solidFill>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主要是由传感器两次级绕组的</a:t>
            </a:r>
            <a:r>
              <a:rPr lang="zh-CN" altLang="en-US" u="sng" dirty="0">
                <a:solidFill>
                  <a:srgbClr val="C00000"/>
                </a:solidFill>
                <a:latin typeface="仿宋_GB2312" panose="02010609030101010101" pitchFamily="49" charset="-122"/>
                <a:ea typeface="仿宋_GB2312" panose="02010609030101010101" pitchFamily="49" charset="-122"/>
              </a:rPr>
              <a:t>电气参数和几何尺寸不对称</a:t>
            </a:r>
            <a:r>
              <a:rPr lang="zh-CN" altLang="en-US" dirty="0">
                <a:latin typeface="仿宋_GB2312" panose="02010609030101010101" pitchFamily="49" charset="-122"/>
                <a:ea typeface="仿宋_GB2312" panose="02010609030101010101" pitchFamily="49" charset="-122"/>
              </a:rPr>
              <a:t>以及</a:t>
            </a:r>
            <a:r>
              <a:rPr lang="zh-CN" altLang="en-US" u="sng" dirty="0">
                <a:solidFill>
                  <a:srgbClr val="C00000"/>
                </a:solidFill>
                <a:latin typeface="仿宋_GB2312" panose="02010609030101010101" pitchFamily="49" charset="-122"/>
                <a:ea typeface="仿宋_GB2312" panose="02010609030101010101" pitchFamily="49" charset="-122"/>
              </a:rPr>
              <a:t>磁性材料磁化过程的非线性</a:t>
            </a:r>
            <a:r>
              <a:rPr lang="zh-CN" altLang="en-US" dirty="0">
                <a:latin typeface="仿宋_GB2312" panose="02010609030101010101" pitchFamily="49" charset="-122"/>
                <a:ea typeface="仿宋_GB2312" panose="02010609030101010101" pitchFamily="49" charset="-122"/>
              </a:rPr>
              <a:t>等引起。</a:t>
            </a:r>
          </a:p>
          <a:p>
            <a:pPr algn="just" eaLnBrk="1" hangingPunct="1">
              <a:lnSpc>
                <a:spcPct val="120000"/>
              </a:lnSpc>
              <a:spcBef>
                <a:spcPct val="0"/>
              </a:spcBef>
              <a:spcAft>
                <a:spcPts val="600"/>
              </a:spcAft>
              <a:buClr>
                <a:srgbClr val="C00000"/>
              </a:buClr>
              <a:buFont typeface="Wingdings" panose="05000000000000000000" pitchFamily="2" charset="2"/>
              <a:buChar char="ü"/>
            </a:pPr>
            <a:r>
              <a:rPr lang="zh-CN" altLang="en-US" dirty="0">
                <a:solidFill>
                  <a:srgbClr val="0000FF"/>
                </a:solidFill>
                <a:latin typeface="黑体" panose="02010609060101010101" pitchFamily="49" charset="-122"/>
              </a:rPr>
              <a:t> 基波产生的主要原因</a:t>
            </a:r>
            <a:endParaRPr lang="en-US" altLang="zh-CN" dirty="0">
              <a:solidFill>
                <a:srgbClr val="0000FF"/>
              </a:solidFill>
              <a:latin typeface="黑体" panose="02010609060101010101" pitchFamily="49" charset="-122"/>
            </a:endParaRPr>
          </a:p>
          <a:p>
            <a:pPr algn="just" eaLnBrk="1" hangingPunct="1">
              <a:lnSpc>
                <a:spcPct val="120000"/>
              </a:lnSpc>
              <a:spcBef>
                <a:spcPct val="0"/>
              </a:spcBef>
              <a:spcAft>
                <a:spcPts val="1800"/>
              </a:spcAft>
              <a:buClr>
                <a:srgbClr val="C00000"/>
              </a:buClr>
            </a:pPr>
            <a:r>
              <a:rPr lang="en-US" altLang="zh-CN" dirty="0">
                <a:solidFill>
                  <a:srgbClr val="0000FF"/>
                </a:solidFill>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传感器的两次级绕组内感应电势</a:t>
            </a:r>
            <a:r>
              <a:rPr lang="zh-CN" altLang="en-US" dirty="0">
                <a:solidFill>
                  <a:srgbClr val="0000FF"/>
                </a:solidFill>
                <a:latin typeface="仿宋_GB2312" panose="02010609030101010101" pitchFamily="49" charset="-122"/>
                <a:ea typeface="仿宋_GB2312" panose="02010609030101010101" pitchFamily="49" charset="-122"/>
              </a:rPr>
              <a:t>幅值不等、相位不同</a:t>
            </a:r>
            <a:r>
              <a:rPr lang="zh-CN" altLang="en-US" dirty="0">
                <a:latin typeface="仿宋_GB2312" panose="02010609030101010101" pitchFamily="49" charset="-122"/>
                <a:ea typeface="仿宋_GB2312" panose="02010609030101010101" pitchFamily="49" charset="-122"/>
              </a:rPr>
              <a:t>，因此不论怎样调整衔铁位置，两线圈中感应电势都不能完全抵消</a:t>
            </a:r>
          </a:p>
          <a:p>
            <a:pPr algn="just" eaLnBrk="1" hangingPunct="1">
              <a:lnSpc>
                <a:spcPct val="120000"/>
              </a:lnSpc>
              <a:spcBef>
                <a:spcPct val="0"/>
              </a:spcBef>
              <a:spcAft>
                <a:spcPts val="600"/>
              </a:spcAft>
              <a:buClr>
                <a:srgbClr val="C00000"/>
              </a:buClr>
              <a:buFont typeface="Wingdings" panose="05000000000000000000" pitchFamily="2" charset="2"/>
              <a:buChar char="ü"/>
            </a:pPr>
            <a:r>
              <a:rPr lang="zh-CN" altLang="en-US" dirty="0">
                <a:solidFill>
                  <a:srgbClr val="0000FF"/>
                </a:solidFill>
                <a:latin typeface="黑体" panose="02010609060101010101" pitchFamily="49" charset="-122"/>
              </a:rPr>
              <a:t> 高次谐波（主要是三次谐波</a:t>
            </a:r>
            <a:r>
              <a:rPr lang="en-US" altLang="zh-CN" dirty="0">
                <a:solidFill>
                  <a:srgbClr val="0000FF"/>
                </a:solidFill>
                <a:latin typeface="黑体" panose="02010609060101010101" pitchFamily="49" charset="-122"/>
              </a:rPr>
              <a:t>?</a:t>
            </a:r>
            <a:r>
              <a:rPr lang="zh-CN" altLang="en-US" dirty="0">
                <a:solidFill>
                  <a:srgbClr val="0000FF"/>
                </a:solidFill>
                <a:latin typeface="黑体" panose="02010609060101010101" pitchFamily="49" charset="-122"/>
              </a:rPr>
              <a:t>）产生原因</a:t>
            </a:r>
            <a:endParaRPr lang="en-US" altLang="zh-CN" dirty="0">
              <a:solidFill>
                <a:srgbClr val="0000FF"/>
              </a:solidFill>
              <a:latin typeface="黑体" panose="02010609060101010101" pitchFamily="49" charset="-122"/>
            </a:endParaRPr>
          </a:p>
          <a:p>
            <a:pPr algn="just" eaLnBrk="1" hangingPunct="1">
              <a:lnSpc>
                <a:spcPct val="120000"/>
              </a:lnSpc>
              <a:spcBef>
                <a:spcPct val="0"/>
              </a:spcBef>
              <a:spcAft>
                <a:spcPts val="600"/>
              </a:spcAft>
              <a:buClr>
                <a:srgbClr val="C00000"/>
              </a:buClr>
            </a:pPr>
            <a:r>
              <a:rPr lang="en-US" altLang="zh-CN" dirty="0">
                <a:solidFill>
                  <a:srgbClr val="0000FF"/>
                </a:solidFill>
                <a:latin typeface="仿宋_GB2312" panose="02010609030101010101" pitchFamily="49" charset="-122"/>
                <a:ea typeface="仿宋_GB2312" panose="02010609030101010101" pitchFamily="49" charset="-122"/>
              </a:rPr>
              <a:t>   </a:t>
            </a:r>
            <a:r>
              <a:rPr lang="zh-CN" altLang="en-US" dirty="0">
                <a:latin typeface="仿宋_GB2312" panose="02010609030101010101" pitchFamily="49" charset="-122"/>
                <a:ea typeface="仿宋_GB2312" panose="02010609030101010101" pitchFamily="49" charset="-122"/>
              </a:rPr>
              <a:t>磁性材料磁化曲线的非线性（磁滞）</a:t>
            </a:r>
          </a:p>
        </p:txBody>
      </p:sp>
      <p:sp>
        <p:nvSpPr>
          <p:cNvPr id="106499" name="Rectangle 3"/>
          <p:cNvSpPr>
            <a:spLocks noChangeArrowheads="1"/>
          </p:cNvSpPr>
          <p:nvPr/>
        </p:nvSpPr>
        <p:spPr bwMode="auto">
          <a:xfrm>
            <a:off x="3214688" y="88900"/>
            <a:ext cx="5929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差动变压器式</a:t>
            </a:r>
          </a:p>
        </p:txBody>
      </p:sp>
      <p:grpSp>
        <p:nvGrpSpPr>
          <p:cNvPr id="4" name="组合 3"/>
          <p:cNvGrpSpPr/>
          <p:nvPr/>
        </p:nvGrpSpPr>
        <p:grpSpPr>
          <a:xfrm>
            <a:off x="6378519" y="835645"/>
            <a:ext cx="2032632" cy="419447"/>
            <a:chOff x="5022379" y="1884537"/>
            <a:chExt cx="2032632" cy="419447"/>
          </a:xfrm>
        </p:grpSpPr>
        <p:grpSp>
          <p:nvGrpSpPr>
            <p:cNvPr id="5" name="组合 4"/>
            <p:cNvGrpSpPr/>
            <p:nvPr/>
          </p:nvGrpSpPr>
          <p:grpSpPr>
            <a:xfrm>
              <a:off x="5022379" y="1884537"/>
              <a:ext cx="1478434" cy="419447"/>
              <a:chOff x="4400029" y="1162844"/>
              <a:chExt cx="1478434" cy="419447"/>
            </a:xfrm>
          </p:grpSpPr>
          <p:sp>
            <p:nvSpPr>
              <p:cNvPr id="8" name="五角星 7"/>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9" name="五角星 8"/>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0" name="五角星 9"/>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6" name="五角星 5"/>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4023907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04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a:spLocks noChangeArrowheads="1"/>
          </p:cNvSpPr>
          <p:nvPr/>
        </p:nvSpPr>
        <p:spPr bwMode="auto">
          <a:xfrm>
            <a:off x="1159381" y="908720"/>
            <a:ext cx="6553200" cy="1163638"/>
          </a:xfrm>
          <a:prstGeom prst="rect">
            <a:avLst/>
          </a:prstGeom>
          <a:noFill/>
          <a:ln w="9525">
            <a:noFill/>
            <a:miter lim="800000"/>
            <a:headEnd/>
            <a:tailEnd/>
          </a:ln>
        </p:spPr>
        <p:txBody>
          <a:bodyPr>
            <a:spAutoFit/>
          </a:bodyPr>
          <a:lstStyle/>
          <a:p>
            <a:pPr>
              <a:lnSpc>
                <a:spcPct val="120000"/>
              </a:lnSpc>
              <a:defRPr/>
            </a:pPr>
            <a:r>
              <a:rPr lang="zh-CN" altLang="en-US" dirty="0">
                <a:solidFill>
                  <a:srgbClr val="0000FF"/>
                </a:solidFill>
                <a:latin typeface="+mj-lt"/>
              </a:rPr>
              <a:t>提问：什么是测试系统？</a:t>
            </a:r>
            <a:endParaRPr lang="en-US" altLang="zh-CN" dirty="0">
              <a:solidFill>
                <a:srgbClr val="0000FF"/>
              </a:solidFill>
              <a:latin typeface="+mj-lt"/>
            </a:endParaRPr>
          </a:p>
          <a:p>
            <a:pPr>
              <a:lnSpc>
                <a:spcPct val="120000"/>
              </a:lnSpc>
              <a:defRPr/>
            </a:pPr>
            <a:r>
              <a:rPr lang="en-US" altLang="zh-CN" dirty="0">
                <a:solidFill>
                  <a:srgbClr val="0000FF"/>
                </a:solidFill>
                <a:latin typeface="+mj-lt"/>
              </a:rPr>
              <a:t>            </a:t>
            </a:r>
            <a:r>
              <a:rPr lang="zh-CN" altLang="en-US" dirty="0">
                <a:solidFill>
                  <a:srgbClr val="0000FF"/>
                </a:solidFill>
                <a:latin typeface="+mj-lt"/>
              </a:rPr>
              <a:t>典型的测试系统由什么组成？</a:t>
            </a:r>
            <a:endParaRPr lang="en-US" altLang="zh-CN" dirty="0">
              <a:solidFill>
                <a:srgbClr val="0000FF"/>
              </a:solidFill>
              <a:latin typeface="+mj-lt"/>
            </a:endParaRPr>
          </a:p>
        </p:txBody>
      </p:sp>
      <p:pic>
        <p:nvPicPr>
          <p:cNvPr id="7170" name="Picture 2" descr="https://ss0.bdstatic.com/70cFuHSh_Q1YnxGkpoWK1HF6hhy/it/u=3073070723,4096718697&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420888"/>
            <a:ext cx="4392488" cy="41025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48064" y="2411380"/>
            <a:ext cx="2709396" cy="437043"/>
          </a:xfrm>
          <a:prstGeom prst="rect">
            <a:avLst/>
          </a:prstGeom>
        </p:spPr>
        <p:txBody>
          <a:bodyPr wrap="none">
            <a:spAutoFit/>
          </a:bodyPr>
          <a:lstStyle/>
          <a:p>
            <a:pPr algn="ctr"/>
            <a:r>
              <a:rPr lang="zh-CN" altLang="en-US" dirty="0"/>
              <a:t>电子体重计原理</a:t>
            </a:r>
            <a:endParaRPr lang="en-US" altLang="zh-CN" dirty="0"/>
          </a:p>
        </p:txBody>
      </p:sp>
      <p:sp>
        <p:nvSpPr>
          <p:cNvPr id="4" name="下箭头 3"/>
          <p:cNvSpPr/>
          <p:nvPr/>
        </p:nvSpPr>
        <p:spPr bwMode="auto">
          <a:xfrm>
            <a:off x="5495769" y="3471216"/>
            <a:ext cx="576064" cy="775501"/>
          </a:xfrm>
          <a:prstGeom prst="downArrow">
            <a:avLst/>
          </a:prstGeom>
          <a:solidFill>
            <a:srgbClr val="3366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b="1" i="0" u="none" strike="noStrike" cap="none" normalizeH="0" baseline="0">
              <a:ln>
                <a:noFill/>
              </a:ln>
              <a:solidFill>
                <a:srgbClr val="FF0000"/>
              </a:solidFill>
              <a:effectLst/>
              <a:latin typeface="Times New Roman" pitchFamily="18" charset="0"/>
              <a:ea typeface="黑体" pitchFamily="2" charset="-122"/>
            </a:endParaRPr>
          </a:p>
        </p:txBody>
      </p:sp>
      <p:sp>
        <p:nvSpPr>
          <p:cNvPr id="5" name="矩形 4"/>
          <p:cNvSpPr/>
          <p:nvPr/>
        </p:nvSpPr>
        <p:spPr>
          <a:xfrm>
            <a:off x="5330793" y="3002555"/>
            <a:ext cx="906018" cy="437043"/>
          </a:xfrm>
          <a:prstGeom prst="rect">
            <a:avLst/>
          </a:prstGeom>
        </p:spPr>
        <p:txBody>
          <a:bodyPr wrap="none">
            <a:spAutoFit/>
          </a:bodyPr>
          <a:lstStyle/>
          <a:p>
            <a:pPr algn="ctr"/>
            <a:r>
              <a:rPr lang="zh-CN" altLang="en-US" dirty="0">
                <a:solidFill>
                  <a:srgbClr val="FF0000"/>
                </a:solidFill>
              </a:rPr>
              <a:t>重力</a:t>
            </a:r>
          </a:p>
        </p:txBody>
      </p:sp>
      <p:sp>
        <p:nvSpPr>
          <p:cNvPr id="7" name="矩形 6"/>
          <p:cNvSpPr/>
          <p:nvPr/>
        </p:nvSpPr>
        <p:spPr>
          <a:xfrm>
            <a:off x="5148066" y="4246717"/>
            <a:ext cx="1266693" cy="437043"/>
          </a:xfrm>
          <a:prstGeom prst="rect">
            <a:avLst/>
          </a:prstGeom>
        </p:spPr>
        <p:txBody>
          <a:bodyPr wrap="none">
            <a:spAutoFit/>
          </a:bodyPr>
          <a:lstStyle/>
          <a:p>
            <a:pPr algn="ctr"/>
            <a:r>
              <a:rPr lang="zh-CN" altLang="en-US" dirty="0">
                <a:solidFill>
                  <a:srgbClr val="FF0000"/>
                </a:solidFill>
              </a:rPr>
              <a:t>电参量</a:t>
            </a:r>
          </a:p>
        </p:txBody>
      </p:sp>
      <p:sp>
        <p:nvSpPr>
          <p:cNvPr id="8" name="下箭头 7"/>
          <p:cNvSpPr/>
          <p:nvPr/>
        </p:nvSpPr>
        <p:spPr bwMode="auto">
          <a:xfrm>
            <a:off x="5520517" y="4683760"/>
            <a:ext cx="576064" cy="1104278"/>
          </a:xfrm>
          <a:prstGeom prst="downArrow">
            <a:avLst/>
          </a:prstGeom>
          <a:solidFill>
            <a:srgbClr val="3366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b="1" i="0" u="none" strike="noStrike" cap="none" normalizeH="0" baseline="0">
              <a:ln>
                <a:noFill/>
              </a:ln>
              <a:solidFill>
                <a:srgbClr val="FF0000"/>
              </a:solidFill>
              <a:effectLst/>
              <a:latin typeface="Times New Roman" pitchFamily="18" charset="0"/>
              <a:ea typeface="黑体" pitchFamily="2" charset="-122"/>
            </a:endParaRPr>
          </a:p>
        </p:txBody>
      </p:sp>
      <p:sp>
        <p:nvSpPr>
          <p:cNvPr id="9" name="矩形 8"/>
          <p:cNvSpPr/>
          <p:nvPr/>
        </p:nvSpPr>
        <p:spPr>
          <a:xfrm>
            <a:off x="5148064" y="5788038"/>
            <a:ext cx="1266693" cy="437043"/>
          </a:xfrm>
          <a:prstGeom prst="rect">
            <a:avLst/>
          </a:prstGeom>
        </p:spPr>
        <p:txBody>
          <a:bodyPr wrap="none">
            <a:spAutoFit/>
          </a:bodyPr>
          <a:lstStyle/>
          <a:p>
            <a:pPr algn="ctr"/>
            <a:r>
              <a:rPr lang="zh-CN" altLang="en-US" dirty="0">
                <a:solidFill>
                  <a:srgbClr val="FF0000"/>
                </a:solidFill>
              </a:rPr>
              <a:t>数显表</a:t>
            </a:r>
          </a:p>
        </p:txBody>
      </p:sp>
      <p:sp>
        <p:nvSpPr>
          <p:cNvPr id="10" name="矩形 9"/>
          <p:cNvSpPr/>
          <p:nvPr/>
        </p:nvSpPr>
        <p:spPr>
          <a:xfrm>
            <a:off x="6898896" y="3252694"/>
            <a:ext cx="1627369" cy="437043"/>
          </a:xfrm>
          <a:prstGeom prst="rect">
            <a:avLst/>
          </a:prstGeom>
        </p:spPr>
        <p:txBody>
          <a:bodyPr wrap="none">
            <a:spAutoFit/>
          </a:bodyPr>
          <a:lstStyle/>
          <a:p>
            <a:pPr algn="ctr"/>
            <a:r>
              <a:rPr lang="zh-CN" altLang="en-US" dirty="0">
                <a:solidFill>
                  <a:srgbClr val="0000FF"/>
                </a:solidFill>
              </a:rPr>
              <a:t>传感器？</a:t>
            </a:r>
          </a:p>
        </p:txBody>
      </p:sp>
      <p:cxnSp>
        <p:nvCxnSpPr>
          <p:cNvPr id="11" name="直接连接符 21"/>
          <p:cNvCxnSpPr>
            <a:cxnSpLocks noChangeShapeType="1"/>
          </p:cNvCxnSpPr>
          <p:nvPr/>
        </p:nvCxnSpPr>
        <p:spPr bwMode="auto">
          <a:xfrm>
            <a:off x="0" y="2204864"/>
            <a:ext cx="9144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12" name="矩形 11"/>
          <p:cNvSpPr/>
          <p:nvPr/>
        </p:nvSpPr>
        <p:spPr>
          <a:xfrm>
            <a:off x="6110826" y="4761053"/>
            <a:ext cx="2709396" cy="437043"/>
          </a:xfrm>
          <a:prstGeom prst="rect">
            <a:avLst/>
          </a:prstGeom>
        </p:spPr>
        <p:txBody>
          <a:bodyPr wrap="none">
            <a:spAutoFit/>
          </a:bodyPr>
          <a:lstStyle/>
          <a:p>
            <a:pPr algn="ctr"/>
            <a:r>
              <a:rPr lang="zh-CN" altLang="en-US" dirty="0">
                <a:solidFill>
                  <a:srgbClr val="0000FF"/>
                </a:solidFill>
                <a:effectLst>
                  <a:outerShdw blurRad="38100" dist="38100" dir="2700000" algn="tl">
                    <a:srgbClr val="000000">
                      <a:alpha val="43137"/>
                    </a:srgbClr>
                  </a:outerShdw>
                </a:effectLst>
              </a:rPr>
              <a:t>中间变换装置？</a:t>
            </a:r>
            <a:endParaRPr lang="zh-CN" altLang="en-US" dirty="0">
              <a:solidFill>
                <a:srgbClr val="0000FF"/>
              </a:solidFill>
            </a:endParaRPr>
          </a:p>
        </p:txBody>
      </p:sp>
      <p:sp>
        <p:nvSpPr>
          <p:cNvPr id="13" name="矩形 12"/>
          <p:cNvSpPr/>
          <p:nvPr/>
        </p:nvSpPr>
        <p:spPr>
          <a:xfrm>
            <a:off x="6516216" y="5800269"/>
            <a:ext cx="2709395" cy="437043"/>
          </a:xfrm>
          <a:prstGeom prst="rect">
            <a:avLst/>
          </a:prstGeom>
        </p:spPr>
        <p:txBody>
          <a:bodyPr wrap="none">
            <a:spAutoFit/>
          </a:bodyPr>
          <a:lstStyle/>
          <a:p>
            <a:pPr algn="ctr"/>
            <a:r>
              <a:rPr lang="zh-CN" altLang="en-US" dirty="0">
                <a:solidFill>
                  <a:srgbClr val="0000FF"/>
                </a:solidFill>
              </a:rPr>
              <a:t>显示记录装置</a:t>
            </a:r>
            <a:r>
              <a:rPr lang="zh-CN" altLang="en-US" dirty="0">
                <a:solidFill>
                  <a:srgbClr val="0000FF"/>
                </a:solidFill>
                <a:effectLst>
                  <a:outerShdw blurRad="38100" dist="38100" dir="2700000" algn="tl">
                    <a:srgbClr val="000000">
                      <a:alpha val="43137"/>
                    </a:srgbClr>
                  </a:outerShdw>
                </a:effectLst>
              </a:rPr>
              <a:t>？</a:t>
            </a:r>
            <a:endParaRPr lang="zh-CN" altLang="en-US" dirty="0">
              <a:solidFill>
                <a:srgbClr val="0000FF"/>
              </a:solidFill>
            </a:endParaRPr>
          </a:p>
        </p:txBody>
      </p:sp>
      <p:cxnSp>
        <p:nvCxnSpPr>
          <p:cNvPr id="14" name="直接连接符 21"/>
          <p:cNvCxnSpPr>
            <a:cxnSpLocks noChangeShapeType="1"/>
          </p:cNvCxnSpPr>
          <p:nvPr/>
        </p:nvCxnSpPr>
        <p:spPr bwMode="auto">
          <a:xfrm>
            <a:off x="5957557" y="3695687"/>
            <a:ext cx="1800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5" name="直接连接符 21"/>
          <p:cNvCxnSpPr>
            <a:cxnSpLocks noChangeShapeType="1"/>
          </p:cNvCxnSpPr>
          <p:nvPr/>
        </p:nvCxnSpPr>
        <p:spPr bwMode="auto">
          <a:xfrm>
            <a:off x="5957557" y="5235899"/>
            <a:ext cx="1800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6" name="直接连接符 21"/>
          <p:cNvCxnSpPr>
            <a:cxnSpLocks noChangeShapeType="1"/>
          </p:cNvCxnSpPr>
          <p:nvPr/>
        </p:nvCxnSpPr>
        <p:spPr bwMode="auto">
          <a:xfrm>
            <a:off x="5495769" y="6214066"/>
            <a:ext cx="1800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17" name="矩形 16">
            <a:extLst>
              <a:ext uri="{FF2B5EF4-FFF2-40B4-BE49-F238E27FC236}">
                <a16:creationId xmlns:a16="http://schemas.microsoft.com/office/drawing/2014/main" id="{DBCF2FDE-1923-4DC4-83CD-698FDB0BDB6E}"/>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214313" y="857250"/>
            <a:ext cx="8715375" cy="635000"/>
          </a:xfrm>
          <a:prstGeom prst="rect">
            <a:avLst/>
          </a:prstGeom>
          <a:noFill/>
          <a:ln>
            <a:miter lim="800000"/>
            <a:headEnd/>
            <a:tailEnd/>
          </a:ln>
        </p:spPr>
        <p:txBody>
          <a:bodyPr/>
          <a:lstStyle/>
          <a:p>
            <a:pPr algn="ctr" eaLnBrk="1" hangingPunct="1">
              <a:defRPr/>
            </a:pPr>
            <a:endParaRPr lang="zh-CN" altLang="en-US" sz="3500" kern="0" dirty="0">
              <a:solidFill>
                <a:srgbClr val="C00000"/>
              </a:solidFill>
              <a:latin typeface="+mj-lt"/>
              <a:ea typeface="黑体" pitchFamily="2" charset="-122"/>
              <a:cs typeface="+mj-cs"/>
            </a:endParaRPr>
          </a:p>
        </p:txBody>
      </p:sp>
      <p:sp>
        <p:nvSpPr>
          <p:cNvPr id="8" name="Text Box 2"/>
          <p:cNvSpPr txBox="1">
            <a:spLocks noChangeArrowheads="1"/>
          </p:cNvSpPr>
          <p:nvPr/>
        </p:nvSpPr>
        <p:spPr bwMode="auto">
          <a:xfrm>
            <a:off x="449263" y="1598613"/>
            <a:ext cx="8307387" cy="1473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10000"/>
              </a:lnSpc>
              <a:spcBef>
                <a:spcPct val="0"/>
              </a:spcBef>
              <a:spcAft>
                <a:spcPts val="600"/>
              </a:spcAft>
              <a:buClr>
                <a:srgbClr val="C00000"/>
              </a:buClr>
              <a:buFont typeface="Wingdings" panose="05000000000000000000" pitchFamily="2" charset="2"/>
              <a:buChar char="ü"/>
            </a:pPr>
            <a:r>
              <a:rPr lang="zh-CN" altLang="en-US">
                <a:solidFill>
                  <a:srgbClr val="0000FF"/>
                </a:solidFill>
              </a:rPr>
              <a:t> 从设计和工艺上保证结构对称性</a:t>
            </a:r>
          </a:p>
          <a:p>
            <a:pPr algn="just" eaLnBrk="1" hangingPunct="1">
              <a:lnSpc>
                <a:spcPct val="110000"/>
              </a:lnSpc>
              <a:spcBef>
                <a:spcPct val="0"/>
              </a:spcBef>
            </a:pPr>
            <a:r>
              <a:rPr lang="zh-CN" altLang="en-US"/>
              <a:t>      </a:t>
            </a:r>
            <a:r>
              <a:rPr lang="zh-CN" altLang="en-US" sz="2400">
                <a:latin typeface="仿宋_GB2312" panose="02010609030101010101" pitchFamily="49" charset="-122"/>
                <a:ea typeface="仿宋_GB2312" panose="02010609030101010101" pitchFamily="49" charset="-122"/>
              </a:rPr>
              <a:t>应使上、下磁性材料特性一致，线圈排列要均匀，线圈匝数要一致。</a:t>
            </a:r>
          </a:p>
        </p:txBody>
      </p:sp>
      <p:sp>
        <p:nvSpPr>
          <p:cNvPr id="9" name="Text Box 2"/>
          <p:cNvSpPr txBox="1">
            <a:spLocks noChangeArrowheads="1"/>
          </p:cNvSpPr>
          <p:nvPr/>
        </p:nvSpPr>
        <p:spPr bwMode="auto">
          <a:xfrm>
            <a:off x="500063" y="4025900"/>
            <a:ext cx="3571875" cy="2381250"/>
          </a:xfrm>
          <a:prstGeom prst="rect">
            <a:avLst/>
          </a:prstGeom>
          <a:solidFill>
            <a:schemeClr val="bg1"/>
          </a:solidFill>
          <a:ln w="9525">
            <a:noFill/>
            <a:miter lim="800000"/>
            <a:headEnd/>
            <a:tailEnd/>
          </a:ln>
        </p:spPr>
        <p:txBody>
          <a:bodyPr>
            <a:spAutoFit/>
          </a:bodyPr>
          <a:lstStyle/>
          <a:p>
            <a:pPr algn="just" eaLnBrk="1" hangingPunct="1">
              <a:lnSpc>
                <a:spcPct val="120000"/>
              </a:lnSpc>
              <a:spcBef>
                <a:spcPct val="50000"/>
              </a:spcBef>
              <a:defRPr/>
            </a:pPr>
            <a:r>
              <a:rPr lang="zh-CN" altLang="en-US" sz="2400" dirty="0">
                <a:latin typeface="+mn-lt"/>
                <a:ea typeface="仿宋_GB2312" pitchFamily="49" charset="-122"/>
              </a:rPr>
              <a:t>        并联电位器</a:t>
            </a:r>
            <a:r>
              <a:rPr lang="en-US" altLang="zh-CN" sz="2400" dirty="0">
                <a:latin typeface="+mn-lt"/>
                <a:ea typeface="仿宋_GB2312" pitchFamily="49" charset="-122"/>
              </a:rPr>
              <a:t>W</a:t>
            </a:r>
            <a:r>
              <a:rPr lang="zh-CN" altLang="en-US" sz="2400" dirty="0">
                <a:latin typeface="+mn-lt"/>
                <a:ea typeface="仿宋_GB2312" pitchFamily="49" charset="-122"/>
              </a:rPr>
              <a:t>用于电气调零，改变两次级线圈输出电压的相位。电容</a:t>
            </a:r>
            <a:r>
              <a:rPr lang="en-US" altLang="zh-CN" sz="2400" i="1" dirty="0">
                <a:latin typeface="+mn-lt"/>
                <a:ea typeface="仿宋_GB2312" pitchFamily="49" charset="-122"/>
              </a:rPr>
              <a:t>C</a:t>
            </a:r>
            <a:r>
              <a:rPr lang="zh-CN" altLang="en-US" sz="2400" dirty="0">
                <a:latin typeface="+mn-lt"/>
                <a:ea typeface="仿宋_GB2312" pitchFamily="49" charset="-122"/>
              </a:rPr>
              <a:t>可防止调整电位器时使零点移动</a:t>
            </a:r>
            <a:r>
              <a:rPr lang="zh-CN" altLang="en-US" dirty="0"/>
              <a:t>。 </a:t>
            </a:r>
          </a:p>
        </p:txBody>
      </p:sp>
      <p:grpSp>
        <p:nvGrpSpPr>
          <p:cNvPr id="2" name="Group 3"/>
          <p:cNvGrpSpPr>
            <a:grpSpLocks/>
          </p:cNvGrpSpPr>
          <p:nvPr/>
        </p:nvGrpSpPr>
        <p:grpSpPr bwMode="auto">
          <a:xfrm>
            <a:off x="4251325" y="2857500"/>
            <a:ext cx="4643438" cy="3292475"/>
            <a:chOff x="1293" y="1728"/>
            <a:chExt cx="3113" cy="2207"/>
          </a:xfrm>
        </p:grpSpPr>
        <p:sp>
          <p:nvSpPr>
            <p:cNvPr id="107529" name="Freeform 4"/>
            <p:cNvSpPr>
              <a:spLocks/>
            </p:cNvSpPr>
            <p:nvPr/>
          </p:nvSpPr>
          <p:spPr bwMode="auto">
            <a:xfrm>
              <a:off x="2284" y="1960"/>
              <a:ext cx="83" cy="1153"/>
            </a:xfrm>
            <a:custGeom>
              <a:avLst/>
              <a:gdLst>
                <a:gd name="T0" fmla="*/ 0 w 96"/>
                <a:gd name="T1" fmla="*/ 0 h 982"/>
                <a:gd name="T2" fmla="*/ 0 w 96"/>
                <a:gd name="T3" fmla="*/ 4024 h 982"/>
                <a:gd name="T4" fmla="*/ 8 w 96"/>
                <a:gd name="T5" fmla="*/ 5441 h 982"/>
                <a:gd name="T6" fmla="*/ 0 w 96"/>
                <a:gd name="T7" fmla="*/ 6147 h 982"/>
                <a:gd name="T8" fmla="*/ 8 w 96"/>
                <a:gd name="T9" fmla="*/ 6715 h 982"/>
                <a:gd name="T10" fmla="*/ 3 w 96"/>
                <a:gd name="T11" fmla="*/ 7322 h 982"/>
                <a:gd name="T12" fmla="*/ 8 w 96"/>
                <a:gd name="T13" fmla="*/ 8030 h 982"/>
                <a:gd name="T14" fmla="*/ 3 w 96"/>
                <a:gd name="T15" fmla="*/ 8601 h 982"/>
                <a:gd name="T16" fmla="*/ 8 w 96"/>
                <a:gd name="T17" fmla="*/ 9445 h 982"/>
                <a:gd name="T18" fmla="*/ 3 w 96"/>
                <a:gd name="T19" fmla="*/ 10017 h 982"/>
                <a:gd name="T20" fmla="*/ 8 w 96"/>
                <a:gd name="T21" fmla="*/ 10728 h 982"/>
                <a:gd name="T22" fmla="*/ 3 w 96"/>
                <a:gd name="T23" fmla="*/ 11889 h 982"/>
                <a:gd name="T24" fmla="*/ 3 w 96"/>
                <a:gd name="T25" fmla="*/ 15048 h 9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982"/>
                <a:gd name="T41" fmla="*/ 96 w 96"/>
                <a:gd name="T42" fmla="*/ 982 h 9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982">
                  <a:moveTo>
                    <a:pt x="0" y="0"/>
                  </a:moveTo>
                  <a:lnTo>
                    <a:pt x="0" y="262"/>
                  </a:lnTo>
                  <a:cubicBezTo>
                    <a:pt x="16" y="321"/>
                    <a:pt x="94" y="332"/>
                    <a:pt x="94" y="355"/>
                  </a:cubicBezTo>
                  <a:cubicBezTo>
                    <a:pt x="94" y="378"/>
                    <a:pt x="0" y="388"/>
                    <a:pt x="0" y="402"/>
                  </a:cubicBezTo>
                  <a:cubicBezTo>
                    <a:pt x="0" y="416"/>
                    <a:pt x="92" y="427"/>
                    <a:pt x="94" y="439"/>
                  </a:cubicBezTo>
                  <a:cubicBezTo>
                    <a:pt x="96" y="451"/>
                    <a:pt x="10" y="463"/>
                    <a:pt x="10" y="477"/>
                  </a:cubicBezTo>
                  <a:cubicBezTo>
                    <a:pt x="10" y="491"/>
                    <a:pt x="94" y="510"/>
                    <a:pt x="94" y="524"/>
                  </a:cubicBezTo>
                  <a:cubicBezTo>
                    <a:pt x="94" y="538"/>
                    <a:pt x="10" y="546"/>
                    <a:pt x="10" y="561"/>
                  </a:cubicBezTo>
                  <a:cubicBezTo>
                    <a:pt x="10" y="576"/>
                    <a:pt x="93" y="602"/>
                    <a:pt x="94" y="617"/>
                  </a:cubicBezTo>
                  <a:cubicBezTo>
                    <a:pt x="95" y="632"/>
                    <a:pt x="19" y="640"/>
                    <a:pt x="19" y="654"/>
                  </a:cubicBezTo>
                  <a:cubicBezTo>
                    <a:pt x="19" y="668"/>
                    <a:pt x="94" y="681"/>
                    <a:pt x="94" y="701"/>
                  </a:cubicBezTo>
                  <a:cubicBezTo>
                    <a:pt x="94" y="721"/>
                    <a:pt x="31" y="729"/>
                    <a:pt x="19" y="776"/>
                  </a:cubicBezTo>
                  <a:lnTo>
                    <a:pt x="19" y="982"/>
                  </a:lnTo>
                </a:path>
              </a:pathLst>
            </a:custGeom>
            <a:solidFill>
              <a:srgbClr val="FFFFFF"/>
            </a:solidFill>
            <a:ln w="25400">
              <a:solidFill>
                <a:srgbClr val="000000"/>
              </a:solidFill>
              <a:round/>
              <a:headEnd/>
              <a:tailEnd type="none" w="sm" len="lg"/>
            </a:ln>
          </p:spPr>
          <p:txBody>
            <a:bodyPr/>
            <a:lstStyle/>
            <a:p>
              <a:endParaRPr lang="zh-CN" altLang="en-US"/>
            </a:p>
          </p:txBody>
        </p:sp>
        <p:sp>
          <p:nvSpPr>
            <p:cNvPr id="107530" name="Freeform 5"/>
            <p:cNvSpPr>
              <a:spLocks/>
            </p:cNvSpPr>
            <p:nvPr/>
          </p:nvSpPr>
          <p:spPr bwMode="auto">
            <a:xfrm>
              <a:off x="1606" y="1960"/>
              <a:ext cx="679" cy="1153"/>
            </a:xfrm>
            <a:custGeom>
              <a:avLst/>
              <a:gdLst>
                <a:gd name="T0" fmla="*/ 65 w 786"/>
                <a:gd name="T1" fmla="*/ 0 h 1065"/>
                <a:gd name="T2" fmla="*/ 0 w 786"/>
                <a:gd name="T3" fmla="*/ 0 h 1065"/>
                <a:gd name="T4" fmla="*/ 0 w 786"/>
                <a:gd name="T5" fmla="*/ 4107 h 1065"/>
                <a:gd name="T6" fmla="*/ 65 w 786"/>
                <a:gd name="T7" fmla="*/ 4107 h 1065"/>
                <a:gd name="T8" fmla="*/ 0 60000 65536"/>
                <a:gd name="T9" fmla="*/ 0 60000 65536"/>
                <a:gd name="T10" fmla="*/ 0 60000 65536"/>
                <a:gd name="T11" fmla="*/ 0 60000 65536"/>
                <a:gd name="T12" fmla="*/ 0 w 786"/>
                <a:gd name="T13" fmla="*/ 0 h 1065"/>
                <a:gd name="T14" fmla="*/ 786 w 786"/>
                <a:gd name="T15" fmla="*/ 1065 h 1065"/>
              </a:gdLst>
              <a:ahLst/>
              <a:cxnLst>
                <a:cxn ang="T8">
                  <a:pos x="T0" y="T1"/>
                </a:cxn>
                <a:cxn ang="T9">
                  <a:pos x="T2" y="T3"/>
                </a:cxn>
                <a:cxn ang="T10">
                  <a:pos x="T4" y="T5"/>
                </a:cxn>
                <a:cxn ang="T11">
                  <a:pos x="T6" y="T7"/>
                </a:cxn>
              </a:cxnLst>
              <a:rect l="T12" t="T13" r="T14" b="T15"/>
              <a:pathLst>
                <a:path w="786" h="1065">
                  <a:moveTo>
                    <a:pt x="783" y="0"/>
                  </a:moveTo>
                  <a:lnTo>
                    <a:pt x="0" y="0"/>
                  </a:lnTo>
                  <a:lnTo>
                    <a:pt x="0" y="1065"/>
                  </a:lnTo>
                  <a:lnTo>
                    <a:pt x="786" y="1065"/>
                  </a:lnTo>
                </a:path>
              </a:pathLst>
            </a:custGeom>
            <a:noFill/>
            <a:ln w="2540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531" name="Oval 6"/>
            <p:cNvSpPr>
              <a:spLocks noChangeArrowheads="1"/>
            </p:cNvSpPr>
            <p:nvPr/>
          </p:nvSpPr>
          <p:spPr bwMode="auto">
            <a:xfrm>
              <a:off x="1432" y="2301"/>
              <a:ext cx="343" cy="430"/>
            </a:xfrm>
            <a:prstGeom prst="ellipse">
              <a:avLst/>
            </a:prstGeom>
            <a:solidFill>
              <a:srgbClr val="FFFFFF"/>
            </a:solidFill>
            <a:ln w="25400">
              <a:solidFill>
                <a:srgbClr val="000000"/>
              </a:solidFill>
              <a:round/>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32" name="Rectangle 7"/>
            <p:cNvSpPr>
              <a:spLocks noChangeArrowheads="1"/>
            </p:cNvSpPr>
            <p:nvPr/>
          </p:nvSpPr>
          <p:spPr bwMode="auto">
            <a:xfrm>
              <a:off x="1527" y="2422"/>
              <a:ext cx="20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zh-CN" altLang="en-US" sz="2000"/>
                <a:t>～</a:t>
              </a:r>
            </a:p>
          </p:txBody>
        </p:sp>
        <p:sp>
          <p:nvSpPr>
            <p:cNvPr id="107533" name="Rectangle 8"/>
            <p:cNvSpPr>
              <a:spLocks noChangeArrowheads="1"/>
            </p:cNvSpPr>
            <p:nvPr/>
          </p:nvSpPr>
          <p:spPr bwMode="auto">
            <a:xfrm>
              <a:off x="2452" y="2070"/>
              <a:ext cx="151" cy="893"/>
            </a:xfrm>
            <a:prstGeom prst="rect">
              <a:avLst/>
            </a:prstGeom>
            <a:solidFill>
              <a:srgbClr val="FFFFFF"/>
            </a:solidFill>
            <a:ln w="25400">
              <a:solidFill>
                <a:srgbClr val="000000"/>
              </a:solidFill>
              <a:miter lim="800000"/>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34" name="Line 9"/>
            <p:cNvSpPr>
              <a:spLocks noChangeShapeType="1"/>
            </p:cNvSpPr>
            <p:nvPr/>
          </p:nvSpPr>
          <p:spPr bwMode="auto">
            <a:xfrm>
              <a:off x="2520" y="2963"/>
              <a:ext cx="0" cy="617"/>
            </a:xfrm>
            <a:prstGeom prst="line">
              <a:avLst/>
            </a:prstGeom>
            <a:noFill/>
            <a:ln w="254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7535" name="Freeform 10"/>
            <p:cNvSpPr>
              <a:spLocks/>
            </p:cNvSpPr>
            <p:nvPr/>
          </p:nvSpPr>
          <p:spPr bwMode="auto">
            <a:xfrm flipH="1">
              <a:off x="2773" y="1765"/>
              <a:ext cx="88" cy="771"/>
            </a:xfrm>
            <a:custGeom>
              <a:avLst/>
              <a:gdLst>
                <a:gd name="T0" fmla="*/ 0 w 96"/>
                <a:gd name="T1" fmla="*/ 0 h 982"/>
                <a:gd name="T2" fmla="*/ 0 w 96"/>
                <a:gd name="T3" fmla="*/ 4 h 982"/>
                <a:gd name="T4" fmla="*/ 21 w 96"/>
                <a:gd name="T5" fmla="*/ 5 h 982"/>
                <a:gd name="T6" fmla="*/ 0 w 96"/>
                <a:gd name="T7" fmla="*/ 6 h 982"/>
                <a:gd name="T8" fmla="*/ 21 w 96"/>
                <a:gd name="T9" fmla="*/ 7 h 982"/>
                <a:gd name="T10" fmla="*/ 6 w 96"/>
                <a:gd name="T11" fmla="*/ 8 h 982"/>
                <a:gd name="T12" fmla="*/ 21 w 96"/>
                <a:gd name="T13" fmla="*/ 8 h 982"/>
                <a:gd name="T14" fmla="*/ 6 w 96"/>
                <a:gd name="T15" fmla="*/ 9 h 982"/>
                <a:gd name="T16" fmla="*/ 21 w 96"/>
                <a:gd name="T17" fmla="*/ 10 h 982"/>
                <a:gd name="T18" fmla="*/ 6 w 96"/>
                <a:gd name="T19" fmla="*/ 10 h 982"/>
                <a:gd name="T20" fmla="*/ 21 w 96"/>
                <a:gd name="T21" fmla="*/ 12 h 982"/>
                <a:gd name="T22" fmla="*/ 6 w 96"/>
                <a:gd name="T23" fmla="*/ 13 h 982"/>
                <a:gd name="T24" fmla="*/ 6 w 96"/>
                <a:gd name="T25" fmla="*/ 16 h 9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982"/>
                <a:gd name="T41" fmla="*/ 96 w 96"/>
                <a:gd name="T42" fmla="*/ 982 h 9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982">
                  <a:moveTo>
                    <a:pt x="0" y="0"/>
                  </a:moveTo>
                  <a:lnTo>
                    <a:pt x="0" y="262"/>
                  </a:lnTo>
                  <a:cubicBezTo>
                    <a:pt x="16" y="321"/>
                    <a:pt x="94" y="332"/>
                    <a:pt x="94" y="355"/>
                  </a:cubicBezTo>
                  <a:cubicBezTo>
                    <a:pt x="94" y="378"/>
                    <a:pt x="0" y="388"/>
                    <a:pt x="0" y="402"/>
                  </a:cubicBezTo>
                  <a:cubicBezTo>
                    <a:pt x="0" y="416"/>
                    <a:pt x="92" y="427"/>
                    <a:pt x="94" y="439"/>
                  </a:cubicBezTo>
                  <a:cubicBezTo>
                    <a:pt x="96" y="451"/>
                    <a:pt x="10" y="463"/>
                    <a:pt x="10" y="477"/>
                  </a:cubicBezTo>
                  <a:cubicBezTo>
                    <a:pt x="10" y="491"/>
                    <a:pt x="94" y="510"/>
                    <a:pt x="94" y="524"/>
                  </a:cubicBezTo>
                  <a:cubicBezTo>
                    <a:pt x="94" y="538"/>
                    <a:pt x="10" y="546"/>
                    <a:pt x="10" y="561"/>
                  </a:cubicBezTo>
                  <a:cubicBezTo>
                    <a:pt x="10" y="576"/>
                    <a:pt x="93" y="602"/>
                    <a:pt x="94" y="617"/>
                  </a:cubicBezTo>
                  <a:cubicBezTo>
                    <a:pt x="95" y="632"/>
                    <a:pt x="19" y="640"/>
                    <a:pt x="19" y="654"/>
                  </a:cubicBezTo>
                  <a:cubicBezTo>
                    <a:pt x="19" y="668"/>
                    <a:pt x="94" y="681"/>
                    <a:pt x="94" y="701"/>
                  </a:cubicBezTo>
                  <a:cubicBezTo>
                    <a:pt x="94" y="721"/>
                    <a:pt x="31" y="729"/>
                    <a:pt x="19" y="776"/>
                  </a:cubicBezTo>
                  <a:lnTo>
                    <a:pt x="19" y="982"/>
                  </a:lnTo>
                </a:path>
              </a:pathLst>
            </a:custGeom>
            <a:solidFill>
              <a:srgbClr val="FFFFFF"/>
            </a:solidFill>
            <a:ln w="25400">
              <a:solidFill>
                <a:srgbClr val="000000"/>
              </a:solidFill>
              <a:round/>
              <a:headEnd/>
              <a:tailEnd type="none" w="sm" len="lg"/>
            </a:ln>
          </p:spPr>
          <p:txBody>
            <a:bodyPr/>
            <a:lstStyle/>
            <a:p>
              <a:endParaRPr lang="zh-CN" altLang="en-US"/>
            </a:p>
          </p:txBody>
        </p:sp>
        <p:sp>
          <p:nvSpPr>
            <p:cNvPr id="107536" name="Freeform 11"/>
            <p:cNvSpPr>
              <a:spLocks/>
            </p:cNvSpPr>
            <p:nvPr/>
          </p:nvSpPr>
          <p:spPr bwMode="auto">
            <a:xfrm flipH="1">
              <a:off x="2773" y="2809"/>
              <a:ext cx="88" cy="771"/>
            </a:xfrm>
            <a:custGeom>
              <a:avLst/>
              <a:gdLst>
                <a:gd name="T0" fmla="*/ 0 w 96"/>
                <a:gd name="T1" fmla="*/ 0 h 982"/>
                <a:gd name="T2" fmla="*/ 0 w 96"/>
                <a:gd name="T3" fmla="*/ 4 h 982"/>
                <a:gd name="T4" fmla="*/ 21 w 96"/>
                <a:gd name="T5" fmla="*/ 5 h 982"/>
                <a:gd name="T6" fmla="*/ 0 w 96"/>
                <a:gd name="T7" fmla="*/ 6 h 982"/>
                <a:gd name="T8" fmla="*/ 21 w 96"/>
                <a:gd name="T9" fmla="*/ 7 h 982"/>
                <a:gd name="T10" fmla="*/ 6 w 96"/>
                <a:gd name="T11" fmla="*/ 8 h 982"/>
                <a:gd name="T12" fmla="*/ 21 w 96"/>
                <a:gd name="T13" fmla="*/ 8 h 982"/>
                <a:gd name="T14" fmla="*/ 6 w 96"/>
                <a:gd name="T15" fmla="*/ 9 h 982"/>
                <a:gd name="T16" fmla="*/ 21 w 96"/>
                <a:gd name="T17" fmla="*/ 10 h 982"/>
                <a:gd name="T18" fmla="*/ 6 w 96"/>
                <a:gd name="T19" fmla="*/ 10 h 982"/>
                <a:gd name="T20" fmla="*/ 21 w 96"/>
                <a:gd name="T21" fmla="*/ 12 h 982"/>
                <a:gd name="T22" fmla="*/ 6 w 96"/>
                <a:gd name="T23" fmla="*/ 13 h 982"/>
                <a:gd name="T24" fmla="*/ 6 w 96"/>
                <a:gd name="T25" fmla="*/ 16 h 9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982"/>
                <a:gd name="T41" fmla="*/ 96 w 96"/>
                <a:gd name="T42" fmla="*/ 982 h 9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982">
                  <a:moveTo>
                    <a:pt x="0" y="0"/>
                  </a:moveTo>
                  <a:lnTo>
                    <a:pt x="0" y="262"/>
                  </a:lnTo>
                  <a:cubicBezTo>
                    <a:pt x="16" y="321"/>
                    <a:pt x="94" y="332"/>
                    <a:pt x="94" y="355"/>
                  </a:cubicBezTo>
                  <a:cubicBezTo>
                    <a:pt x="94" y="378"/>
                    <a:pt x="0" y="388"/>
                    <a:pt x="0" y="402"/>
                  </a:cubicBezTo>
                  <a:cubicBezTo>
                    <a:pt x="0" y="416"/>
                    <a:pt x="92" y="427"/>
                    <a:pt x="94" y="439"/>
                  </a:cubicBezTo>
                  <a:cubicBezTo>
                    <a:pt x="96" y="451"/>
                    <a:pt x="10" y="463"/>
                    <a:pt x="10" y="477"/>
                  </a:cubicBezTo>
                  <a:cubicBezTo>
                    <a:pt x="10" y="491"/>
                    <a:pt x="94" y="510"/>
                    <a:pt x="94" y="524"/>
                  </a:cubicBezTo>
                  <a:cubicBezTo>
                    <a:pt x="94" y="538"/>
                    <a:pt x="10" y="546"/>
                    <a:pt x="10" y="561"/>
                  </a:cubicBezTo>
                  <a:cubicBezTo>
                    <a:pt x="10" y="576"/>
                    <a:pt x="93" y="602"/>
                    <a:pt x="94" y="617"/>
                  </a:cubicBezTo>
                  <a:cubicBezTo>
                    <a:pt x="95" y="632"/>
                    <a:pt x="19" y="640"/>
                    <a:pt x="19" y="654"/>
                  </a:cubicBezTo>
                  <a:cubicBezTo>
                    <a:pt x="19" y="668"/>
                    <a:pt x="94" y="681"/>
                    <a:pt x="94" y="701"/>
                  </a:cubicBezTo>
                  <a:cubicBezTo>
                    <a:pt x="94" y="721"/>
                    <a:pt x="31" y="729"/>
                    <a:pt x="19" y="776"/>
                  </a:cubicBezTo>
                  <a:lnTo>
                    <a:pt x="19" y="982"/>
                  </a:lnTo>
                </a:path>
              </a:pathLst>
            </a:custGeom>
            <a:solidFill>
              <a:srgbClr val="FFFFFF"/>
            </a:solidFill>
            <a:ln w="25400">
              <a:solidFill>
                <a:srgbClr val="000000"/>
              </a:solidFill>
              <a:round/>
              <a:headEnd/>
              <a:tailEnd type="none" w="sm" len="lg"/>
            </a:ln>
          </p:spPr>
          <p:txBody>
            <a:bodyPr/>
            <a:lstStyle/>
            <a:p>
              <a:endParaRPr lang="zh-CN" altLang="en-US"/>
            </a:p>
          </p:txBody>
        </p:sp>
        <p:sp>
          <p:nvSpPr>
            <p:cNvPr id="107537" name="Freeform 12"/>
            <p:cNvSpPr>
              <a:spLocks/>
            </p:cNvSpPr>
            <p:nvPr/>
          </p:nvSpPr>
          <p:spPr bwMode="auto">
            <a:xfrm>
              <a:off x="2861" y="2536"/>
              <a:ext cx="438" cy="1044"/>
            </a:xfrm>
            <a:custGeom>
              <a:avLst/>
              <a:gdLst>
                <a:gd name="T0" fmla="*/ 0 w 752"/>
                <a:gd name="T1" fmla="*/ 3740 h 964"/>
                <a:gd name="T2" fmla="*/ 1 w 752"/>
                <a:gd name="T3" fmla="*/ 3740 h 964"/>
                <a:gd name="T4" fmla="*/ 1 w 752"/>
                <a:gd name="T5" fmla="*/ 0 h 964"/>
                <a:gd name="T6" fmla="*/ 0 60000 65536"/>
                <a:gd name="T7" fmla="*/ 0 60000 65536"/>
                <a:gd name="T8" fmla="*/ 0 60000 65536"/>
                <a:gd name="T9" fmla="*/ 0 w 752"/>
                <a:gd name="T10" fmla="*/ 0 h 964"/>
                <a:gd name="T11" fmla="*/ 752 w 752"/>
                <a:gd name="T12" fmla="*/ 964 h 964"/>
              </a:gdLst>
              <a:ahLst/>
              <a:cxnLst>
                <a:cxn ang="T6">
                  <a:pos x="T0" y="T1"/>
                </a:cxn>
                <a:cxn ang="T7">
                  <a:pos x="T2" y="T3"/>
                </a:cxn>
                <a:cxn ang="T8">
                  <a:pos x="T4" y="T5"/>
                </a:cxn>
              </a:cxnLst>
              <a:rect l="T9" t="T10" r="T11" b="T12"/>
              <a:pathLst>
                <a:path w="752" h="964">
                  <a:moveTo>
                    <a:pt x="0" y="964"/>
                  </a:moveTo>
                  <a:lnTo>
                    <a:pt x="752" y="964"/>
                  </a:lnTo>
                  <a:lnTo>
                    <a:pt x="752" y="0"/>
                  </a:lnTo>
                </a:path>
              </a:pathLst>
            </a:custGeom>
            <a:noFill/>
            <a:ln w="2540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538" name="Oval 13"/>
            <p:cNvSpPr>
              <a:spLocks noChangeArrowheads="1"/>
            </p:cNvSpPr>
            <p:nvPr/>
          </p:nvSpPr>
          <p:spPr bwMode="auto">
            <a:xfrm>
              <a:off x="3276" y="2501"/>
              <a:ext cx="49" cy="61"/>
            </a:xfrm>
            <a:prstGeom prst="ellipse">
              <a:avLst/>
            </a:prstGeom>
            <a:solidFill>
              <a:srgbClr val="000000"/>
            </a:solidFill>
            <a:ln w="25400">
              <a:solidFill>
                <a:srgbClr val="000000"/>
              </a:solidFill>
              <a:round/>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39" name="Line 14"/>
            <p:cNvSpPr>
              <a:spLocks noChangeShapeType="1"/>
            </p:cNvSpPr>
            <p:nvPr/>
          </p:nvSpPr>
          <p:spPr bwMode="auto">
            <a:xfrm>
              <a:off x="2861" y="1765"/>
              <a:ext cx="1167" cy="0"/>
            </a:xfrm>
            <a:prstGeom prst="line">
              <a:avLst/>
            </a:prstGeom>
            <a:noFill/>
            <a:ln w="254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7540" name="Oval 15"/>
            <p:cNvSpPr>
              <a:spLocks noChangeArrowheads="1"/>
            </p:cNvSpPr>
            <p:nvPr/>
          </p:nvSpPr>
          <p:spPr bwMode="auto">
            <a:xfrm>
              <a:off x="4003" y="1744"/>
              <a:ext cx="49" cy="61"/>
            </a:xfrm>
            <a:prstGeom prst="ellipse">
              <a:avLst/>
            </a:prstGeom>
            <a:solidFill>
              <a:srgbClr val="FFFFFF"/>
            </a:solidFill>
            <a:ln w="25400">
              <a:solidFill>
                <a:srgbClr val="000000"/>
              </a:solidFill>
              <a:round/>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41" name="Oval 16"/>
            <p:cNvSpPr>
              <a:spLocks noChangeArrowheads="1"/>
            </p:cNvSpPr>
            <p:nvPr/>
          </p:nvSpPr>
          <p:spPr bwMode="auto">
            <a:xfrm>
              <a:off x="3813" y="1728"/>
              <a:ext cx="49" cy="62"/>
            </a:xfrm>
            <a:prstGeom prst="ellipse">
              <a:avLst/>
            </a:prstGeom>
            <a:solidFill>
              <a:srgbClr val="000000"/>
            </a:solidFill>
            <a:ln w="25400">
              <a:solidFill>
                <a:srgbClr val="000000"/>
              </a:solidFill>
              <a:round/>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42" name="Oval 17"/>
            <p:cNvSpPr>
              <a:spLocks noChangeArrowheads="1"/>
            </p:cNvSpPr>
            <p:nvPr/>
          </p:nvSpPr>
          <p:spPr bwMode="auto">
            <a:xfrm>
              <a:off x="2761" y="1827"/>
              <a:ext cx="49" cy="62"/>
            </a:xfrm>
            <a:prstGeom prst="ellipse">
              <a:avLst/>
            </a:prstGeom>
            <a:solidFill>
              <a:srgbClr val="000000"/>
            </a:solidFill>
            <a:ln w="25400">
              <a:solidFill>
                <a:srgbClr val="000000"/>
              </a:solidFill>
              <a:round/>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43" name="Oval 18"/>
            <p:cNvSpPr>
              <a:spLocks noChangeArrowheads="1"/>
            </p:cNvSpPr>
            <p:nvPr/>
          </p:nvSpPr>
          <p:spPr bwMode="auto">
            <a:xfrm>
              <a:off x="2761" y="2883"/>
              <a:ext cx="50" cy="62"/>
            </a:xfrm>
            <a:prstGeom prst="ellipse">
              <a:avLst/>
            </a:prstGeom>
            <a:solidFill>
              <a:srgbClr val="000000"/>
            </a:solidFill>
            <a:ln w="25400">
              <a:solidFill>
                <a:srgbClr val="000000"/>
              </a:solidFill>
              <a:round/>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44" name="Rectangle 19"/>
            <p:cNvSpPr>
              <a:spLocks noChangeArrowheads="1"/>
            </p:cNvSpPr>
            <p:nvPr/>
          </p:nvSpPr>
          <p:spPr bwMode="auto">
            <a:xfrm>
              <a:off x="1344" y="2086"/>
              <a:ext cx="19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t>e</a:t>
              </a:r>
              <a:r>
                <a:rPr kumimoji="0" lang="en-US" altLang="zh-CN" sz="2000" b="0" baseline="-25000"/>
                <a:t>1</a:t>
              </a:r>
              <a:endParaRPr kumimoji="0" lang="en-US" altLang="zh-CN" sz="2000" b="0"/>
            </a:p>
          </p:txBody>
        </p:sp>
        <p:sp>
          <p:nvSpPr>
            <p:cNvPr id="107545" name="Rectangle 20"/>
            <p:cNvSpPr>
              <a:spLocks noChangeArrowheads="1"/>
            </p:cNvSpPr>
            <p:nvPr/>
          </p:nvSpPr>
          <p:spPr bwMode="auto">
            <a:xfrm>
              <a:off x="4128" y="2486"/>
              <a:ext cx="193" cy="26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t>e</a:t>
              </a:r>
              <a:r>
                <a:rPr kumimoji="0" lang="en-US" altLang="zh-CN" sz="2000" b="0" baseline="-25000"/>
                <a:t>2</a:t>
              </a:r>
              <a:endParaRPr kumimoji="0" lang="en-US" altLang="zh-CN" sz="2000" b="0"/>
            </a:p>
          </p:txBody>
        </p:sp>
        <p:sp>
          <p:nvSpPr>
            <p:cNvPr id="107546" name="Rectangle 21"/>
            <p:cNvSpPr>
              <a:spLocks noChangeArrowheads="1"/>
            </p:cNvSpPr>
            <p:nvPr/>
          </p:nvSpPr>
          <p:spPr bwMode="auto">
            <a:xfrm>
              <a:off x="3358" y="2287"/>
              <a:ext cx="15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t>C</a:t>
              </a:r>
              <a:endParaRPr kumimoji="0" lang="en-US" altLang="zh-CN" sz="2000" b="0"/>
            </a:p>
          </p:txBody>
        </p:sp>
        <p:sp>
          <p:nvSpPr>
            <p:cNvPr id="107547" name="Rectangle 22"/>
            <p:cNvSpPr>
              <a:spLocks noChangeArrowheads="1"/>
            </p:cNvSpPr>
            <p:nvPr/>
          </p:nvSpPr>
          <p:spPr bwMode="auto">
            <a:xfrm>
              <a:off x="3921" y="2001"/>
              <a:ext cx="193" cy="26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t>R</a:t>
              </a:r>
              <a:r>
                <a:rPr kumimoji="0" lang="en-US" altLang="zh-CN" sz="2000" b="0" baseline="-25000"/>
                <a:t>1</a:t>
              </a:r>
              <a:endParaRPr kumimoji="0" lang="en-US" altLang="zh-CN" sz="2000" b="0"/>
            </a:p>
          </p:txBody>
        </p:sp>
        <p:sp>
          <p:nvSpPr>
            <p:cNvPr id="107548" name="Freeform 23"/>
            <p:cNvSpPr>
              <a:spLocks/>
            </p:cNvSpPr>
            <p:nvPr/>
          </p:nvSpPr>
          <p:spPr bwMode="auto">
            <a:xfrm>
              <a:off x="2861" y="2809"/>
              <a:ext cx="1178" cy="771"/>
            </a:xfrm>
            <a:custGeom>
              <a:avLst/>
              <a:gdLst>
                <a:gd name="T0" fmla="*/ 0 w 1362"/>
                <a:gd name="T1" fmla="*/ 0 h 712"/>
                <a:gd name="T2" fmla="*/ 75 w 1362"/>
                <a:gd name="T3" fmla="*/ 0 h 712"/>
                <a:gd name="T4" fmla="*/ 75 w 1362"/>
                <a:gd name="T5" fmla="*/ 2757 h 712"/>
                <a:gd name="T6" fmla="*/ 115 w 1362"/>
                <a:gd name="T7" fmla="*/ 2757 h 712"/>
                <a:gd name="T8" fmla="*/ 0 60000 65536"/>
                <a:gd name="T9" fmla="*/ 0 60000 65536"/>
                <a:gd name="T10" fmla="*/ 0 60000 65536"/>
                <a:gd name="T11" fmla="*/ 0 60000 65536"/>
                <a:gd name="T12" fmla="*/ 0 w 1362"/>
                <a:gd name="T13" fmla="*/ 0 h 712"/>
                <a:gd name="T14" fmla="*/ 1362 w 1362"/>
                <a:gd name="T15" fmla="*/ 712 h 712"/>
              </a:gdLst>
              <a:ahLst/>
              <a:cxnLst>
                <a:cxn ang="T8">
                  <a:pos x="T0" y="T1"/>
                </a:cxn>
                <a:cxn ang="T9">
                  <a:pos x="T2" y="T3"/>
                </a:cxn>
                <a:cxn ang="T10">
                  <a:pos x="T4" y="T5"/>
                </a:cxn>
                <a:cxn ang="T11">
                  <a:pos x="T6" y="T7"/>
                </a:cxn>
              </a:cxnLst>
              <a:rect l="T12" t="T13" r="T14" b="T15"/>
              <a:pathLst>
                <a:path w="1362" h="712">
                  <a:moveTo>
                    <a:pt x="0" y="0"/>
                  </a:moveTo>
                  <a:lnTo>
                    <a:pt x="892" y="0"/>
                  </a:lnTo>
                  <a:lnTo>
                    <a:pt x="892" y="712"/>
                  </a:lnTo>
                  <a:lnTo>
                    <a:pt x="1362" y="712"/>
                  </a:lnTo>
                </a:path>
              </a:pathLst>
            </a:custGeom>
            <a:noFill/>
            <a:ln w="25400">
              <a:solidFill>
                <a:srgbClr val="00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549" name="Oval 24"/>
            <p:cNvSpPr>
              <a:spLocks noChangeArrowheads="1"/>
            </p:cNvSpPr>
            <p:nvPr/>
          </p:nvSpPr>
          <p:spPr bwMode="auto">
            <a:xfrm>
              <a:off x="4028" y="3548"/>
              <a:ext cx="50" cy="61"/>
            </a:xfrm>
            <a:prstGeom prst="ellipse">
              <a:avLst/>
            </a:prstGeom>
            <a:solidFill>
              <a:srgbClr val="FFFFFF"/>
            </a:solidFill>
            <a:ln w="25400">
              <a:solidFill>
                <a:srgbClr val="000000"/>
              </a:solidFill>
              <a:round/>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50" name="Line 25"/>
            <p:cNvSpPr>
              <a:spLocks noChangeShapeType="1"/>
            </p:cNvSpPr>
            <p:nvPr/>
          </p:nvSpPr>
          <p:spPr bwMode="auto">
            <a:xfrm>
              <a:off x="3839" y="1765"/>
              <a:ext cx="0" cy="1815"/>
            </a:xfrm>
            <a:prstGeom prst="line">
              <a:avLst/>
            </a:prstGeom>
            <a:noFill/>
            <a:ln w="254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7551" name="Rectangle 26"/>
            <p:cNvSpPr>
              <a:spLocks noChangeArrowheads="1"/>
            </p:cNvSpPr>
            <p:nvPr/>
          </p:nvSpPr>
          <p:spPr bwMode="auto">
            <a:xfrm>
              <a:off x="3817" y="1876"/>
              <a:ext cx="67" cy="393"/>
            </a:xfrm>
            <a:prstGeom prst="rect">
              <a:avLst/>
            </a:prstGeom>
            <a:solidFill>
              <a:srgbClr val="FFFFFF"/>
            </a:solidFill>
            <a:ln w="25400">
              <a:solidFill>
                <a:srgbClr val="000000"/>
              </a:solidFill>
              <a:miter lim="800000"/>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52" name="Rectangle 27"/>
            <p:cNvSpPr>
              <a:spLocks noChangeArrowheads="1"/>
            </p:cNvSpPr>
            <p:nvPr/>
          </p:nvSpPr>
          <p:spPr bwMode="auto">
            <a:xfrm>
              <a:off x="3804" y="2963"/>
              <a:ext cx="67" cy="393"/>
            </a:xfrm>
            <a:prstGeom prst="rect">
              <a:avLst/>
            </a:prstGeom>
            <a:solidFill>
              <a:srgbClr val="FFFFFF"/>
            </a:solidFill>
            <a:ln w="25400">
              <a:solidFill>
                <a:srgbClr val="000000"/>
              </a:solidFill>
              <a:miter lim="800000"/>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53" name="Rectangle 28"/>
            <p:cNvSpPr>
              <a:spLocks noChangeArrowheads="1"/>
            </p:cNvSpPr>
            <p:nvPr/>
          </p:nvSpPr>
          <p:spPr bwMode="auto">
            <a:xfrm>
              <a:off x="3802" y="2394"/>
              <a:ext cx="67" cy="393"/>
            </a:xfrm>
            <a:prstGeom prst="rect">
              <a:avLst/>
            </a:prstGeom>
            <a:solidFill>
              <a:srgbClr val="FFFFFF"/>
            </a:solidFill>
            <a:ln w="25400">
              <a:solidFill>
                <a:srgbClr val="000000"/>
              </a:solidFill>
              <a:miter lim="800000"/>
              <a:headEnd/>
              <a:tailEnd type="none" w="sm" len="lg"/>
            </a:ln>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07554" name="Line 29"/>
            <p:cNvSpPr>
              <a:spLocks noChangeShapeType="1"/>
            </p:cNvSpPr>
            <p:nvPr/>
          </p:nvSpPr>
          <p:spPr bwMode="auto">
            <a:xfrm>
              <a:off x="2851" y="2536"/>
              <a:ext cx="675" cy="1"/>
            </a:xfrm>
            <a:prstGeom prst="line">
              <a:avLst/>
            </a:prstGeom>
            <a:noFill/>
            <a:ln w="254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7555" name="Rectangle 30"/>
            <p:cNvSpPr>
              <a:spLocks noChangeArrowheads="1"/>
            </p:cNvSpPr>
            <p:nvPr/>
          </p:nvSpPr>
          <p:spPr bwMode="auto">
            <a:xfrm>
              <a:off x="3934" y="3113"/>
              <a:ext cx="193" cy="26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i="1"/>
                <a:t>R</a:t>
              </a:r>
              <a:r>
                <a:rPr kumimoji="0" lang="en-US" altLang="zh-CN" sz="2000" b="0" baseline="-25000"/>
                <a:t>2</a:t>
              </a:r>
              <a:endParaRPr kumimoji="0" lang="en-US" altLang="zh-CN" sz="2000" b="0"/>
            </a:p>
          </p:txBody>
        </p:sp>
        <p:sp>
          <p:nvSpPr>
            <p:cNvPr id="107556" name="Rectangle 31"/>
            <p:cNvSpPr>
              <a:spLocks noChangeArrowheads="1"/>
            </p:cNvSpPr>
            <p:nvPr/>
          </p:nvSpPr>
          <p:spPr bwMode="auto">
            <a:xfrm>
              <a:off x="3609" y="2554"/>
              <a:ext cx="19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en-US" altLang="zh-CN" sz="2000" b="0"/>
                <a:t>W</a:t>
              </a:r>
            </a:p>
          </p:txBody>
        </p:sp>
        <p:sp>
          <p:nvSpPr>
            <p:cNvPr id="107557" name="Rectangle 32"/>
            <p:cNvSpPr>
              <a:spLocks noChangeArrowheads="1"/>
            </p:cNvSpPr>
            <p:nvPr/>
          </p:nvSpPr>
          <p:spPr bwMode="auto">
            <a:xfrm>
              <a:off x="1293" y="3743"/>
              <a:ext cx="311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a:lnSpc>
                  <a:spcPct val="100000"/>
                </a:lnSpc>
                <a:spcBef>
                  <a:spcPct val="0"/>
                </a:spcBef>
              </a:pPr>
              <a:r>
                <a:rPr kumimoji="0" lang="zh-CN" altLang="en-US" sz="2400"/>
                <a:t>电位器调零点残余电压补偿电路</a:t>
              </a:r>
            </a:p>
          </p:txBody>
        </p:sp>
        <p:grpSp>
          <p:nvGrpSpPr>
            <p:cNvPr id="107558" name="Group 33"/>
            <p:cNvGrpSpPr>
              <a:grpSpLocks/>
            </p:cNvGrpSpPr>
            <p:nvPr/>
          </p:nvGrpSpPr>
          <p:grpSpPr bwMode="auto">
            <a:xfrm rot="-5400000">
              <a:off x="3438" y="2472"/>
              <a:ext cx="218" cy="71"/>
              <a:chOff x="4489" y="12750"/>
              <a:chExt cx="347" cy="71"/>
            </a:xfrm>
          </p:grpSpPr>
          <p:sp>
            <p:nvSpPr>
              <p:cNvPr id="107560" name="Line 34"/>
              <p:cNvSpPr>
                <a:spLocks noChangeShapeType="1"/>
              </p:cNvSpPr>
              <p:nvPr/>
            </p:nvSpPr>
            <p:spPr bwMode="auto">
              <a:xfrm>
                <a:off x="4489" y="12750"/>
                <a:ext cx="346" cy="0"/>
              </a:xfrm>
              <a:prstGeom prst="line">
                <a:avLst/>
              </a:prstGeom>
              <a:noFill/>
              <a:ln w="254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07561" name="Line 35"/>
              <p:cNvSpPr>
                <a:spLocks noChangeShapeType="1"/>
              </p:cNvSpPr>
              <p:nvPr/>
            </p:nvSpPr>
            <p:spPr bwMode="auto">
              <a:xfrm>
                <a:off x="4490" y="12821"/>
                <a:ext cx="346" cy="0"/>
              </a:xfrm>
              <a:prstGeom prst="line">
                <a:avLst/>
              </a:prstGeom>
              <a:noFill/>
              <a:ln w="25400">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sp>
          <p:nvSpPr>
            <p:cNvPr id="107559" name="Line 36"/>
            <p:cNvSpPr>
              <a:spLocks noChangeShapeType="1"/>
            </p:cNvSpPr>
            <p:nvPr/>
          </p:nvSpPr>
          <p:spPr bwMode="auto">
            <a:xfrm>
              <a:off x="3594" y="2539"/>
              <a:ext cx="20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4" name="Rectangle 37"/>
          <p:cNvSpPr>
            <a:spLocks noChangeArrowheads="1"/>
          </p:cNvSpPr>
          <p:nvPr/>
        </p:nvSpPr>
        <p:spPr bwMode="auto">
          <a:xfrm>
            <a:off x="469900" y="3451225"/>
            <a:ext cx="2811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C00000"/>
              </a:buClr>
              <a:buFont typeface="Wingdings" panose="05000000000000000000" pitchFamily="2" charset="2"/>
              <a:buChar char="ü"/>
            </a:pPr>
            <a:r>
              <a:rPr lang="zh-CN" altLang="en-US">
                <a:solidFill>
                  <a:srgbClr val="0000FF"/>
                </a:solidFill>
                <a:latin typeface="黑体" panose="02010609060101010101" pitchFamily="49" charset="-122"/>
              </a:rPr>
              <a:t> 采用补偿线路</a:t>
            </a:r>
          </a:p>
        </p:txBody>
      </p:sp>
      <p:sp>
        <p:nvSpPr>
          <p:cNvPr id="107527" name="矩形 42"/>
          <p:cNvSpPr>
            <a:spLocks noChangeArrowheads="1"/>
          </p:cNvSpPr>
          <p:nvPr/>
        </p:nvSpPr>
        <p:spPr bwMode="auto">
          <a:xfrm>
            <a:off x="357188" y="920750"/>
            <a:ext cx="41544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buClr>
                <a:srgbClr val="C00000"/>
              </a:buClr>
            </a:pPr>
            <a:r>
              <a:rPr lang="en-US" altLang="zh-CN">
                <a:solidFill>
                  <a:srgbClr val="0000FF"/>
                </a:solidFill>
                <a:latin typeface="黑体" panose="02010609060101010101" pitchFamily="49" charset="-122"/>
              </a:rPr>
              <a:t>c)</a:t>
            </a:r>
            <a:r>
              <a:rPr lang="zh-CN" altLang="en-US">
                <a:solidFill>
                  <a:srgbClr val="0000FF"/>
                </a:solidFill>
                <a:latin typeface="黑体" panose="02010609060101010101" pitchFamily="49" charset="-122"/>
              </a:rPr>
              <a:t>零点残余电压消除方法</a:t>
            </a:r>
            <a:endParaRPr lang="zh-CN" altLang="en-US"/>
          </a:p>
        </p:txBody>
      </p:sp>
      <p:sp>
        <p:nvSpPr>
          <p:cNvPr id="107528" name="Rectangle 3"/>
          <p:cNvSpPr>
            <a:spLocks noChangeArrowheads="1"/>
          </p:cNvSpPr>
          <p:nvPr/>
        </p:nvSpPr>
        <p:spPr bwMode="auto">
          <a:xfrm>
            <a:off x="3214688" y="88900"/>
            <a:ext cx="5929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§3.2.2</a:t>
            </a:r>
            <a:r>
              <a:rPr lang="en-US" altLang="zh-CN">
                <a:solidFill>
                  <a:srgbClr val="0000FF"/>
                </a:solidFill>
              </a:rPr>
              <a:t> </a:t>
            </a:r>
            <a:r>
              <a:rPr lang="zh-CN" altLang="en-US">
                <a:solidFill>
                  <a:srgbClr val="0000FF"/>
                </a:solidFill>
              </a:rPr>
              <a:t>电感式传感器</a:t>
            </a:r>
            <a:r>
              <a:rPr lang="en-US" altLang="zh-CN">
                <a:solidFill>
                  <a:srgbClr val="0000FF"/>
                </a:solidFill>
              </a:rPr>
              <a:t>|</a:t>
            </a:r>
            <a:r>
              <a:rPr lang="zh-CN" altLang="en-US">
                <a:solidFill>
                  <a:srgbClr val="C00000"/>
                </a:solidFill>
              </a:rPr>
              <a:t>差动变压器式</a:t>
            </a:r>
          </a:p>
        </p:txBody>
      </p:sp>
    </p:spTree>
    <p:extLst>
      <p:ext uri="{BB962C8B-B14F-4D97-AF65-F5344CB8AC3E}">
        <p14:creationId xmlns:p14="http://schemas.microsoft.com/office/powerpoint/2010/main" val="230005472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bwMode="auto">
          <a:xfrm>
            <a:off x="0" y="2500313"/>
            <a:ext cx="9144000" cy="4143375"/>
          </a:xfrm>
          <a:prstGeom prst="rect">
            <a:avLst/>
          </a:prstGeom>
          <a:solidFill>
            <a:schemeClr val="accent1">
              <a:lumMod val="20000"/>
              <a:lumOff val="80000"/>
            </a:schemeClr>
          </a:solidFill>
          <a:ln w="31750">
            <a:solidFill>
              <a:srgbClr val="C00000"/>
            </a:solidFill>
            <a:prstDash val="sysDash"/>
          </a:ln>
          <a:effectLst/>
        </p:spPr>
        <p:txBody>
          <a:bodyPr wrap="none">
            <a:spAutoFit/>
          </a:bodyPr>
          <a:lstStyle/>
          <a:p>
            <a:pPr>
              <a:defRPr/>
            </a:pPr>
            <a:endParaRPr lang="zh-CN" altLang="en-US">
              <a:ea typeface="黑体" pitchFamily="2" charset="-122"/>
            </a:endParaRPr>
          </a:p>
        </p:txBody>
      </p:sp>
      <p:sp>
        <p:nvSpPr>
          <p:cNvPr id="9219" name="Rectangle 2"/>
          <p:cNvSpPr>
            <a:spLocks noChangeArrowheads="1"/>
          </p:cNvSpPr>
          <p:nvPr/>
        </p:nvSpPr>
        <p:spPr bwMode="auto">
          <a:xfrm>
            <a:off x="357188" y="1047750"/>
            <a:ext cx="8475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u="sng">
                <a:solidFill>
                  <a:srgbClr val="0000FF"/>
                </a:solidFill>
                <a:latin typeface="黑体" panose="02010609060101010101" pitchFamily="49" charset="-122"/>
              </a:rPr>
              <a:t>工作原理</a:t>
            </a:r>
            <a:r>
              <a:rPr lang="zh-CN" altLang="en-US">
                <a:solidFill>
                  <a:srgbClr val="0000FF"/>
                </a:solidFill>
                <a:latin typeface="黑体" panose="02010609060101010101" pitchFamily="49" charset="-122"/>
              </a:rPr>
              <a:t>：将被测非电量的变化转化为电容量变化</a:t>
            </a:r>
          </a:p>
        </p:txBody>
      </p:sp>
      <p:sp>
        <p:nvSpPr>
          <p:cNvPr id="9220" name="Rectangle 3"/>
          <p:cNvSpPr>
            <a:spLocks noChangeArrowheads="1"/>
          </p:cNvSpPr>
          <p:nvPr/>
        </p:nvSpPr>
        <p:spPr bwMode="auto">
          <a:xfrm>
            <a:off x="428625" y="2857500"/>
            <a:ext cx="4643438"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10000"/>
              </a:lnSpc>
            </a:pPr>
            <a:r>
              <a:rPr lang="zh-CN" altLang="en-US">
                <a:latin typeface="仿宋_GB2312" panose="02010609030101010101" pitchFamily="49" charset="-122"/>
                <a:ea typeface="仿宋_GB2312" panose="02010609030101010101" pitchFamily="49" charset="-122"/>
              </a:rPr>
              <a:t>    两平行极板组成的电容器</a:t>
            </a:r>
            <a:r>
              <a:rPr lang="en-US" altLang="zh-CN">
                <a:latin typeface="仿宋_GB2312" panose="02010609030101010101" pitchFamily="49" charset="-122"/>
                <a:ea typeface="仿宋_GB2312" panose="02010609030101010101" pitchFamily="49" charset="-122"/>
              </a:rPr>
              <a:t>,</a:t>
            </a:r>
            <a:r>
              <a:rPr lang="zh-CN" altLang="en-US">
                <a:latin typeface="仿宋_GB2312" panose="02010609030101010101" pitchFamily="49" charset="-122"/>
                <a:ea typeface="仿宋_GB2312" panose="02010609030101010101" pitchFamily="49" charset="-122"/>
              </a:rPr>
              <a:t>其电容量计算公式为</a:t>
            </a:r>
            <a:r>
              <a:rPr lang="en-US" altLang="zh-CN">
                <a:latin typeface="仿宋_GB2312" panose="02010609030101010101" pitchFamily="49" charset="-122"/>
                <a:ea typeface="仿宋_GB2312" panose="02010609030101010101" pitchFamily="49" charset="-122"/>
              </a:rPr>
              <a:t>:</a:t>
            </a:r>
          </a:p>
        </p:txBody>
      </p:sp>
      <p:graphicFrame>
        <p:nvGraphicFramePr>
          <p:cNvPr id="9221" name="Object 4"/>
          <p:cNvGraphicFramePr>
            <a:graphicFrameLocks noChangeAspect="1"/>
          </p:cNvGraphicFramePr>
          <p:nvPr/>
        </p:nvGraphicFramePr>
        <p:xfrm>
          <a:off x="1000125" y="3929063"/>
          <a:ext cx="2795588" cy="1112837"/>
        </p:xfrm>
        <a:graphic>
          <a:graphicData uri="http://schemas.openxmlformats.org/presentationml/2006/ole">
            <mc:AlternateContent xmlns:mc="http://schemas.openxmlformats.org/markup-compatibility/2006">
              <mc:Choice xmlns:v="urn:schemas-microsoft-com:vml" Requires="v">
                <p:oleObj spid="_x0000_s52238" name="公式" r:id="rId3" imgW="990587" imgH="361989" progId="Equation.3">
                  <p:embed/>
                </p:oleObj>
              </mc:Choice>
              <mc:Fallback>
                <p:oleObj name="公式" r:id="rId3" imgW="990587" imgH="36198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3929063"/>
                        <a:ext cx="2795588" cy="111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2" name="Group 5"/>
          <p:cNvGrpSpPr>
            <a:grpSpLocks/>
          </p:cNvGrpSpPr>
          <p:nvPr/>
        </p:nvGrpSpPr>
        <p:grpSpPr bwMode="auto">
          <a:xfrm>
            <a:off x="5000625" y="2928938"/>
            <a:ext cx="3770313" cy="3201987"/>
            <a:chOff x="349" y="1418"/>
            <a:chExt cx="2375" cy="2017"/>
          </a:xfrm>
        </p:grpSpPr>
        <p:sp>
          <p:nvSpPr>
            <p:cNvPr id="9226" name="AutoShape 6" descr="90%"/>
            <p:cNvSpPr>
              <a:spLocks noChangeArrowheads="1"/>
            </p:cNvSpPr>
            <p:nvPr/>
          </p:nvSpPr>
          <p:spPr bwMode="auto">
            <a:xfrm>
              <a:off x="1062" y="1612"/>
              <a:ext cx="364" cy="1520"/>
            </a:xfrm>
            <a:prstGeom prst="roundRect">
              <a:avLst>
                <a:gd name="adj" fmla="val 16667"/>
              </a:avLst>
            </a:prstGeom>
            <a:pattFill prst="pct90">
              <a:fgClr>
                <a:srgbClr val="FFFF66"/>
              </a:fgClr>
              <a:bgClr>
                <a:schemeClr val="accent2"/>
              </a:bgClr>
            </a:pattFill>
            <a:ln w="9525">
              <a:solidFill>
                <a:schemeClr val="tx1"/>
              </a:solidFill>
              <a:round/>
              <a:headEnd/>
              <a:tailEnd/>
            </a:ln>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227" name="Rectangle 7"/>
            <p:cNvSpPr>
              <a:spLocks noChangeArrowheads="1"/>
            </p:cNvSpPr>
            <p:nvPr/>
          </p:nvSpPr>
          <p:spPr bwMode="auto">
            <a:xfrm>
              <a:off x="941" y="1612"/>
              <a:ext cx="121" cy="1520"/>
            </a:xfrm>
            <a:prstGeom prst="rect">
              <a:avLst/>
            </a:prstGeom>
            <a:solidFill>
              <a:schemeClr val="accent1"/>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228" name="Rectangle 8"/>
            <p:cNvSpPr>
              <a:spLocks noChangeArrowheads="1"/>
            </p:cNvSpPr>
            <p:nvPr/>
          </p:nvSpPr>
          <p:spPr bwMode="auto">
            <a:xfrm>
              <a:off x="1426" y="1612"/>
              <a:ext cx="121" cy="1520"/>
            </a:xfrm>
            <a:prstGeom prst="rect">
              <a:avLst/>
            </a:prstGeom>
            <a:solidFill>
              <a:schemeClr val="accent1"/>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229" name="Line 9"/>
            <p:cNvSpPr>
              <a:spLocks noChangeShapeType="1"/>
            </p:cNvSpPr>
            <p:nvPr/>
          </p:nvSpPr>
          <p:spPr bwMode="auto">
            <a:xfrm flipH="1">
              <a:off x="456" y="2417"/>
              <a:ext cx="485"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0" name="Line 10"/>
            <p:cNvSpPr>
              <a:spLocks noChangeShapeType="1"/>
            </p:cNvSpPr>
            <p:nvPr/>
          </p:nvSpPr>
          <p:spPr bwMode="auto">
            <a:xfrm>
              <a:off x="1547" y="2417"/>
              <a:ext cx="485"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1" name="Oval 11"/>
            <p:cNvSpPr>
              <a:spLocks noChangeArrowheads="1"/>
            </p:cNvSpPr>
            <p:nvPr/>
          </p:nvSpPr>
          <p:spPr bwMode="auto">
            <a:xfrm>
              <a:off x="2032" y="2363"/>
              <a:ext cx="113" cy="11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232" name="Oval 12"/>
            <p:cNvSpPr>
              <a:spLocks noChangeArrowheads="1"/>
            </p:cNvSpPr>
            <p:nvPr/>
          </p:nvSpPr>
          <p:spPr bwMode="auto">
            <a:xfrm>
              <a:off x="349" y="2354"/>
              <a:ext cx="113" cy="11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9233" name="Text Box 13"/>
            <p:cNvSpPr txBox="1">
              <a:spLocks noChangeArrowheads="1"/>
            </p:cNvSpPr>
            <p:nvPr/>
          </p:nvSpPr>
          <p:spPr bwMode="auto">
            <a:xfrm>
              <a:off x="1062" y="1791"/>
              <a:ext cx="364"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sz="1600" b="0">
                  <a:ea typeface="宋体" panose="02010600030101010101" pitchFamily="2" charset="-122"/>
                </a:rPr>
                <a:t>+</a:t>
              </a:r>
            </a:p>
            <a:p>
              <a:pPr eaLnBrk="1" hangingPunct="1">
                <a:spcBef>
                  <a:spcPct val="50000"/>
                </a:spcBef>
              </a:pPr>
              <a:r>
                <a:rPr lang="en-US" altLang="zh-CN" sz="1600" b="0">
                  <a:ea typeface="宋体" panose="02010600030101010101" pitchFamily="2" charset="-122"/>
                </a:rPr>
                <a:t>+</a:t>
              </a:r>
            </a:p>
            <a:p>
              <a:pPr eaLnBrk="1" hangingPunct="1">
                <a:spcBef>
                  <a:spcPct val="50000"/>
                </a:spcBef>
              </a:pPr>
              <a:r>
                <a:rPr lang="en-US" altLang="zh-CN" sz="1600" b="0">
                  <a:ea typeface="宋体" panose="02010600030101010101" pitchFamily="2" charset="-122"/>
                </a:rPr>
                <a:t>+</a:t>
              </a:r>
              <a:endParaRPr lang="en-US" altLang="zh-CN" sz="2400" b="0">
                <a:ea typeface="宋体" panose="02010600030101010101" pitchFamily="2" charset="-122"/>
              </a:endParaRPr>
            </a:p>
          </p:txBody>
        </p:sp>
        <p:sp>
          <p:nvSpPr>
            <p:cNvPr id="9234" name="Line 14"/>
            <p:cNvSpPr>
              <a:spLocks noChangeShapeType="1"/>
            </p:cNvSpPr>
            <p:nvPr/>
          </p:nvSpPr>
          <p:spPr bwMode="auto">
            <a:xfrm>
              <a:off x="1062" y="2704"/>
              <a:ext cx="0" cy="71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5" name="Line 15"/>
            <p:cNvSpPr>
              <a:spLocks noChangeShapeType="1"/>
            </p:cNvSpPr>
            <p:nvPr/>
          </p:nvSpPr>
          <p:spPr bwMode="auto">
            <a:xfrm>
              <a:off x="1426" y="2704"/>
              <a:ext cx="0" cy="71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6" name="Line 17"/>
            <p:cNvSpPr>
              <a:spLocks noChangeShapeType="1"/>
            </p:cNvSpPr>
            <p:nvPr/>
          </p:nvSpPr>
          <p:spPr bwMode="auto">
            <a:xfrm>
              <a:off x="1062" y="3305"/>
              <a:ext cx="364" cy="0"/>
            </a:xfrm>
            <a:prstGeom prst="line">
              <a:avLst/>
            </a:prstGeom>
            <a:noFill/>
            <a:ln w="9525">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7" name="Text Box 18"/>
            <p:cNvSpPr txBox="1">
              <a:spLocks noChangeArrowheads="1"/>
            </p:cNvSpPr>
            <p:nvPr/>
          </p:nvSpPr>
          <p:spPr bwMode="auto">
            <a:xfrm>
              <a:off x="1413" y="3144"/>
              <a:ext cx="11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400">
                  <a:latin typeface="仿宋_GB2312" panose="02010609030101010101" pitchFamily="49" charset="-122"/>
                  <a:ea typeface="仿宋_GB2312" panose="02010609030101010101" pitchFamily="49" charset="-122"/>
                  <a:sym typeface="Symbol" panose="05050102010706020507" pitchFamily="18" charset="2"/>
                </a:rPr>
                <a:t>极板间距</a:t>
              </a:r>
              <a:r>
                <a:rPr lang="en-US" altLang="zh-CN" sz="2400">
                  <a:latin typeface="仿宋_GB2312" panose="02010609030101010101" pitchFamily="49" charset="-122"/>
                  <a:ea typeface="仿宋_GB2312" panose="02010609030101010101" pitchFamily="49" charset="-122"/>
                  <a:sym typeface="Symbol" panose="05050102010706020507" pitchFamily="18" charset="2"/>
                </a:rPr>
                <a:t></a:t>
              </a:r>
              <a:endParaRPr lang="en-US" altLang="zh-CN" sz="2400">
                <a:latin typeface="仿宋_GB2312" panose="02010609030101010101" pitchFamily="49" charset="-122"/>
                <a:ea typeface="仿宋_GB2312" panose="02010609030101010101" pitchFamily="49" charset="-122"/>
              </a:endParaRPr>
            </a:p>
          </p:txBody>
        </p:sp>
        <p:sp>
          <p:nvSpPr>
            <p:cNvPr id="9238" name="Text Box 19"/>
            <p:cNvSpPr txBox="1">
              <a:spLocks noChangeArrowheads="1"/>
            </p:cNvSpPr>
            <p:nvPr/>
          </p:nvSpPr>
          <p:spPr bwMode="auto">
            <a:xfrm>
              <a:off x="1509" y="1832"/>
              <a:ext cx="12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r" eaLnBrk="1" hangingPunct="1">
                <a:spcBef>
                  <a:spcPct val="50000"/>
                </a:spcBef>
              </a:pPr>
              <a:r>
                <a:rPr lang="zh-CN" altLang="en-US" sz="2400">
                  <a:latin typeface="仿宋_GB2312" panose="02010609030101010101" pitchFamily="49" charset="-122"/>
                  <a:ea typeface="仿宋_GB2312" panose="02010609030101010101" pitchFamily="49" charset="-122"/>
                </a:rPr>
                <a:t>极板面积</a:t>
              </a:r>
              <a:r>
                <a:rPr lang="en-US" altLang="zh-CN" sz="2400">
                  <a:latin typeface="仿宋_GB2312" panose="02010609030101010101" pitchFamily="49" charset="-122"/>
                  <a:ea typeface="仿宋_GB2312" panose="02010609030101010101" pitchFamily="49" charset="-122"/>
                </a:rPr>
                <a:t>A</a:t>
              </a:r>
            </a:p>
          </p:txBody>
        </p:sp>
        <p:sp>
          <p:nvSpPr>
            <p:cNvPr id="9239" name="Line 20"/>
            <p:cNvSpPr>
              <a:spLocks noChangeShapeType="1"/>
            </p:cNvSpPr>
            <p:nvPr/>
          </p:nvSpPr>
          <p:spPr bwMode="auto">
            <a:xfrm flipV="1">
              <a:off x="1489" y="2091"/>
              <a:ext cx="426" cy="214"/>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0" name="Text Box 21"/>
            <p:cNvSpPr txBox="1">
              <a:spLocks noChangeArrowheads="1"/>
            </p:cNvSpPr>
            <p:nvPr/>
          </p:nvSpPr>
          <p:spPr bwMode="auto">
            <a:xfrm>
              <a:off x="1464" y="1418"/>
              <a:ext cx="11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r" eaLnBrk="1" hangingPunct="1">
                <a:spcBef>
                  <a:spcPct val="50000"/>
                </a:spcBef>
              </a:pPr>
              <a:r>
                <a:rPr lang="zh-CN" altLang="en-US" sz="2400">
                  <a:latin typeface="仿宋_GB2312" panose="02010609030101010101" pitchFamily="49" charset="-122"/>
                  <a:ea typeface="仿宋_GB2312" panose="02010609030101010101" pitchFamily="49" charset="-122"/>
                  <a:sym typeface="Symbol" panose="05050102010706020507" pitchFamily="18" charset="2"/>
                </a:rPr>
                <a:t>介电常数</a:t>
              </a:r>
              <a:r>
                <a:rPr lang="en-US" altLang="zh-CN" sz="2400">
                  <a:latin typeface="仿宋_GB2312" panose="02010609030101010101" pitchFamily="49" charset="-122"/>
                  <a:ea typeface="仿宋_GB2312" panose="02010609030101010101" pitchFamily="49" charset="-122"/>
                  <a:sym typeface="Symbol" panose="05050102010706020507" pitchFamily="18" charset="2"/>
                </a:rPr>
                <a:t></a:t>
              </a:r>
              <a:endParaRPr lang="en-US" altLang="zh-CN" sz="2400">
                <a:latin typeface="仿宋_GB2312" panose="02010609030101010101" pitchFamily="49" charset="-122"/>
                <a:ea typeface="仿宋_GB2312" panose="02010609030101010101" pitchFamily="49" charset="-122"/>
              </a:endParaRPr>
            </a:p>
          </p:txBody>
        </p:sp>
        <p:sp>
          <p:nvSpPr>
            <p:cNvPr id="9241" name="Line 22"/>
            <p:cNvSpPr>
              <a:spLocks noChangeShapeType="1"/>
            </p:cNvSpPr>
            <p:nvPr/>
          </p:nvSpPr>
          <p:spPr bwMode="auto">
            <a:xfrm flipV="1">
              <a:off x="1248" y="1659"/>
              <a:ext cx="451" cy="33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23" name="Rectangle 26"/>
          <p:cNvSpPr>
            <a:spLocks noChangeArrowheads="1"/>
          </p:cNvSpPr>
          <p:nvPr/>
        </p:nvSpPr>
        <p:spPr bwMode="auto">
          <a:xfrm>
            <a:off x="357188" y="1747838"/>
            <a:ext cx="87868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r>
              <a:rPr lang="zh-CN" altLang="en-US">
                <a:latin typeface="黑体" panose="02010609060101010101" pitchFamily="49" charset="-122"/>
              </a:rPr>
              <a:t>主要类型：</a:t>
            </a:r>
            <a:r>
              <a:rPr lang="en-US" altLang="zh-CN">
                <a:latin typeface="黑体" panose="02010609060101010101" pitchFamily="49" charset="-122"/>
              </a:rPr>
              <a:t>(1)</a:t>
            </a:r>
            <a:r>
              <a:rPr lang="zh-CN" altLang="en-US">
                <a:latin typeface="黑体" panose="02010609060101010101" pitchFamily="49" charset="-122"/>
              </a:rPr>
              <a:t>变极距型；</a:t>
            </a:r>
            <a:r>
              <a:rPr lang="en-US" altLang="zh-CN">
                <a:latin typeface="黑体" panose="02010609060101010101" pitchFamily="49" charset="-122"/>
              </a:rPr>
              <a:t>(2)</a:t>
            </a:r>
            <a:r>
              <a:rPr lang="zh-CN" altLang="en-US">
                <a:latin typeface="黑体" panose="02010609060101010101" pitchFamily="49" charset="-122"/>
              </a:rPr>
              <a:t>变面积型；</a:t>
            </a:r>
            <a:r>
              <a:rPr lang="en-US" altLang="zh-CN">
                <a:latin typeface="黑体" panose="02010609060101010101" pitchFamily="49" charset="-122"/>
              </a:rPr>
              <a:t>(3)</a:t>
            </a:r>
            <a:r>
              <a:rPr lang="zh-CN" altLang="en-US">
                <a:latin typeface="黑体" panose="02010609060101010101" pitchFamily="49" charset="-122"/>
              </a:rPr>
              <a:t>变介质型</a:t>
            </a:r>
          </a:p>
        </p:txBody>
      </p:sp>
      <p:sp>
        <p:nvSpPr>
          <p:cNvPr id="9224" name="Rectangle 28"/>
          <p:cNvSpPr>
            <a:spLocks noChangeArrowheads="1"/>
          </p:cNvSpPr>
          <p:nvPr/>
        </p:nvSpPr>
        <p:spPr bwMode="auto">
          <a:xfrm>
            <a:off x="5603875" y="0"/>
            <a:ext cx="3540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en-US">
                <a:solidFill>
                  <a:srgbClr val="FF0000"/>
                </a:solidFill>
              </a:rPr>
              <a:t>§3.2</a:t>
            </a:r>
            <a:r>
              <a:rPr lang="en-US" altLang="zh-CN">
                <a:solidFill>
                  <a:srgbClr val="FF0000"/>
                </a:solidFill>
              </a:rPr>
              <a:t> </a:t>
            </a:r>
            <a:r>
              <a:rPr lang="zh-CN" altLang="en-US">
                <a:solidFill>
                  <a:srgbClr val="FF0000"/>
                </a:solidFill>
              </a:rPr>
              <a:t>电容式传感器</a:t>
            </a:r>
          </a:p>
        </p:txBody>
      </p:sp>
      <p:sp>
        <p:nvSpPr>
          <p:cNvPr id="29" name="矩形 28"/>
          <p:cNvSpPr/>
          <p:nvPr/>
        </p:nvSpPr>
        <p:spPr>
          <a:xfrm>
            <a:off x="422275" y="5235575"/>
            <a:ext cx="4721225" cy="1127125"/>
          </a:xfrm>
          <a:prstGeom prst="rect">
            <a:avLst/>
          </a:prstGeom>
        </p:spPr>
        <p:txBody>
          <a:bodyPr>
            <a:spAutoFit/>
          </a:bodyPr>
          <a:lstStyle/>
          <a:p>
            <a:pPr algn="just">
              <a:lnSpc>
                <a:spcPct val="120000"/>
              </a:lnSpc>
              <a:defRPr/>
            </a:pPr>
            <a:r>
              <a:rPr lang="en-US" altLang="zh-CN" dirty="0">
                <a:latin typeface="+mn-lt"/>
                <a:ea typeface="仿宋_GB2312" pitchFamily="49" charset="-122"/>
              </a:rPr>
              <a:t>         δ</a:t>
            </a:r>
            <a:r>
              <a:rPr lang="zh-CN" altLang="en-US" dirty="0">
                <a:latin typeface="+mn-lt"/>
                <a:ea typeface="仿宋_GB2312" pitchFamily="49" charset="-122"/>
              </a:rPr>
              <a:t>、</a:t>
            </a:r>
            <a:r>
              <a:rPr lang="en-US" altLang="zh-CN" dirty="0">
                <a:latin typeface="+mn-lt"/>
                <a:ea typeface="仿宋_GB2312" pitchFamily="49" charset="-122"/>
              </a:rPr>
              <a:t>A</a:t>
            </a:r>
            <a:r>
              <a:rPr lang="zh-CN" altLang="en-US" dirty="0">
                <a:latin typeface="+mn-lt"/>
                <a:ea typeface="仿宋_GB2312" pitchFamily="49" charset="-122"/>
              </a:rPr>
              <a:t>或</a:t>
            </a:r>
            <a:r>
              <a:rPr lang="en-US" altLang="zh-CN" dirty="0">
                <a:latin typeface="+mn-lt"/>
                <a:ea typeface="仿宋_GB2312" pitchFamily="49" charset="-122"/>
              </a:rPr>
              <a:t>ε</a:t>
            </a:r>
            <a:r>
              <a:rPr lang="zh-CN" altLang="en-US" dirty="0">
                <a:latin typeface="+mn-lt"/>
                <a:ea typeface="仿宋_GB2312" pitchFamily="49" charset="-122"/>
              </a:rPr>
              <a:t>发生变化时，都会引起电容的变化。</a:t>
            </a:r>
          </a:p>
        </p:txBody>
      </p:sp>
      <p:grpSp>
        <p:nvGrpSpPr>
          <p:cNvPr id="26" name="组合 25"/>
          <p:cNvGrpSpPr/>
          <p:nvPr/>
        </p:nvGrpSpPr>
        <p:grpSpPr>
          <a:xfrm>
            <a:off x="6098325" y="466552"/>
            <a:ext cx="2551224" cy="419447"/>
            <a:chOff x="5022379" y="1884537"/>
            <a:chExt cx="2551224" cy="419447"/>
          </a:xfrm>
        </p:grpSpPr>
        <p:grpSp>
          <p:nvGrpSpPr>
            <p:cNvPr id="27" name="组合 26"/>
            <p:cNvGrpSpPr/>
            <p:nvPr/>
          </p:nvGrpSpPr>
          <p:grpSpPr>
            <a:xfrm>
              <a:off x="5022379" y="1884537"/>
              <a:ext cx="1478434" cy="419447"/>
              <a:chOff x="4400029" y="1162844"/>
              <a:chExt cx="1478434" cy="419447"/>
            </a:xfrm>
          </p:grpSpPr>
          <p:sp>
            <p:nvSpPr>
              <p:cNvPr id="32" name="五角星 31"/>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33" name="五角星 32"/>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34" name="五角星 33"/>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28" name="五角星 27"/>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30" name="五角星 29"/>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220301473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bwMode="auto">
          <a:xfrm>
            <a:off x="0" y="3878263"/>
            <a:ext cx="9144000" cy="2857500"/>
          </a:xfrm>
          <a:prstGeom prst="rect">
            <a:avLst/>
          </a:prstGeom>
          <a:solidFill>
            <a:schemeClr val="accent1">
              <a:lumMod val="20000"/>
              <a:lumOff val="80000"/>
            </a:schemeClr>
          </a:solidFill>
          <a:ln w="31750">
            <a:solidFill>
              <a:srgbClr val="C00000"/>
            </a:solidFill>
            <a:prstDash val="sysDash"/>
          </a:ln>
          <a:effectLst/>
        </p:spPr>
        <p:txBody>
          <a:bodyPr/>
          <a:lstStyle/>
          <a:p>
            <a:pPr>
              <a:defRPr/>
            </a:pPr>
            <a:endParaRPr lang="zh-CN" altLang="en-US">
              <a:ea typeface="黑体" pitchFamily="2" charset="-122"/>
            </a:endParaRPr>
          </a:p>
        </p:txBody>
      </p:sp>
      <p:sp>
        <p:nvSpPr>
          <p:cNvPr id="10243" name="Rectangle 2"/>
          <p:cNvSpPr>
            <a:spLocks noChangeArrowheads="1"/>
          </p:cNvSpPr>
          <p:nvPr/>
        </p:nvSpPr>
        <p:spPr bwMode="auto">
          <a:xfrm>
            <a:off x="179388" y="1079500"/>
            <a:ext cx="8748712" cy="558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nchor="ct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pic>
        <p:nvPicPr>
          <p:cNvPr id="10244" name="Picture 7"/>
          <p:cNvPicPr>
            <a:picLocks noChangeAspect="1" noChangeArrowheads="1"/>
          </p:cNvPicPr>
          <p:nvPr/>
        </p:nvPicPr>
        <p:blipFill>
          <a:blip r:embed="rId3">
            <a:extLst>
              <a:ext uri="{28A0092B-C50C-407E-A947-70E740481C1C}">
                <a14:useLocalDpi xmlns:a14="http://schemas.microsoft.com/office/drawing/2010/main" val="0"/>
              </a:ext>
            </a:extLst>
          </a:blip>
          <a:srcRect r="5556"/>
          <a:stretch>
            <a:fillRect/>
          </a:stretch>
        </p:blipFill>
        <p:spPr bwMode="auto">
          <a:xfrm>
            <a:off x="5275263" y="692150"/>
            <a:ext cx="3643312"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5" name="组合 13"/>
          <p:cNvGrpSpPr>
            <a:grpSpLocks/>
          </p:cNvGrpSpPr>
          <p:nvPr/>
        </p:nvGrpSpPr>
        <p:grpSpPr bwMode="auto">
          <a:xfrm>
            <a:off x="285750" y="992188"/>
            <a:ext cx="4572000" cy="2551112"/>
            <a:chOff x="285720" y="1484313"/>
            <a:chExt cx="4895102" cy="2730505"/>
          </a:xfrm>
        </p:grpSpPr>
        <p:pic>
          <p:nvPicPr>
            <p:cNvPr id="1025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1484313"/>
              <a:ext cx="4895102" cy="27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515128" y="3720371"/>
              <a:ext cx="414724" cy="438376"/>
            </a:xfrm>
            <a:prstGeom prst="rect">
              <a:avLst/>
            </a:prstGeom>
            <a:solidFill>
              <a:schemeClr val="accent1">
                <a:lumMod val="20000"/>
                <a:lumOff val="80000"/>
              </a:schemeClr>
            </a:solidFill>
          </p:spPr>
          <p:txBody>
            <a:bodyPr>
              <a:spAutoFit/>
            </a:bodyPr>
            <a:lstStyle/>
            <a:p>
              <a:pPr>
                <a:defRPr/>
              </a:pPr>
              <a:r>
                <a:rPr lang="en-US" altLang="zh-CN" dirty="0">
                  <a:ea typeface="仿宋_GB2312" pitchFamily="49" charset="-122"/>
                </a:rPr>
                <a:t>ε</a:t>
              </a:r>
              <a:endParaRPr lang="zh-CN" altLang="en-US" dirty="0">
                <a:ea typeface="黑体" pitchFamily="2" charset="-122"/>
              </a:endParaRPr>
            </a:p>
          </p:txBody>
        </p:sp>
        <p:sp>
          <p:nvSpPr>
            <p:cNvPr id="11" name="矩形 10"/>
            <p:cNvSpPr/>
            <p:nvPr/>
          </p:nvSpPr>
          <p:spPr>
            <a:xfrm>
              <a:off x="642655" y="1484313"/>
              <a:ext cx="445318" cy="436676"/>
            </a:xfrm>
            <a:prstGeom prst="rect">
              <a:avLst/>
            </a:prstGeom>
            <a:solidFill>
              <a:schemeClr val="accent1">
                <a:lumMod val="20000"/>
                <a:lumOff val="80000"/>
              </a:schemeClr>
            </a:solidFill>
          </p:spPr>
          <p:txBody>
            <a:bodyPr wrap="none">
              <a:spAutoFit/>
            </a:bodyPr>
            <a:lstStyle/>
            <a:p>
              <a:pPr>
                <a:defRPr/>
              </a:pPr>
              <a:r>
                <a:rPr lang="en-US" altLang="zh-CN" dirty="0">
                  <a:ea typeface="仿宋_GB2312" pitchFamily="49" charset="-122"/>
                </a:rPr>
                <a:t>A</a:t>
              </a:r>
              <a:endParaRPr lang="zh-CN" altLang="en-US" dirty="0">
                <a:ea typeface="黑体" pitchFamily="2" charset="-122"/>
              </a:endParaRPr>
            </a:p>
          </p:txBody>
        </p:sp>
        <p:sp>
          <p:nvSpPr>
            <p:cNvPr id="12" name="矩形 11"/>
            <p:cNvSpPr/>
            <p:nvPr/>
          </p:nvSpPr>
          <p:spPr>
            <a:xfrm>
              <a:off x="4429560" y="2627828"/>
              <a:ext cx="370532" cy="436678"/>
            </a:xfrm>
            <a:prstGeom prst="rect">
              <a:avLst/>
            </a:prstGeom>
            <a:solidFill>
              <a:schemeClr val="accent1">
                <a:lumMod val="20000"/>
                <a:lumOff val="80000"/>
              </a:schemeClr>
            </a:solidFill>
          </p:spPr>
          <p:txBody>
            <a:bodyPr wrap="none">
              <a:spAutoFit/>
            </a:bodyPr>
            <a:lstStyle/>
            <a:p>
              <a:pPr>
                <a:defRPr/>
              </a:pPr>
              <a:r>
                <a:rPr lang="en-US" altLang="zh-CN" dirty="0">
                  <a:ea typeface="仿宋_GB2312" pitchFamily="49" charset="-122"/>
                </a:rPr>
                <a:t>δ</a:t>
              </a:r>
              <a:endParaRPr lang="zh-CN" altLang="en-US" dirty="0">
                <a:ea typeface="黑体" pitchFamily="2" charset="-122"/>
              </a:endParaRPr>
            </a:p>
          </p:txBody>
        </p:sp>
      </p:grpSp>
      <p:sp>
        <p:nvSpPr>
          <p:cNvPr id="13" name="矩形 12"/>
          <p:cNvSpPr/>
          <p:nvPr/>
        </p:nvSpPr>
        <p:spPr>
          <a:xfrm>
            <a:off x="8947150" y="3376613"/>
            <a:ext cx="317500" cy="338137"/>
          </a:xfrm>
          <a:prstGeom prst="rect">
            <a:avLst/>
          </a:prstGeom>
          <a:solidFill>
            <a:schemeClr val="accent1">
              <a:lumMod val="20000"/>
              <a:lumOff val="80000"/>
            </a:schemeClr>
          </a:solidFill>
        </p:spPr>
        <p:txBody>
          <a:bodyPr wrap="none">
            <a:spAutoFit/>
          </a:bodyPr>
          <a:lstStyle/>
          <a:p>
            <a:pPr>
              <a:defRPr/>
            </a:pPr>
            <a:r>
              <a:rPr lang="en-US" altLang="zh-CN" sz="2000" dirty="0">
                <a:ea typeface="仿宋_GB2312" pitchFamily="49" charset="-122"/>
              </a:rPr>
              <a:t>δ</a:t>
            </a:r>
            <a:endParaRPr lang="zh-CN" altLang="en-US" sz="2000" dirty="0">
              <a:ea typeface="黑体" pitchFamily="2" charset="-122"/>
            </a:endParaRPr>
          </a:p>
        </p:txBody>
      </p:sp>
      <p:sp>
        <p:nvSpPr>
          <p:cNvPr id="15" name="矩形 14"/>
          <p:cNvSpPr/>
          <p:nvPr/>
        </p:nvSpPr>
        <p:spPr>
          <a:xfrm>
            <a:off x="7265988" y="3448050"/>
            <a:ext cx="660400" cy="338138"/>
          </a:xfrm>
          <a:prstGeom prst="rect">
            <a:avLst/>
          </a:prstGeom>
          <a:solidFill>
            <a:schemeClr val="accent1">
              <a:lumMod val="20000"/>
              <a:lumOff val="80000"/>
            </a:schemeClr>
          </a:solidFill>
        </p:spPr>
        <p:txBody>
          <a:bodyPr wrap="none">
            <a:spAutoFit/>
          </a:bodyPr>
          <a:lstStyle/>
          <a:p>
            <a:pPr>
              <a:defRPr/>
            </a:pPr>
            <a:r>
              <a:rPr lang="en-US" altLang="zh-CN" sz="2000" dirty="0">
                <a:latin typeface="+mn-lt"/>
                <a:ea typeface="仿宋_GB2312" pitchFamily="49" charset="-122"/>
              </a:rPr>
              <a:t>△δ</a:t>
            </a:r>
            <a:r>
              <a:rPr lang="en-US" altLang="zh-CN" sz="2000" baseline="-25000" dirty="0">
                <a:latin typeface="+mn-lt"/>
                <a:ea typeface="仿宋_GB2312" pitchFamily="49" charset="-122"/>
              </a:rPr>
              <a:t>2</a:t>
            </a:r>
            <a:endParaRPr lang="zh-CN" altLang="en-US" sz="2000" baseline="-25000" dirty="0">
              <a:latin typeface="+mn-lt"/>
              <a:ea typeface="黑体" pitchFamily="2" charset="-122"/>
            </a:endParaRPr>
          </a:p>
        </p:txBody>
      </p:sp>
      <p:sp>
        <p:nvSpPr>
          <p:cNvPr id="16" name="矩形 15"/>
          <p:cNvSpPr/>
          <p:nvPr/>
        </p:nvSpPr>
        <p:spPr>
          <a:xfrm>
            <a:off x="6265863" y="3436938"/>
            <a:ext cx="660400" cy="338137"/>
          </a:xfrm>
          <a:prstGeom prst="rect">
            <a:avLst/>
          </a:prstGeom>
          <a:solidFill>
            <a:schemeClr val="accent1">
              <a:lumMod val="20000"/>
              <a:lumOff val="80000"/>
            </a:schemeClr>
          </a:solidFill>
        </p:spPr>
        <p:txBody>
          <a:bodyPr wrap="none">
            <a:spAutoFit/>
          </a:bodyPr>
          <a:lstStyle/>
          <a:p>
            <a:pPr>
              <a:defRPr/>
            </a:pPr>
            <a:r>
              <a:rPr lang="en-US" altLang="zh-CN" sz="2000" dirty="0">
                <a:latin typeface="+mn-lt"/>
                <a:ea typeface="仿宋_GB2312" pitchFamily="49" charset="-122"/>
              </a:rPr>
              <a:t>△δ</a:t>
            </a:r>
            <a:r>
              <a:rPr lang="en-US" altLang="zh-CN" sz="2000" baseline="-25000" dirty="0">
                <a:latin typeface="+mn-lt"/>
                <a:ea typeface="仿宋_GB2312" pitchFamily="49" charset="-122"/>
              </a:rPr>
              <a:t>1</a:t>
            </a:r>
            <a:endParaRPr lang="zh-CN" altLang="en-US" sz="2000" baseline="-25000" dirty="0">
              <a:latin typeface="+mn-lt"/>
              <a:ea typeface="黑体" pitchFamily="2" charset="-122"/>
            </a:endParaRPr>
          </a:p>
        </p:txBody>
      </p:sp>
      <p:sp>
        <p:nvSpPr>
          <p:cNvPr id="17" name="矩形 16"/>
          <p:cNvSpPr/>
          <p:nvPr/>
        </p:nvSpPr>
        <p:spPr>
          <a:xfrm>
            <a:off x="4959350" y="2895600"/>
            <a:ext cx="712788" cy="339725"/>
          </a:xfrm>
          <a:prstGeom prst="rect">
            <a:avLst/>
          </a:prstGeom>
          <a:solidFill>
            <a:schemeClr val="accent1">
              <a:lumMod val="20000"/>
              <a:lumOff val="80000"/>
            </a:schemeClr>
          </a:solidFill>
        </p:spPr>
        <p:txBody>
          <a:bodyPr wrap="none">
            <a:spAutoFit/>
          </a:bodyPr>
          <a:lstStyle/>
          <a:p>
            <a:pPr>
              <a:defRPr/>
            </a:pPr>
            <a:r>
              <a:rPr lang="en-US" altLang="zh-CN" sz="2000" dirty="0">
                <a:latin typeface="+mn-lt"/>
                <a:ea typeface="仿宋_GB2312" pitchFamily="49" charset="-122"/>
              </a:rPr>
              <a:t>△C</a:t>
            </a:r>
            <a:r>
              <a:rPr lang="en-US" altLang="zh-CN" sz="2000" baseline="-25000" dirty="0">
                <a:latin typeface="+mn-lt"/>
                <a:ea typeface="仿宋_GB2312" pitchFamily="49" charset="-122"/>
              </a:rPr>
              <a:t>2</a:t>
            </a:r>
            <a:endParaRPr lang="zh-CN" altLang="en-US" sz="2000" baseline="-25000" dirty="0">
              <a:latin typeface="+mn-lt"/>
              <a:ea typeface="黑体" pitchFamily="2" charset="-122"/>
            </a:endParaRPr>
          </a:p>
        </p:txBody>
      </p:sp>
      <p:sp>
        <p:nvSpPr>
          <p:cNvPr id="19" name="矩形 18"/>
          <p:cNvSpPr/>
          <p:nvPr/>
        </p:nvSpPr>
        <p:spPr>
          <a:xfrm>
            <a:off x="4954588" y="1966913"/>
            <a:ext cx="712787" cy="339725"/>
          </a:xfrm>
          <a:prstGeom prst="rect">
            <a:avLst/>
          </a:prstGeom>
          <a:solidFill>
            <a:schemeClr val="accent1">
              <a:lumMod val="20000"/>
              <a:lumOff val="80000"/>
            </a:schemeClr>
          </a:solidFill>
        </p:spPr>
        <p:txBody>
          <a:bodyPr wrap="none">
            <a:spAutoFit/>
          </a:bodyPr>
          <a:lstStyle/>
          <a:p>
            <a:pPr>
              <a:defRPr/>
            </a:pPr>
            <a:r>
              <a:rPr lang="en-US" altLang="zh-CN" sz="2000" dirty="0">
                <a:latin typeface="+mn-lt"/>
                <a:ea typeface="仿宋_GB2312" pitchFamily="49" charset="-122"/>
              </a:rPr>
              <a:t>△C</a:t>
            </a:r>
            <a:r>
              <a:rPr lang="en-US" altLang="zh-CN" sz="2000" baseline="-25000" dirty="0">
                <a:latin typeface="+mn-lt"/>
                <a:ea typeface="仿宋_GB2312" pitchFamily="49" charset="-122"/>
              </a:rPr>
              <a:t>1</a:t>
            </a:r>
            <a:endParaRPr lang="zh-CN" altLang="en-US" sz="2000" baseline="-25000" dirty="0">
              <a:latin typeface="+mn-lt"/>
              <a:ea typeface="黑体" pitchFamily="2" charset="-122"/>
            </a:endParaRPr>
          </a:p>
        </p:txBody>
      </p:sp>
      <p:graphicFrame>
        <p:nvGraphicFramePr>
          <p:cNvPr id="10251" name="Object 3"/>
          <p:cNvGraphicFramePr>
            <a:graphicFrameLocks noChangeAspect="1"/>
          </p:cNvGraphicFramePr>
          <p:nvPr/>
        </p:nvGraphicFramePr>
        <p:xfrm>
          <a:off x="785813" y="4138613"/>
          <a:ext cx="5500687" cy="933450"/>
        </p:xfrm>
        <a:graphic>
          <a:graphicData uri="http://schemas.openxmlformats.org/presentationml/2006/ole">
            <mc:AlternateContent xmlns:mc="http://schemas.openxmlformats.org/markup-compatibility/2006">
              <mc:Choice xmlns:v="urn:schemas-microsoft-com:vml" Requires="v">
                <p:oleObj spid="_x0000_s53298" r:id="rId5" imgW="2311400" imgH="431800" progId="Equation.3">
                  <p:embed/>
                </p:oleObj>
              </mc:Choice>
              <mc:Fallback>
                <p:oleObj r:id="rId5" imgW="23114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3" y="4138613"/>
                        <a:ext cx="5500687" cy="9334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2" name="Object 6"/>
          <p:cNvGraphicFramePr>
            <a:graphicFrameLocks noChangeAspect="1"/>
          </p:cNvGraphicFramePr>
          <p:nvPr/>
        </p:nvGraphicFramePr>
        <p:xfrm>
          <a:off x="1214438" y="5214938"/>
          <a:ext cx="1752600" cy="500062"/>
        </p:xfrm>
        <a:graphic>
          <a:graphicData uri="http://schemas.openxmlformats.org/presentationml/2006/ole">
            <mc:AlternateContent xmlns:mc="http://schemas.openxmlformats.org/markup-compatibility/2006">
              <mc:Choice xmlns:v="urn:schemas-microsoft-com:vml" Requires="v">
                <p:oleObj spid="_x0000_s53299" r:id="rId7" imgW="710891" imgH="177723" progId="Equation.3">
                  <p:embed/>
                </p:oleObj>
              </mc:Choice>
              <mc:Fallback>
                <p:oleObj r:id="rId7" imgW="710891" imgH="17772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4438" y="5214938"/>
                        <a:ext cx="1752600" cy="500062"/>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3" name="Object 7"/>
          <p:cNvGraphicFramePr>
            <a:graphicFrameLocks noChangeAspect="1"/>
          </p:cNvGraphicFramePr>
          <p:nvPr/>
        </p:nvGraphicFramePr>
        <p:xfrm>
          <a:off x="3900488" y="5286375"/>
          <a:ext cx="2743200" cy="509588"/>
        </p:xfrm>
        <a:graphic>
          <a:graphicData uri="http://schemas.openxmlformats.org/presentationml/2006/ole">
            <mc:AlternateContent xmlns:mc="http://schemas.openxmlformats.org/markup-compatibility/2006">
              <mc:Choice xmlns:v="urn:schemas-microsoft-com:vml" Requires="v">
                <p:oleObj spid="_x0000_s53300" r:id="rId9" imgW="1079032" imgH="203112" progId="Equation.3">
                  <p:embed/>
                </p:oleObj>
              </mc:Choice>
              <mc:Fallback>
                <p:oleObj r:id="rId9" imgW="1079032"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0488" y="5286375"/>
                        <a:ext cx="2743200" cy="509588"/>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4" name="矩形 24"/>
          <p:cNvSpPr>
            <a:spLocks noChangeArrowheads="1"/>
          </p:cNvSpPr>
          <p:nvPr/>
        </p:nvSpPr>
        <p:spPr bwMode="auto">
          <a:xfrm>
            <a:off x="714375" y="5214938"/>
            <a:ext cx="3151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若                     ，则</a:t>
            </a:r>
          </a:p>
        </p:txBody>
      </p:sp>
      <p:sp>
        <p:nvSpPr>
          <p:cNvPr id="10255" name="Rectangle 28"/>
          <p:cNvSpPr>
            <a:spLocks noChangeArrowheads="1"/>
          </p:cNvSpPr>
          <p:nvPr/>
        </p:nvSpPr>
        <p:spPr bwMode="auto">
          <a:xfrm>
            <a:off x="4214813" y="0"/>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en-US">
                <a:solidFill>
                  <a:srgbClr val="FF0000"/>
                </a:solidFill>
              </a:rPr>
              <a:t>§3.2</a:t>
            </a:r>
            <a:r>
              <a:rPr lang="en-US" altLang="zh-CN">
                <a:solidFill>
                  <a:srgbClr val="FF0000"/>
                </a:solidFill>
              </a:rPr>
              <a:t> </a:t>
            </a:r>
            <a:r>
              <a:rPr lang="zh-CN" altLang="en-US">
                <a:solidFill>
                  <a:srgbClr val="FF0000"/>
                </a:solidFill>
              </a:rPr>
              <a:t>电容式传感器</a:t>
            </a:r>
            <a:r>
              <a:rPr lang="en-US" altLang="zh-CN">
                <a:solidFill>
                  <a:srgbClr val="FF0000"/>
                </a:solidFill>
              </a:rPr>
              <a:t>-</a:t>
            </a:r>
            <a:r>
              <a:rPr lang="zh-CN" altLang="en-US">
                <a:solidFill>
                  <a:srgbClr val="0000FF"/>
                </a:solidFill>
              </a:rPr>
              <a:t>变极距型</a:t>
            </a:r>
          </a:p>
        </p:txBody>
      </p:sp>
      <p:sp>
        <p:nvSpPr>
          <p:cNvPr id="27" name="Text Box 8"/>
          <p:cNvSpPr txBox="1">
            <a:spLocks noChangeArrowheads="1"/>
          </p:cNvSpPr>
          <p:nvPr/>
        </p:nvSpPr>
        <p:spPr bwMode="auto">
          <a:xfrm>
            <a:off x="714375" y="5976938"/>
            <a:ext cx="5324475" cy="523875"/>
          </a:xfrm>
          <a:prstGeom prst="rect">
            <a:avLst/>
          </a:prstGeom>
          <a:noFill/>
          <a:ln w="12700" cap="sq" algn="ctr">
            <a:noFill/>
            <a:miter lim="800000"/>
            <a:headEnd type="none" w="sm" len="sm"/>
            <a:tailEnd type="none" w="sm" len="sm"/>
          </a:ln>
          <a:effectLst/>
        </p:spPr>
        <p:txBody>
          <a:bodyPr wrap="none">
            <a:spAutoFit/>
          </a:bodyPr>
          <a:lstStyle/>
          <a:p>
            <a:pPr>
              <a:defRPr/>
            </a:pPr>
            <a:r>
              <a:rPr lang="zh-CN" altLang="en-US" dirty="0">
                <a:ea typeface="黑体" pitchFamily="2" charset="-122"/>
                <a:cs typeface="Times New Roman" pitchFamily="18" charset="0"/>
              </a:rPr>
              <a:t>变极距型传感器变化范围</a:t>
            </a:r>
            <a:r>
              <a:rPr lang="zh-CN" altLang="en-US" dirty="0">
                <a:effectLst>
                  <a:outerShdw blurRad="38100" dist="38100" dir="2700000" algn="tl">
                    <a:srgbClr val="C0C0C0"/>
                  </a:outerShdw>
                </a:effectLst>
                <a:ea typeface="黑体" pitchFamily="2" charset="-122"/>
                <a:cs typeface="Times New Roman" pitchFamily="18" charset="0"/>
              </a:rPr>
              <a:t>一般取 </a:t>
            </a:r>
          </a:p>
        </p:txBody>
      </p:sp>
      <p:graphicFrame>
        <p:nvGraphicFramePr>
          <p:cNvPr id="10257" name="Object 9"/>
          <p:cNvGraphicFramePr>
            <a:graphicFrameLocks noChangeAspect="1"/>
          </p:cNvGraphicFramePr>
          <p:nvPr/>
        </p:nvGraphicFramePr>
        <p:xfrm>
          <a:off x="5924550" y="6048375"/>
          <a:ext cx="2005013" cy="428625"/>
        </p:xfrm>
        <a:graphic>
          <a:graphicData uri="http://schemas.openxmlformats.org/presentationml/2006/ole">
            <mc:AlternateContent xmlns:mc="http://schemas.openxmlformats.org/markup-compatibility/2006">
              <mc:Choice xmlns:v="urn:schemas-microsoft-com:vml" Requires="v">
                <p:oleObj spid="_x0000_s53301" name="公式" r:id="rId11" imgW="660113" imgH="177723" progId="Equation.3">
                  <p:embed/>
                </p:oleObj>
              </mc:Choice>
              <mc:Fallback>
                <p:oleObj name="公式" r:id="rId11" imgW="660113"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4550" y="6048375"/>
                        <a:ext cx="2005013" cy="428625"/>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9994188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4572000" y="5214938"/>
            <a:ext cx="4071938" cy="1143000"/>
          </a:xfrm>
          <a:prstGeom prst="rect">
            <a:avLst/>
          </a:prstGeom>
          <a:solidFill>
            <a:schemeClr val="accent1">
              <a:lumMod val="20000"/>
              <a:lumOff val="80000"/>
            </a:schemeClr>
          </a:solidFill>
          <a:ln w="31750">
            <a:solidFill>
              <a:srgbClr val="C00000"/>
            </a:solidFill>
            <a:prstDash val="sysDash"/>
          </a:ln>
          <a:effectLst/>
        </p:spPr>
        <p:txBody>
          <a:bodyPr/>
          <a:lstStyle/>
          <a:p>
            <a:pPr>
              <a:defRPr/>
            </a:pPr>
            <a:endParaRPr lang="zh-CN" altLang="en-US">
              <a:ea typeface="黑体" pitchFamily="2" charset="-122"/>
            </a:endParaRPr>
          </a:p>
        </p:txBody>
      </p:sp>
      <p:sp>
        <p:nvSpPr>
          <p:cNvPr id="11267" name="Text Box 2"/>
          <p:cNvSpPr txBox="1">
            <a:spLocks noChangeArrowheads="1"/>
          </p:cNvSpPr>
          <p:nvPr/>
        </p:nvSpPr>
        <p:spPr bwMode="auto">
          <a:xfrm>
            <a:off x="214313" y="857250"/>
            <a:ext cx="8501062"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30000"/>
              </a:lnSpc>
            </a:pPr>
            <a:r>
              <a:rPr lang="zh-CN" altLang="en-US">
                <a:solidFill>
                  <a:srgbClr val="0000FF"/>
                </a:solidFill>
              </a:rPr>
              <a:t>问题</a:t>
            </a:r>
            <a:r>
              <a:rPr lang="en-US" altLang="zh-CN">
                <a:solidFill>
                  <a:srgbClr val="0000FF"/>
                </a:solidFill>
              </a:rPr>
              <a:t>1</a:t>
            </a:r>
            <a:r>
              <a:rPr lang="zh-CN" altLang="en-US">
                <a:solidFill>
                  <a:srgbClr val="0000FF"/>
                </a:solidFill>
              </a:rPr>
              <a:t>：为什么变极距型电容传感器的灵敏度和非线性是矛盾的？实际应用中怎样解决这一问题？</a:t>
            </a:r>
          </a:p>
        </p:txBody>
      </p:sp>
      <p:grpSp>
        <p:nvGrpSpPr>
          <p:cNvPr id="11268" name="Group 5"/>
          <p:cNvGrpSpPr>
            <a:grpSpLocks/>
          </p:cNvGrpSpPr>
          <p:nvPr/>
        </p:nvGrpSpPr>
        <p:grpSpPr bwMode="auto">
          <a:xfrm>
            <a:off x="214313" y="2286000"/>
            <a:ext cx="2973387" cy="3943350"/>
            <a:chOff x="349" y="1389"/>
            <a:chExt cx="1873" cy="2484"/>
          </a:xfrm>
        </p:grpSpPr>
        <p:sp>
          <p:nvSpPr>
            <p:cNvPr id="11276" name="AutoShape 6" descr="90%"/>
            <p:cNvSpPr>
              <a:spLocks noChangeArrowheads="1"/>
            </p:cNvSpPr>
            <p:nvPr/>
          </p:nvSpPr>
          <p:spPr bwMode="auto">
            <a:xfrm>
              <a:off x="1062" y="1612"/>
              <a:ext cx="364" cy="1520"/>
            </a:xfrm>
            <a:prstGeom prst="roundRect">
              <a:avLst>
                <a:gd name="adj" fmla="val 16667"/>
              </a:avLst>
            </a:prstGeom>
            <a:pattFill prst="pct90">
              <a:fgClr>
                <a:srgbClr val="FFFF66"/>
              </a:fgClr>
              <a:bgClr>
                <a:schemeClr val="accent2"/>
              </a:bgClr>
            </a:pattFill>
            <a:ln w="9525">
              <a:solidFill>
                <a:schemeClr val="tx1"/>
              </a:solidFill>
              <a:round/>
              <a:headEnd/>
              <a:tailEnd/>
            </a:ln>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1277" name="Rectangle 7"/>
            <p:cNvSpPr>
              <a:spLocks noChangeArrowheads="1"/>
            </p:cNvSpPr>
            <p:nvPr/>
          </p:nvSpPr>
          <p:spPr bwMode="auto">
            <a:xfrm>
              <a:off x="941" y="1612"/>
              <a:ext cx="121" cy="1520"/>
            </a:xfrm>
            <a:prstGeom prst="rect">
              <a:avLst/>
            </a:prstGeom>
            <a:solidFill>
              <a:schemeClr val="accent1"/>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1278" name="Rectangle 8"/>
            <p:cNvSpPr>
              <a:spLocks noChangeArrowheads="1"/>
            </p:cNvSpPr>
            <p:nvPr/>
          </p:nvSpPr>
          <p:spPr bwMode="auto">
            <a:xfrm>
              <a:off x="1426" y="1612"/>
              <a:ext cx="121" cy="1520"/>
            </a:xfrm>
            <a:prstGeom prst="rect">
              <a:avLst/>
            </a:prstGeom>
            <a:solidFill>
              <a:schemeClr val="accent1"/>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1279" name="Line 9"/>
            <p:cNvSpPr>
              <a:spLocks noChangeShapeType="1"/>
            </p:cNvSpPr>
            <p:nvPr/>
          </p:nvSpPr>
          <p:spPr bwMode="auto">
            <a:xfrm flipH="1">
              <a:off x="456" y="2417"/>
              <a:ext cx="485"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0" name="Line 10"/>
            <p:cNvSpPr>
              <a:spLocks noChangeShapeType="1"/>
            </p:cNvSpPr>
            <p:nvPr/>
          </p:nvSpPr>
          <p:spPr bwMode="auto">
            <a:xfrm>
              <a:off x="1547" y="2417"/>
              <a:ext cx="485"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1" name="Oval 11"/>
            <p:cNvSpPr>
              <a:spLocks noChangeArrowheads="1"/>
            </p:cNvSpPr>
            <p:nvPr/>
          </p:nvSpPr>
          <p:spPr bwMode="auto">
            <a:xfrm>
              <a:off x="2032" y="2363"/>
              <a:ext cx="113" cy="11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1282" name="Oval 12"/>
            <p:cNvSpPr>
              <a:spLocks noChangeArrowheads="1"/>
            </p:cNvSpPr>
            <p:nvPr/>
          </p:nvSpPr>
          <p:spPr bwMode="auto">
            <a:xfrm>
              <a:off x="349" y="2354"/>
              <a:ext cx="113" cy="11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1283" name="Text Box 13"/>
            <p:cNvSpPr txBox="1">
              <a:spLocks noChangeArrowheads="1"/>
            </p:cNvSpPr>
            <p:nvPr/>
          </p:nvSpPr>
          <p:spPr bwMode="auto">
            <a:xfrm>
              <a:off x="1062" y="1791"/>
              <a:ext cx="364"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sz="1600" b="0">
                  <a:ea typeface="宋体" panose="02010600030101010101" pitchFamily="2" charset="-122"/>
                </a:rPr>
                <a:t>+</a:t>
              </a:r>
            </a:p>
            <a:p>
              <a:pPr eaLnBrk="1" hangingPunct="1">
                <a:spcBef>
                  <a:spcPct val="50000"/>
                </a:spcBef>
              </a:pPr>
              <a:r>
                <a:rPr lang="en-US" altLang="zh-CN" sz="1600" b="0">
                  <a:ea typeface="宋体" panose="02010600030101010101" pitchFamily="2" charset="-122"/>
                </a:rPr>
                <a:t>+</a:t>
              </a:r>
            </a:p>
            <a:p>
              <a:pPr eaLnBrk="1" hangingPunct="1">
                <a:spcBef>
                  <a:spcPct val="50000"/>
                </a:spcBef>
              </a:pPr>
              <a:r>
                <a:rPr lang="en-US" altLang="zh-CN" sz="1600" b="0">
                  <a:ea typeface="宋体" panose="02010600030101010101" pitchFamily="2" charset="-122"/>
                </a:rPr>
                <a:t>+</a:t>
              </a:r>
              <a:endParaRPr lang="en-US" altLang="zh-CN" sz="2400" b="0">
                <a:ea typeface="宋体" panose="02010600030101010101" pitchFamily="2" charset="-122"/>
              </a:endParaRPr>
            </a:p>
          </p:txBody>
        </p:sp>
        <p:sp>
          <p:nvSpPr>
            <p:cNvPr id="11284" name="Line 14"/>
            <p:cNvSpPr>
              <a:spLocks noChangeShapeType="1"/>
            </p:cNvSpPr>
            <p:nvPr/>
          </p:nvSpPr>
          <p:spPr bwMode="auto">
            <a:xfrm>
              <a:off x="1062" y="3158"/>
              <a:ext cx="0" cy="71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5" name="Line 15"/>
            <p:cNvSpPr>
              <a:spLocks noChangeShapeType="1"/>
            </p:cNvSpPr>
            <p:nvPr/>
          </p:nvSpPr>
          <p:spPr bwMode="auto">
            <a:xfrm>
              <a:off x="1426" y="3158"/>
              <a:ext cx="0" cy="71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6" name="Line 16"/>
            <p:cNvSpPr>
              <a:spLocks noChangeShapeType="1"/>
            </p:cNvSpPr>
            <p:nvPr/>
          </p:nvSpPr>
          <p:spPr bwMode="auto">
            <a:xfrm>
              <a:off x="1062" y="3784"/>
              <a:ext cx="1134"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7" name="Line 17"/>
            <p:cNvSpPr>
              <a:spLocks noChangeShapeType="1"/>
            </p:cNvSpPr>
            <p:nvPr/>
          </p:nvSpPr>
          <p:spPr bwMode="auto">
            <a:xfrm>
              <a:off x="1062" y="3784"/>
              <a:ext cx="364" cy="0"/>
            </a:xfrm>
            <a:prstGeom prst="line">
              <a:avLst/>
            </a:prstGeom>
            <a:noFill/>
            <a:ln w="9525">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8" name="Text Box 18"/>
            <p:cNvSpPr txBox="1">
              <a:spLocks noChangeArrowheads="1"/>
            </p:cNvSpPr>
            <p:nvPr/>
          </p:nvSpPr>
          <p:spPr bwMode="auto">
            <a:xfrm>
              <a:off x="1111" y="3430"/>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a:ea typeface="宋体" panose="02010600030101010101" pitchFamily="2" charset="-122"/>
                  <a:sym typeface="Symbol" panose="05050102010706020507" pitchFamily="18" charset="2"/>
                </a:rPr>
                <a:t></a:t>
              </a:r>
              <a:endParaRPr lang="en-US" altLang="zh-CN">
                <a:ea typeface="宋体" panose="02010600030101010101" pitchFamily="2" charset="-122"/>
              </a:endParaRPr>
            </a:p>
          </p:txBody>
        </p:sp>
        <p:sp>
          <p:nvSpPr>
            <p:cNvPr id="11289" name="Text Box 19"/>
            <p:cNvSpPr txBox="1">
              <a:spLocks noChangeArrowheads="1"/>
            </p:cNvSpPr>
            <p:nvPr/>
          </p:nvSpPr>
          <p:spPr bwMode="auto">
            <a:xfrm>
              <a:off x="1737" y="1818"/>
              <a:ext cx="48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r" eaLnBrk="1" hangingPunct="1">
                <a:spcBef>
                  <a:spcPct val="50000"/>
                </a:spcBef>
              </a:pPr>
              <a:r>
                <a:rPr lang="en-US" altLang="zh-CN"/>
                <a:t>A</a:t>
              </a:r>
            </a:p>
          </p:txBody>
        </p:sp>
        <p:sp>
          <p:nvSpPr>
            <p:cNvPr id="11290" name="Line 20"/>
            <p:cNvSpPr>
              <a:spLocks noChangeShapeType="1"/>
            </p:cNvSpPr>
            <p:nvPr/>
          </p:nvSpPr>
          <p:spPr bwMode="auto">
            <a:xfrm flipV="1">
              <a:off x="1547" y="2024"/>
              <a:ext cx="426" cy="21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1" name="Text Box 21"/>
            <p:cNvSpPr txBox="1">
              <a:spLocks noChangeArrowheads="1"/>
            </p:cNvSpPr>
            <p:nvPr/>
          </p:nvSpPr>
          <p:spPr bwMode="auto">
            <a:xfrm>
              <a:off x="1719" y="1389"/>
              <a:ext cx="48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r" eaLnBrk="1" hangingPunct="1">
                <a:spcBef>
                  <a:spcPct val="50000"/>
                </a:spcBef>
              </a:pPr>
              <a:r>
                <a:rPr lang="en-US" altLang="zh-CN">
                  <a:ea typeface="宋体" panose="02010600030101010101" pitchFamily="2" charset="-122"/>
                  <a:sym typeface="Symbol" panose="05050102010706020507" pitchFamily="18" charset="2"/>
                </a:rPr>
                <a:t></a:t>
              </a:r>
              <a:endParaRPr lang="en-US" altLang="zh-CN">
                <a:ea typeface="宋体" panose="02010600030101010101" pitchFamily="2" charset="-122"/>
              </a:endParaRPr>
            </a:p>
          </p:txBody>
        </p:sp>
        <p:sp>
          <p:nvSpPr>
            <p:cNvPr id="11292" name="Line 22"/>
            <p:cNvSpPr>
              <a:spLocks noChangeShapeType="1"/>
            </p:cNvSpPr>
            <p:nvPr/>
          </p:nvSpPr>
          <p:spPr bwMode="auto">
            <a:xfrm flipV="1">
              <a:off x="1248" y="1634"/>
              <a:ext cx="725" cy="3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028" name="Object 5"/>
          <p:cNvGraphicFramePr>
            <a:graphicFrameLocks noChangeAspect="1"/>
          </p:cNvGraphicFramePr>
          <p:nvPr/>
        </p:nvGraphicFramePr>
        <p:xfrm>
          <a:off x="2214563" y="5286375"/>
          <a:ext cx="6629400" cy="1125538"/>
        </p:xfrm>
        <a:graphic>
          <a:graphicData uri="http://schemas.openxmlformats.org/presentationml/2006/ole">
            <mc:AlternateContent xmlns:mc="http://schemas.openxmlformats.org/markup-compatibility/2006">
              <mc:Choice xmlns:v="urn:schemas-microsoft-com:vml" Requires="v">
                <p:oleObj spid="_x0000_s54310" r:id="rId4" imgW="2971800" imgH="508000" progId="Equation.3">
                  <p:embed/>
                </p:oleObj>
              </mc:Choice>
              <mc:Fallback>
                <p:oleObj r:id="rId4" imgW="29718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563" y="5286375"/>
                        <a:ext cx="6629400" cy="1125538"/>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矩形 23"/>
          <p:cNvSpPr/>
          <p:nvPr/>
        </p:nvSpPr>
        <p:spPr>
          <a:xfrm>
            <a:off x="3490913" y="2571750"/>
            <a:ext cx="1987550" cy="436563"/>
          </a:xfrm>
          <a:prstGeom prst="rect">
            <a:avLst/>
          </a:prstGeom>
        </p:spPr>
        <p:txBody>
          <a:bodyPr wrap="none">
            <a:spAutoFit/>
          </a:bodyPr>
          <a:lstStyle/>
          <a:p>
            <a:pPr>
              <a:defRPr/>
            </a:pPr>
            <a:r>
              <a:rPr lang="zh-CN" altLang="en-US" dirty="0">
                <a:effectLst>
                  <a:outerShdw blurRad="38100" dist="38100" dir="2700000" algn="tl">
                    <a:srgbClr val="C0C0C0"/>
                  </a:outerShdw>
                </a:effectLst>
                <a:ea typeface="黑体" pitchFamily="2" charset="-122"/>
                <a:cs typeface="Times New Roman" pitchFamily="18" charset="0"/>
              </a:rPr>
              <a:t>初始电容：</a:t>
            </a:r>
            <a:endParaRPr lang="zh-CN" altLang="en-US" dirty="0">
              <a:ea typeface="黑体" pitchFamily="2" charset="-122"/>
            </a:endParaRPr>
          </a:p>
        </p:txBody>
      </p:sp>
      <p:sp>
        <p:nvSpPr>
          <p:cNvPr id="25" name="矩形 24"/>
          <p:cNvSpPr/>
          <p:nvPr/>
        </p:nvSpPr>
        <p:spPr>
          <a:xfrm>
            <a:off x="3494088" y="3352800"/>
            <a:ext cx="2347912" cy="436563"/>
          </a:xfrm>
          <a:prstGeom prst="rect">
            <a:avLst/>
          </a:prstGeom>
        </p:spPr>
        <p:txBody>
          <a:bodyPr wrap="none">
            <a:spAutoFit/>
          </a:bodyPr>
          <a:lstStyle/>
          <a:p>
            <a:pPr>
              <a:defRPr/>
            </a:pPr>
            <a:r>
              <a:rPr lang="zh-CN" altLang="en-US" dirty="0">
                <a:effectLst>
                  <a:outerShdw blurRad="38100" dist="38100" dir="2700000" algn="tl">
                    <a:srgbClr val="C0C0C0"/>
                  </a:outerShdw>
                </a:effectLst>
                <a:ea typeface="黑体" pitchFamily="2" charset="-122"/>
                <a:cs typeface="Times New Roman" pitchFamily="18" charset="0"/>
              </a:rPr>
              <a:t>电容变化量：</a:t>
            </a:r>
            <a:endParaRPr lang="zh-CN" altLang="en-US" dirty="0">
              <a:ea typeface="黑体" pitchFamily="2" charset="-122"/>
            </a:endParaRPr>
          </a:p>
        </p:txBody>
      </p:sp>
      <p:graphicFrame>
        <p:nvGraphicFramePr>
          <p:cNvPr id="11272" name="Object 4"/>
          <p:cNvGraphicFramePr>
            <a:graphicFrameLocks noChangeAspect="1"/>
          </p:cNvGraphicFramePr>
          <p:nvPr/>
        </p:nvGraphicFramePr>
        <p:xfrm>
          <a:off x="5419725" y="2214563"/>
          <a:ext cx="2795588" cy="1112837"/>
        </p:xfrm>
        <a:graphic>
          <a:graphicData uri="http://schemas.openxmlformats.org/presentationml/2006/ole">
            <mc:AlternateContent xmlns:mc="http://schemas.openxmlformats.org/markup-compatibility/2006">
              <mc:Choice xmlns:v="urn:schemas-microsoft-com:vml" Requires="v">
                <p:oleObj spid="_x0000_s54311" name="公式" r:id="rId6" imgW="990587" imgH="361989" progId="Equation.3">
                  <p:embed/>
                </p:oleObj>
              </mc:Choice>
              <mc:Fallback>
                <p:oleObj name="公式" r:id="rId6" imgW="990587" imgH="36198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9725" y="2214563"/>
                        <a:ext cx="2795588" cy="111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3"/>
          <p:cNvGraphicFramePr>
            <a:graphicFrameLocks noChangeAspect="1"/>
          </p:cNvGraphicFramePr>
          <p:nvPr/>
        </p:nvGraphicFramePr>
        <p:xfrm>
          <a:off x="3357563" y="4000500"/>
          <a:ext cx="5500687" cy="933450"/>
        </p:xfrm>
        <a:graphic>
          <a:graphicData uri="http://schemas.openxmlformats.org/presentationml/2006/ole">
            <mc:AlternateContent xmlns:mc="http://schemas.openxmlformats.org/markup-compatibility/2006">
              <mc:Choice xmlns:v="urn:schemas-microsoft-com:vml" Requires="v">
                <p:oleObj spid="_x0000_s54312" r:id="rId8" imgW="2311400" imgH="431800" progId="Equation.3">
                  <p:embed/>
                </p:oleObj>
              </mc:Choice>
              <mc:Fallback>
                <p:oleObj r:id="rId8" imgW="23114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7563" y="4000500"/>
                        <a:ext cx="5500687" cy="9334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矩形 27"/>
          <p:cNvSpPr>
            <a:spLocks noChangeArrowheads="1"/>
          </p:cNvSpPr>
          <p:nvPr/>
        </p:nvSpPr>
        <p:spPr bwMode="auto">
          <a:xfrm>
            <a:off x="5786438" y="6397625"/>
            <a:ext cx="162718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0000FF"/>
                </a:solidFill>
              </a:rPr>
              <a:t>非线性项</a:t>
            </a:r>
            <a:endParaRPr lang="zh-CN" altLang="en-US"/>
          </a:p>
        </p:txBody>
      </p:sp>
      <p:sp>
        <p:nvSpPr>
          <p:cNvPr id="11275" name="Rectangle 28"/>
          <p:cNvSpPr>
            <a:spLocks noChangeArrowheads="1"/>
          </p:cNvSpPr>
          <p:nvPr/>
        </p:nvSpPr>
        <p:spPr bwMode="auto">
          <a:xfrm>
            <a:off x="4214813" y="0"/>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en-US">
                <a:solidFill>
                  <a:srgbClr val="FF0000"/>
                </a:solidFill>
              </a:rPr>
              <a:t>§3.2</a:t>
            </a:r>
            <a:r>
              <a:rPr lang="en-US" altLang="zh-CN">
                <a:solidFill>
                  <a:srgbClr val="FF0000"/>
                </a:solidFill>
              </a:rPr>
              <a:t> </a:t>
            </a:r>
            <a:r>
              <a:rPr lang="zh-CN" altLang="en-US">
                <a:solidFill>
                  <a:srgbClr val="FF0000"/>
                </a:solidFill>
              </a:rPr>
              <a:t>电容式传感器</a:t>
            </a:r>
            <a:r>
              <a:rPr lang="en-US" altLang="zh-CN">
                <a:solidFill>
                  <a:srgbClr val="FF0000"/>
                </a:solidFill>
              </a:rPr>
              <a:t>-</a:t>
            </a:r>
            <a:r>
              <a:rPr lang="zh-CN" altLang="en-US">
                <a:solidFill>
                  <a:srgbClr val="0000FF"/>
                </a:solidFill>
              </a:rPr>
              <a:t>变极距型</a:t>
            </a:r>
          </a:p>
        </p:txBody>
      </p:sp>
      <p:grpSp>
        <p:nvGrpSpPr>
          <p:cNvPr id="29" name="组合 28"/>
          <p:cNvGrpSpPr/>
          <p:nvPr/>
        </p:nvGrpSpPr>
        <p:grpSpPr>
          <a:xfrm>
            <a:off x="6114628" y="3463925"/>
            <a:ext cx="2551224" cy="419447"/>
            <a:chOff x="5022379" y="1884537"/>
            <a:chExt cx="2551224" cy="419447"/>
          </a:xfrm>
        </p:grpSpPr>
        <p:grpSp>
          <p:nvGrpSpPr>
            <p:cNvPr id="31" name="组合 30"/>
            <p:cNvGrpSpPr/>
            <p:nvPr/>
          </p:nvGrpSpPr>
          <p:grpSpPr>
            <a:xfrm>
              <a:off x="5022379" y="1884537"/>
              <a:ext cx="1478434" cy="419447"/>
              <a:chOff x="4400029" y="1162844"/>
              <a:chExt cx="1478434" cy="419447"/>
            </a:xfrm>
          </p:grpSpPr>
          <p:sp>
            <p:nvSpPr>
              <p:cNvPr id="34" name="五角星 33"/>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35" name="五角星 34"/>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36" name="五角星 35"/>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32" name="五角星 31"/>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33" name="五角星 32"/>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378086462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0" y="2214563"/>
            <a:ext cx="9144000" cy="4521200"/>
          </a:xfrm>
          <a:prstGeom prst="rect">
            <a:avLst/>
          </a:prstGeom>
          <a:solidFill>
            <a:schemeClr val="accent1">
              <a:lumMod val="20000"/>
              <a:lumOff val="80000"/>
            </a:schemeClr>
          </a:solidFill>
          <a:ln w="31750">
            <a:solidFill>
              <a:srgbClr val="C00000"/>
            </a:solidFill>
            <a:prstDash val="sysDash"/>
          </a:ln>
          <a:effectLst/>
        </p:spPr>
        <p:txBody>
          <a:bodyPr/>
          <a:lstStyle/>
          <a:p>
            <a:pPr>
              <a:defRPr/>
            </a:pPr>
            <a:endParaRPr lang="zh-CN" altLang="en-US">
              <a:ea typeface="黑体" pitchFamily="2" charset="-122"/>
            </a:endParaRPr>
          </a:p>
        </p:txBody>
      </p:sp>
      <p:sp>
        <p:nvSpPr>
          <p:cNvPr id="757762" name="Text Box 2"/>
          <p:cNvSpPr txBox="1">
            <a:spLocks noChangeArrowheads="1"/>
          </p:cNvSpPr>
          <p:nvPr/>
        </p:nvSpPr>
        <p:spPr bwMode="auto">
          <a:xfrm>
            <a:off x="244475" y="2744788"/>
            <a:ext cx="2830513" cy="522287"/>
          </a:xfrm>
          <a:prstGeom prst="rect">
            <a:avLst/>
          </a:prstGeom>
          <a:noFill/>
          <a:ln w="12700" cap="sq" algn="ctr">
            <a:noFill/>
            <a:miter lim="800000"/>
            <a:headEnd type="none" w="sm" len="sm"/>
            <a:tailEnd type="none" w="sm" len="sm"/>
          </a:ln>
          <a:effectLst/>
        </p:spPr>
        <p:txBody>
          <a:bodyPr wrap="none">
            <a:spAutoFit/>
          </a:bodyPr>
          <a:lstStyle/>
          <a:p>
            <a:pPr>
              <a:defRPr/>
            </a:pPr>
            <a:r>
              <a:rPr lang="zh-CN" altLang="en-US" dirty="0">
                <a:effectLst>
                  <a:outerShdw blurRad="38100" dist="38100" dir="2700000" algn="tl">
                    <a:srgbClr val="C0C0C0"/>
                  </a:outerShdw>
                </a:effectLst>
                <a:ea typeface="黑体" pitchFamily="2" charset="-122"/>
              </a:rPr>
              <a:t>差动电容变化量</a:t>
            </a:r>
            <a:r>
              <a:rPr lang="en-US" altLang="zh-CN" dirty="0">
                <a:effectLst>
                  <a:outerShdw blurRad="38100" dist="38100" dir="2700000" algn="tl">
                    <a:srgbClr val="C0C0C0"/>
                  </a:outerShdw>
                </a:effectLst>
                <a:ea typeface="黑体" pitchFamily="2" charset="-122"/>
              </a:rPr>
              <a:t>:</a:t>
            </a:r>
            <a:endParaRPr lang="zh-CN" altLang="en-US" dirty="0">
              <a:effectLst>
                <a:outerShdw blurRad="38100" dist="38100" dir="2700000" algn="tl">
                  <a:srgbClr val="C0C0C0"/>
                </a:outerShdw>
              </a:effectLst>
              <a:ea typeface="黑体" pitchFamily="2" charset="-122"/>
            </a:endParaRPr>
          </a:p>
        </p:txBody>
      </p:sp>
      <p:graphicFrame>
        <p:nvGraphicFramePr>
          <p:cNvPr id="13316" name="Object 3"/>
          <p:cNvGraphicFramePr>
            <a:graphicFrameLocks noChangeAspect="1"/>
          </p:cNvGraphicFramePr>
          <p:nvPr/>
        </p:nvGraphicFramePr>
        <p:xfrm>
          <a:off x="3157538" y="2500313"/>
          <a:ext cx="5726112" cy="1071562"/>
        </p:xfrm>
        <a:graphic>
          <a:graphicData uri="http://schemas.openxmlformats.org/presentationml/2006/ole">
            <mc:AlternateContent xmlns:mc="http://schemas.openxmlformats.org/markup-compatibility/2006">
              <mc:Choice xmlns:v="urn:schemas-microsoft-com:vml" Requires="v">
                <p:oleObj spid="_x0000_s55310" r:id="rId3" imgW="2692400" imgH="508000" progId="Equation.3">
                  <p:embed/>
                </p:oleObj>
              </mc:Choice>
              <mc:Fallback>
                <p:oleObj r:id="rId3" imgW="26924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538" y="2500313"/>
                        <a:ext cx="5726112" cy="1071562"/>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7" name="Rectangle 5"/>
          <p:cNvSpPr>
            <a:spLocks noChangeArrowheads="1"/>
          </p:cNvSpPr>
          <p:nvPr/>
        </p:nvSpPr>
        <p:spPr bwMode="auto">
          <a:xfrm>
            <a:off x="350838" y="3716338"/>
            <a:ext cx="4103687"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Aft>
                <a:spcPts val="600"/>
              </a:spcAft>
            </a:pPr>
            <a:r>
              <a:rPr lang="zh-CN" altLang="en-US" sz="2600" u="sng">
                <a:solidFill>
                  <a:srgbClr val="0000FF"/>
                </a:solidFill>
                <a:latin typeface="仿宋_GB2312" panose="02010609030101010101" pitchFamily="49" charset="-122"/>
                <a:ea typeface="仿宋_GB2312" panose="02010609030101010101" pitchFamily="49" charset="-122"/>
              </a:rPr>
              <a:t>优点：</a:t>
            </a:r>
          </a:p>
          <a:p>
            <a:pPr eaLnBrk="1" hangingPunct="1">
              <a:lnSpc>
                <a:spcPct val="110000"/>
              </a:lnSpc>
            </a:pPr>
            <a:r>
              <a:rPr lang="en-US" altLang="zh-CN" sz="2600">
                <a:latin typeface="仿宋_GB2312" panose="02010609030101010101" pitchFamily="49" charset="-122"/>
                <a:ea typeface="仿宋_GB2312" panose="02010609030101010101" pitchFamily="49" charset="-122"/>
              </a:rPr>
              <a:t>1</a:t>
            </a:r>
            <a:r>
              <a:rPr lang="zh-CN" altLang="en-US" sz="2600">
                <a:latin typeface="仿宋_GB2312" panose="02010609030101010101" pitchFamily="49" charset="-122"/>
                <a:ea typeface="仿宋_GB2312" panose="02010609030101010101" pitchFamily="49" charset="-122"/>
              </a:rPr>
              <a:t>、减小非线性误差</a:t>
            </a:r>
          </a:p>
          <a:p>
            <a:pPr eaLnBrk="1" hangingPunct="1">
              <a:lnSpc>
                <a:spcPct val="110000"/>
              </a:lnSpc>
            </a:pPr>
            <a:r>
              <a:rPr lang="en-US" altLang="zh-CN" sz="2600">
                <a:latin typeface="仿宋_GB2312" panose="02010609030101010101" pitchFamily="49" charset="-122"/>
                <a:ea typeface="仿宋_GB2312" panose="02010609030101010101" pitchFamily="49" charset="-122"/>
              </a:rPr>
              <a:t>2</a:t>
            </a:r>
            <a:r>
              <a:rPr lang="zh-CN" altLang="en-US" sz="2600">
                <a:latin typeface="仿宋_GB2312" panose="02010609030101010101" pitchFamily="49" charset="-122"/>
                <a:ea typeface="仿宋_GB2312" panose="02010609030101010101" pitchFamily="49" charset="-122"/>
              </a:rPr>
              <a:t>、提高传感器灵敏度</a:t>
            </a:r>
          </a:p>
          <a:p>
            <a:pPr eaLnBrk="1" hangingPunct="1">
              <a:lnSpc>
                <a:spcPct val="110000"/>
              </a:lnSpc>
            </a:pPr>
            <a:r>
              <a:rPr lang="en-US" altLang="zh-CN" sz="2600">
                <a:latin typeface="仿宋_GB2312" panose="02010609030101010101" pitchFamily="49" charset="-122"/>
                <a:ea typeface="仿宋_GB2312" panose="02010609030101010101" pitchFamily="49" charset="-122"/>
              </a:rPr>
              <a:t>3</a:t>
            </a:r>
            <a:r>
              <a:rPr lang="zh-CN" altLang="en-US" sz="2600">
                <a:latin typeface="仿宋_GB2312" panose="02010609030101010101" pitchFamily="49" charset="-122"/>
                <a:ea typeface="仿宋_GB2312" panose="02010609030101010101" pitchFamily="49" charset="-122"/>
              </a:rPr>
              <a:t>、减小寄生电容的影响</a:t>
            </a:r>
          </a:p>
          <a:p>
            <a:pPr eaLnBrk="1" hangingPunct="1">
              <a:lnSpc>
                <a:spcPct val="110000"/>
              </a:lnSpc>
            </a:pPr>
            <a:r>
              <a:rPr lang="en-US" altLang="zh-CN" sz="2600">
                <a:latin typeface="仿宋_GB2312" panose="02010609030101010101" pitchFamily="49" charset="-122"/>
                <a:ea typeface="仿宋_GB2312" panose="02010609030101010101" pitchFamily="49" charset="-122"/>
              </a:rPr>
              <a:t>4</a:t>
            </a:r>
            <a:r>
              <a:rPr lang="zh-CN" altLang="en-US" sz="2600">
                <a:latin typeface="仿宋_GB2312" panose="02010609030101010101" pitchFamily="49" charset="-122"/>
                <a:ea typeface="仿宋_GB2312" panose="02010609030101010101" pitchFamily="49" charset="-122"/>
              </a:rPr>
              <a:t>、减小温度、湿度等环境因素的影响</a:t>
            </a:r>
          </a:p>
        </p:txBody>
      </p:sp>
      <p:grpSp>
        <p:nvGrpSpPr>
          <p:cNvPr id="13318" name="Group 7"/>
          <p:cNvGrpSpPr>
            <a:grpSpLocks/>
          </p:cNvGrpSpPr>
          <p:nvPr/>
        </p:nvGrpSpPr>
        <p:grpSpPr bwMode="auto">
          <a:xfrm>
            <a:off x="4672013" y="3765550"/>
            <a:ext cx="4103687" cy="2663825"/>
            <a:chOff x="2971" y="2432"/>
            <a:chExt cx="2585" cy="1678"/>
          </a:xfrm>
        </p:grpSpPr>
        <p:sp>
          <p:nvSpPr>
            <p:cNvPr id="13321" name="Rectangle 8"/>
            <p:cNvSpPr>
              <a:spLocks noChangeArrowheads="1"/>
            </p:cNvSpPr>
            <p:nvPr/>
          </p:nvSpPr>
          <p:spPr bwMode="auto">
            <a:xfrm>
              <a:off x="2971" y="2432"/>
              <a:ext cx="2585" cy="1678"/>
            </a:xfrm>
            <a:prstGeom prst="rect">
              <a:avLst/>
            </a:prstGeom>
            <a:solidFill>
              <a:srgbClr val="CCFFFF"/>
            </a:solidFill>
            <a:ln w="38100">
              <a:solidFill>
                <a:srgbClr val="0000FF"/>
              </a:solidFill>
              <a:miter lim="800000"/>
              <a:headEnd/>
              <a:tailEnd/>
            </a:ln>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nvGrpSpPr>
            <p:cNvPr id="13322" name="Group 9"/>
            <p:cNvGrpSpPr>
              <a:grpSpLocks/>
            </p:cNvGrpSpPr>
            <p:nvPr/>
          </p:nvGrpSpPr>
          <p:grpSpPr bwMode="auto">
            <a:xfrm>
              <a:off x="3061" y="2659"/>
              <a:ext cx="2404" cy="1129"/>
              <a:chOff x="3288" y="2755"/>
              <a:chExt cx="2404" cy="1129"/>
            </a:xfrm>
          </p:grpSpPr>
          <p:grpSp>
            <p:nvGrpSpPr>
              <p:cNvPr id="13323" name="Group 10"/>
              <p:cNvGrpSpPr>
                <a:grpSpLocks/>
              </p:cNvGrpSpPr>
              <p:nvPr/>
            </p:nvGrpSpPr>
            <p:grpSpPr bwMode="auto">
              <a:xfrm>
                <a:off x="3742" y="2755"/>
                <a:ext cx="1859" cy="1129"/>
                <a:chOff x="3992" y="3134"/>
                <a:chExt cx="1201" cy="609"/>
              </a:xfrm>
            </p:grpSpPr>
            <p:sp>
              <p:nvSpPr>
                <p:cNvPr id="13331" name="Rectangle 11"/>
                <p:cNvSpPr>
                  <a:spLocks noChangeArrowheads="1"/>
                </p:cNvSpPr>
                <p:nvPr/>
              </p:nvSpPr>
              <p:spPr bwMode="auto">
                <a:xfrm>
                  <a:off x="3996" y="3134"/>
                  <a:ext cx="907" cy="63"/>
                </a:xfrm>
                <a:prstGeom prst="rect">
                  <a:avLst/>
                </a:prstGeom>
                <a:solidFill>
                  <a:srgbClr val="FFFFFF"/>
                </a:solidFill>
                <a:ln w="25400">
                  <a:solidFill>
                    <a:srgbClr val="000000"/>
                  </a:solidFill>
                  <a:miter lim="800000"/>
                  <a:headEnd/>
                  <a:tailEnd/>
                </a:ln>
              </p:spPr>
              <p:txBody>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3332" name="Rectangle 12"/>
                <p:cNvSpPr>
                  <a:spLocks noChangeArrowheads="1"/>
                </p:cNvSpPr>
                <p:nvPr/>
              </p:nvSpPr>
              <p:spPr bwMode="auto">
                <a:xfrm>
                  <a:off x="3997" y="3384"/>
                  <a:ext cx="907" cy="63"/>
                </a:xfrm>
                <a:prstGeom prst="rect">
                  <a:avLst/>
                </a:prstGeom>
                <a:solidFill>
                  <a:srgbClr val="FFFFFF"/>
                </a:solidFill>
                <a:ln w="25400">
                  <a:solidFill>
                    <a:srgbClr val="000000"/>
                  </a:solidFill>
                  <a:miter lim="800000"/>
                  <a:headEnd/>
                  <a:tailEnd/>
                </a:ln>
              </p:spPr>
              <p:txBody>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3333" name="Rectangle 13"/>
                <p:cNvSpPr>
                  <a:spLocks noChangeArrowheads="1"/>
                </p:cNvSpPr>
                <p:nvPr/>
              </p:nvSpPr>
              <p:spPr bwMode="auto">
                <a:xfrm>
                  <a:off x="3992" y="3680"/>
                  <a:ext cx="907" cy="63"/>
                </a:xfrm>
                <a:prstGeom prst="rect">
                  <a:avLst/>
                </a:prstGeom>
                <a:solidFill>
                  <a:srgbClr val="FFFFFF"/>
                </a:solidFill>
                <a:ln w="25400">
                  <a:solidFill>
                    <a:srgbClr val="000000"/>
                  </a:solidFill>
                  <a:miter lim="800000"/>
                  <a:headEnd/>
                  <a:tailEnd/>
                </a:ln>
              </p:spPr>
              <p:txBody>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13334" name="Line 14"/>
                <p:cNvSpPr>
                  <a:spLocks noChangeShapeType="1"/>
                </p:cNvSpPr>
                <p:nvPr/>
              </p:nvSpPr>
              <p:spPr bwMode="auto">
                <a:xfrm>
                  <a:off x="4905" y="3160"/>
                  <a:ext cx="288" cy="0"/>
                </a:xfrm>
                <a:prstGeom prst="line">
                  <a:avLst/>
                </a:prstGeom>
                <a:noFill/>
                <a:ln w="25400">
                  <a:solidFill>
                    <a:srgbClr val="000000"/>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335" name="Line 15"/>
                <p:cNvSpPr>
                  <a:spLocks noChangeShapeType="1"/>
                </p:cNvSpPr>
                <p:nvPr/>
              </p:nvSpPr>
              <p:spPr bwMode="auto">
                <a:xfrm>
                  <a:off x="4905" y="3415"/>
                  <a:ext cx="288" cy="0"/>
                </a:xfrm>
                <a:prstGeom prst="line">
                  <a:avLst/>
                </a:prstGeom>
                <a:noFill/>
                <a:ln w="25400">
                  <a:solidFill>
                    <a:srgbClr val="000000"/>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336" name="Line 16"/>
                <p:cNvSpPr>
                  <a:spLocks noChangeShapeType="1"/>
                </p:cNvSpPr>
                <p:nvPr/>
              </p:nvSpPr>
              <p:spPr bwMode="auto">
                <a:xfrm>
                  <a:off x="4900" y="3712"/>
                  <a:ext cx="288" cy="0"/>
                </a:xfrm>
                <a:prstGeom prst="line">
                  <a:avLst/>
                </a:prstGeom>
                <a:noFill/>
                <a:ln w="25400">
                  <a:solidFill>
                    <a:srgbClr val="000000"/>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337" name="Line 17"/>
                <p:cNvSpPr>
                  <a:spLocks noChangeShapeType="1"/>
                </p:cNvSpPr>
                <p:nvPr/>
              </p:nvSpPr>
              <p:spPr bwMode="auto">
                <a:xfrm>
                  <a:off x="4802" y="3198"/>
                  <a:ext cx="0" cy="187"/>
                </a:xfrm>
                <a:prstGeom prst="line">
                  <a:avLst/>
                </a:prstGeom>
                <a:noFill/>
                <a:ln w="254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8" name="Line 18"/>
                <p:cNvSpPr>
                  <a:spLocks noChangeShapeType="1"/>
                </p:cNvSpPr>
                <p:nvPr/>
              </p:nvSpPr>
              <p:spPr bwMode="auto">
                <a:xfrm>
                  <a:off x="4806" y="3450"/>
                  <a:ext cx="0" cy="227"/>
                </a:xfrm>
                <a:prstGeom prst="line">
                  <a:avLst/>
                </a:prstGeom>
                <a:noFill/>
                <a:ln w="254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9" name="Line 19"/>
                <p:cNvSpPr>
                  <a:spLocks noChangeShapeType="1"/>
                </p:cNvSpPr>
                <p:nvPr/>
              </p:nvSpPr>
              <p:spPr bwMode="auto">
                <a:xfrm>
                  <a:off x="4298" y="3307"/>
                  <a:ext cx="0" cy="227"/>
                </a:xfrm>
                <a:prstGeom prst="line">
                  <a:avLst/>
                </a:prstGeom>
                <a:noFill/>
                <a:ln w="254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324" name="Rectangle 20"/>
              <p:cNvSpPr>
                <a:spLocks noChangeArrowheads="1"/>
              </p:cNvSpPr>
              <p:nvPr/>
            </p:nvSpPr>
            <p:spPr bwMode="auto">
              <a:xfrm>
                <a:off x="5329" y="3435"/>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400" b="0"/>
                  <a:t>C</a:t>
                </a:r>
                <a:r>
                  <a:rPr lang="en-US" altLang="zh-CN" sz="2400" b="0" baseline="-25000"/>
                  <a:t>2</a:t>
                </a:r>
              </a:p>
            </p:txBody>
          </p:sp>
          <p:sp>
            <p:nvSpPr>
              <p:cNvPr id="13325" name="Rectangle 21"/>
              <p:cNvSpPr>
                <a:spLocks noChangeArrowheads="1"/>
              </p:cNvSpPr>
              <p:nvPr/>
            </p:nvSpPr>
            <p:spPr bwMode="auto">
              <a:xfrm>
                <a:off x="5320" y="2891"/>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400" b="0"/>
                  <a:t>C</a:t>
                </a:r>
                <a:r>
                  <a:rPr lang="en-US" altLang="zh-CN" sz="2400" b="0" baseline="-25000"/>
                  <a:t>1</a:t>
                </a:r>
              </a:p>
            </p:txBody>
          </p:sp>
          <p:sp>
            <p:nvSpPr>
              <p:cNvPr id="13326" name="Rectangle 22"/>
              <p:cNvSpPr>
                <a:spLocks noChangeArrowheads="1"/>
              </p:cNvSpPr>
              <p:nvPr/>
            </p:nvSpPr>
            <p:spPr bwMode="auto">
              <a:xfrm rot="-5400000">
                <a:off x="4603" y="2891"/>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400" b="0"/>
                  <a:t>d</a:t>
                </a:r>
                <a:r>
                  <a:rPr lang="en-US" altLang="zh-CN" sz="2400" b="0" baseline="-25000"/>
                  <a:t>1</a:t>
                </a:r>
              </a:p>
            </p:txBody>
          </p:sp>
          <p:sp>
            <p:nvSpPr>
              <p:cNvPr id="13327" name="Rectangle 23"/>
              <p:cNvSpPr>
                <a:spLocks noChangeArrowheads="1"/>
              </p:cNvSpPr>
              <p:nvPr/>
            </p:nvSpPr>
            <p:spPr bwMode="auto">
              <a:xfrm rot="-5400000">
                <a:off x="4611" y="3426"/>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400" b="0"/>
                  <a:t>d</a:t>
                </a:r>
                <a:r>
                  <a:rPr lang="en-US" altLang="zh-CN" sz="2400" b="0" baseline="-25000"/>
                  <a:t>2</a:t>
                </a:r>
              </a:p>
            </p:txBody>
          </p:sp>
          <p:sp>
            <p:nvSpPr>
              <p:cNvPr id="13328" name="Rectangle 24"/>
              <p:cNvSpPr>
                <a:spLocks noChangeArrowheads="1"/>
              </p:cNvSpPr>
              <p:nvPr/>
            </p:nvSpPr>
            <p:spPr bwMode="auto">
              <a:xfrm>
                <a:off x="3651" y="3435"/>
                <a:ext cx="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l-GR" altLang="zh-CN" sz="2400" b="0">
                    <a:cs typeface="Times New Roman" panose="02020603050405020304" pitchFamily="18" charset="0"/>
                  </a:rPr>
                  <a:t>ε</a:t>
                </a:r>
                <a:r>
                  <a:rPr lang="en-US" altLang="zh-CN" sz="2400" b="0" baseline="-25000">
                    <a:cs typeface="Times New Roman" panose="02020603050405020304" pitchFamily="18" charset="0"/>
                  </a:rPr>
                  <a:t>0</a:t>
                </a:r>
              </a:p>
            </p:txBody>
          </p:sp>
          <p:sp>
            <p:nvSpPr>
              <p:cNvPr id="13329" name="Rectangle 25"/>
              <p:cNvSpPr>
                <a:spLocks noChangeArrowheads="1"/>
              </p:cNvSpPr>
              <p:nvPr/>
            </p:nvSpPr>
            <p:spPr bwMode="auto">
              <a:xfrm>
                <a:off x="3651" y="2829"/>
                <a:ext cx="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l-GR" altLang="zh-CN" sz="2400" b="0">
                    <a:cs typeface="Times New Roman" panose="02020603050405020304" pitchFamily="18" charset="0"/>
                  </a:rPr>
                  <a:t>ε</a:t>
                </a:r>
                <a:r>
                  <a:rPr lang="en-US" altLang="zh-CN" sz="2400" b="0" baseline="-25000">
                    <a:cs typeface="Times New Roman" panose="02020603050405020304" pitchFamily="18" charset="0"/>
                  </a:rPr>
                  <a:t>0</a:t>
                </a:r>
              </a:p>
            </p:txBody>
          </p:sp>
          <p:sp>
            <p:nvSpPr>
              <p:cNvPr id="13330" name="Rectangle 26"/>
              <p:cNvSpPr>
                <a:spLocks noChangeArrowheads="1"/>
              </p:cNvSpPr>
              <p:nvPr/>
            </p:nvSpPr>
            <p:spPr bwMode="auto">
              <a:xfrm>
                <a:off x="3288" y="3141"/>
                <a:ext cx="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l-GR" altLang="zh-CN" sz="2400" b="0">
                    <a:cs typeface="Times New Roman" panose="02020603050405020304" pitchFamily="18" charset="0"/>
                  </a:rPr>
                  <a:t>Δ</a:t>
                </a:r>
                <a:r>
                  <a:rPr lang="el-GR" altLang="zh-CN" sz="2400" b="0">
                    <a:latin typeface="黑体" panose="02010609060101010101" pitchFamily="49" charset="-122"/>
                    <a:cs typeface="Times New Roman" panose="02020603050405020304" pitchFamily="18" charset="0"/>
                  </a:rPr>
                  <a:t>δ</a:t>
                </a:r>
                <a:endParaRPr lang="en-US" altLang="zh-CN" sz="2400" b="0" baseline="-25000">
                  <a:cs typeface="Times New Roman" panose="02020603050405020304" pitchFamily="18" charset="0"/>
                </a:endParaRPr>
              </a:p>
            </p:txBody>
          </p:sp>
        </p:grpSp>
      </p:grpSp>
      <p:sp>
        <p:nvSpPr>
          <p:cNvPr id="13319" name="Rectangle 27"/>
          <p:cNvSpPr>
            <a:spLocks noChangeArrowheads="1"/>
          </p:cNvSpPr>
          <p:nvPr/>
        </p:nvSpPr>
        <p:spPr bwMode="auto">
          <a:xfrm>
            <a:off x="357188" y="785813"/>
            <a:ext cx="8643937"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nchor="b"/>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20000"/>
              </a:lnSpc>
            </a:pPr>
            <a:r>
              <a:rPr lang="zh-CN" altLang="en-US" u="sng">
                <a:solidFill>
                  <a:srgbClr val="0000FF"/>
                </a:solidFill>
              </a:rPr>
              <a:t>解决方案：</a:t>
            </a:r>
            <a:r>
              <a:rPr lang="zh-CN" altLang="en-US">
                <a:solidFill>
                  <a:srgbClr val="0000FF"/>
                </a:solidFill>
              </a:rPr>
              <a:t>实际应用中常采用差动式结构，构建变极距型电容传感器。</a:t>
            </a:r>
          </a:p>
        </p:txBody>
      </p:sp>
      <p:sp>
        <p:nvSpPr>
          <p:cNvPr id="13320" name="Rectangle 28"/>
          <p:cNvSpPr>
            <a:spLocks noChangeArrowheads="1"/>
          </p:cNvSpPr>
          <p:nvPr/>
        </p:nvSpPr>
        <p:spPr bwMode="auto">
          <a:xfrm>
            <a:off x="4214813" y="0"/>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en-US">
                <a:solidFill>
                  <a:srgbClr val="FF0000"/>
                </a:solidFill>
              </a:rPr>
              <a:t>§3.2</a:t>
            </a:r>
            <a:r>
              <a:rPr lang="en-US" altLang="zh-CN">
                <a:solidFill>
                  <a:srgbClr val="FF0000"/>
                </a:solidFill>
              </a:rPr>
              <a:t> </a:t>
            </a:r>
            <a:r>
              <a:rPr lang="zh-CN" altLang="en-US">
                <a:solidFill>
                  <a:srgbClr val="FF0000"/>
                </a:solidFill>
              </a:rPr>
              <a:t>电容式传感器</a:t>
            </a:r>
            <a:r>
              <a:rPr lang="en-US" altLang="zh-CN">
                <a:solidFill>
                  <a:srgbClr val="FF0000"/>
                </a:solidFill>
              </a:rPr>
              <a:t>-</a:t>
            </a:r>
            <a:r>
              <a:rPr lang="zh-CN" altLang="en-US">
                <a:solidFill>
                  <a:srgbClr val="0000FF"/>
                </a:solidFill>
              </a:rPr>
              <a:t>变极距型</a:t>
            </a:r>
          </a:p>
        </p:txBody>
      </p:sp>
      <p:grpSp>
        <p:nvGrpSpPr>
          <p:cNvPr id="28" name="组合 27"/>
          <p:cNvGrpSpPr/>
          <p:nvPr/>
        </p:nvGrpSpPr>
        <p:grpSpPr>
          <a:xfrm>
            <a:off x="5405511" y="1437695"/>
            <a:ext cx="2551224" cy="419447"/>
            <a:chOff x="5022379" y="1884537"/>
            <a:chExt cx="2551224" cy="419447"/>
          </a:xfrm>
        </p:grpSpPr>
        <p:grpSp>
          <p:nvGrpSpPr>
            <p:cNvPr id="29" name="组合 28"/>
            <p:cNvGrpSpPr/>
            <p:nvPr/>
          </p:nvGrpSpPr>
          <p:grpSpPr>
            <a:xfrm>
              <a:off x="5022379" y="1884537"/>
              <a:ext cx="1478434" cy="419447"/>
              <a:chOff x="4400029" y="1162844"/>
              <a:chExt cx="1478434" cy="419447"/>
            </a:xfrm>
          </p:grpSpPr>
          <p:sp>
            <p:nvSpPr>
              <p:cNvPr id="33" name="五角星 32"/>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34" name="五角星 33"/>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35" name="五角星 34"/>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31" name="五角星 30"/>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32" name="五角星 31"/>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190369146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57188" y="1000125"/>
            <a:ext cx="8429625"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30000"/>
              </a:lnSpc>
            </a:pPr>
            <a:r>
              <a:rPr lang="zh-CN" altLang="en-US">
                <a:solidFill>
                  <a:srgbClr val="0000FF"/>
                </a:solidFill>
              </a:rPr>
              <a:t>问题</a:t>
            </a:r>
            <a:r>
              <a:rPr lang="en-US" altLang="zh-CN">
                <a:solidFill>
                  <a:srgbClr val="0000FF"/>
                </a:solidFill>
              </a:rPr>
              <a:t>2</a:t>
            </a:r>
            <a:r>
              <a:rPr lang="zh-CN" altLang="en-US">
                <a:solidFill>
                  <a:srgbClr val="0000FF"/>
                </a:solidFill>
              </a:rPr>
              <a:t>：有一变极距型电容传感器，两极板的重合面积为</a:t>
            </a:r>
            <a:r>
              <a:rPr lang="en-US" altLang="zh-CN">
                <a:solidFill>
                  <a:srgbClr val="0000FF"/>
                </a:solidFill>
              </a:rPr>
              <a:t>8cm</a:t>
            </a:r>
            <a:r>
              <a:rPr lang="en-US" altLang="zh-CN" baseline="30000">
                <a:solidFill>
                  <a:srgbClr val="0000FF"/>
                </a:solidFill>
              </a:rPr>
              <a:t>2</a:t>
            </a:r>
            <a:r>
              <a:rPr lang="zh-CN" altLang="en-US">
                <a:solidFill>
                  <a:srgbClr val="0000FF"/>
                </a:solidFill>
              </a:rPr>
              <a:t>，两极板间的距离为</a:t>
            </a:r>
            <a:r>
              <a:rPr lang="en-US" altLang="zh-CN">
                <a:solidFill>
                  <a:srgbClr val="0000FF"/>
                </a:solidFill>
              </a:rPr>
              <a:t>1mm</a:t>
            </a:r>
            <a:r>
              <a:rPr lang="zh-CN" altLang="en-US">
                <a:solidFill>
                  <a:srgbClr val="0000FF"/>
                </a:solidFill>
              </a:rPr>
              <a:t>，已知空气的相对介电常数为</a:t>
            </a:r>
            <a:r>
              <a:rPr lang="en-US" altLang="zh-CN">
                <a:solidFill>
                  <a:srgbClr val="0000FF"/>
                </a:solidFill>
              </a:rPr>
              <a:t>1.0006</a:t>
            </a:r>
            <a:r>
              <a:rPr lang="zh-CN" altLang="en-US">
                <a:solidFill>
                  <a:srgbClr val="0000FF"/>
                </a:solidFill>
              </a:rPr>
              <a:t>，试计算该传感器的位移灵敏度。</a:t>
            </a:r>
          </a:p>
        </p:txBody>
      </p:sp>
      <p:graphicFrame>
        <p:nvGraphicFramePr>
          <p:cNvPr id="2051" name="Object 3"/>
          <p:cNvGraphicFramePr>
            <a:graphicFrameLocks noChangeAspect="1"/>
          </p:cNvGraphicFramePr>
          <p:nvPr/>
        </p:nvGraphicFramePr>
        <p:xfrm>
          <a:off x="357188" y="4429125"/>
          <a:ext cx="8501062" cy="1654175"/>
        </p:xfrm>
        <a:graphic>
          <a:graphicData uri="http://schemas.openxmlformats.org/presentationml/2006/ole">
            <mc:AlternateContent xmlns:mc="http://schemas.openxmlformats.org/markup-compatibility/2006">
              <mc:Choice xmlns:v="urn:schemas-microsoft-com:vml" Requires="v">
                <p:oleObj spid="_x0000_s56346" name="Equation" r:id="rId4" imgW="3867035" imgH="723979" progId="Equation.DSMT4">
                  <p:embed/>
                </p:oleObj>
              </mc:Choice>
              <mc:Fallback>
                <p:oleObj name="Equation" r:id="rId4" imgW="3867035" imgH="72397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8" y="4429125"/>
                        <a:ext cx="8501062" cy="165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p:nvPr/>
        </p:nvSpPr>
        <p:spPr>
          <a:xfrm>
            <a:off x="534988" y="3255963"/>
            <a:ext cx="2349500" cy="436562"/>
          </a:xfrm>
          <a:prstGeom prst="rect">
            <a:avLst/>
          </a:prstGeom>
        </p:spPr>
        <p:txBody>
          <a:bodyPr wrap="none">
            <a:spAutoFit/>
          </a:bodyPr>
          <a:lstStyle/>
          <a:p>
            <a:pPr>
              <a:defRPr/>
            </a:pPr>
            <a:r>
              <a:rPr lang="zh-CN" altLang="en-US" dirty="0">
                <a:effectLst>
                  <a:outerShdw blurRad="38100" dist="38100" dir="2700000" algn="tl">
                    <a:srgbClr val="C0C0C0"/>
                  </a:outerShdw>
                </a:effectLst>
                <a:ea typeface="黑体" pitchFamily="2" charset="-122"/>
                <a:cs typeface="Times New Roman" pitchFamily="18" charset="0"/>
              </a:rPr>
              <a:t>电容表达式：</a:t>
            </a:r>
            <a:endParaRPr lang="zh-CN" altLang="en-US" dirty="0">
              <a:ea typeface="黑体" pitchFamily="2" charset="-122"/>
            </a:endParaRPr>
          </a:p>
        </p:txBody>
      </p:sp>
      <p:sp>
        <p:nvSpPr>
          <p:cNvPr id="14341" name="矩形 6"/>
          <p:cNvSpPr>
            <a:spLocks noChangeArrowheads="1"/>
          </p:cNvSpPr>
          <p:nvPr/>
        </p:nvSpPr>
        <p:spPr bwMode="auto">
          <a:xfrm>
            <a:off x="4960938" y="3254375"/>
            <a:ext cx="34305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a:solidFill>
                  <a:srgbClr val="FF0000"/>
                </a:solidFill>
              </a:rPr>
              <a:t>如何计算灵敏度？？</a:t>
            </a:r>
          </a:p>
        </p:txBody>
      </p:sp>
      <p:graphicFrame>
        <p:nvGraphicFramePr>
          <p:cNvPr id="14342" name="Object 4"/>
          <p:cNvGraphicFramePr>
            <a:graphicFrameLocks noChangeAspect="1"/>
          </p:cNvGraphicFramePr>
          <p:nvPr/>
        </p:nvGraphicFramePr>
        <p:xfrm>
          <a:off x="2794000" y="2897188"/>
          <a:ext cx="1876425" cy="1112837"/>
        </p:xfrm>
        <a:graphic>
          <a:graphicData uri="http://schemas.openxmlformats.org/presentationml/2006/ole">
            <mc:AlternateContent xmlns:mc="http://schemas.openxmlformats.org/markup-compatibility/2006">
              <mc:Choice xmlns:v="urn:schemas-microsoft-com:vml" Requires="v">
                <p:oleObj spid="_x0000_s56347" name="公式" r:id="rId6" imgW="666821" imgH="361989" progId="Equation.3">
                  <p:embed/>
                </p:oleObj>
              </mc:Choice>
              <mc:Fallback>
                <p:oleObj name="公式" r:id="rId6" imgW="666821" imgH="36198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000" y="2897188"/>
                        <a:ext cx="1876425" cy="111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3" name="Rectangle 28"/>
          <p:cNvSpPr>
            <a:spLocks noChangeArrowheads="1"/>
          </p:cNvSpPr>
          <p:nvPr/>
        </p:nvSpPr>
        <p:spPr bwMode="auto">
          <a:xfrm>
            <a:off x="4214813" y="0"/>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en-US">
                <a:solidFill>
                  <a:srgbClr val="FF0000"/>
                </a:solidFill>
              </a:rPr>
              <a:t>§3.2</a:t>
            </a:r>
            <a:r>
              <a:rPr lang="en-US" altLang="zh-CN">
                <a:solidFill>
                  <a:srgbClr val="FF0000"/>
                </a:solidFill>
              </a:rPr>
              <a:t> </a:t>
            </a:r>
            <a:r>
              <a:rPr lang="zh-CN" altLang="en-US">
                <a:solidFill>
                  <a:srgbClr val="FF0000"/>
                </a:solidFill>
              </a:rPr>
              <a:t>电容式传感器</a:t>
            </a:r>
            <a:r>
              <a:rPr lang="en-US" altLang="zh-CN">
                <a:solidFill>
                  <a:srgbClr val="FF0000"/>
                </a:solidFill>
              </a:rPr>
              <a:t>-</a:t>
            </a:r>
            <a:r>
              <a:rPr lang="zh-CN" altLang="en-US">
                <a:solidFill>
                  <a:srgbClr val="0000FF"/>
                </a:solidFill>
              </a:rPr>
              <a:t>变极距型</a:t>
            </a:r>
          </a:p>
        </p:txBody>
      </p:sp>
      <p:grpSp>
        <p:nvGrpSpPr>
          <p:cNvPr id="8" name="组合 7"/>
          <p:cNvGrpSpPr/>
          <p:nvPr/>
        </p:nvGrpSpPr>
        <p:grpSpPr>
          <a:xfrm>
            <a:off x="5840301" y="640830"/>
            <a:ext cx="2551224" cy="419447"/>
            <a:chOff x="5022379" y="1884537"/>
            <a:chExt cx="2551224" cy="419447"/>
          </a:xfrm>
        </p:grpSpPr>
        <p:grpSp>
          <p:nvGrpSpPr>
            <p:cNvPr id="9" name="组合 8"/>
            <p:cNvGrpSpPr/>
            <p:nvPr/>
          </p:nvGrpSpPr>
          <p:grpSpPr>
            <a:xfrm>
              <a:off x="5022379" y="1884537"/>
              <a:ext cx="1478434" cy="419447"/>
              <a:chOff x="4400029" y="1162844"/>
              <a:chExt cx="1478434" cy="419447"/>
            </a:xfrm>
          </p:grpSpPr>
          <p:sp>
            <p:nvSpPr>
              <p:cNvPr id="12" name="五角星 11"/>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3" name="五角星 12"/>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4" name="五角星 13"/>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0" name="五角星 9"/>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1" name="五角星 10"/>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91196516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4857750"/>
            <a:ext cx="9144000" cy="1878013"/>
          </a:xfrm>
          <a:prstGeom prst="rect">
            <a:avLst/>
          </a:prstGeom>
          <a:solidFill>
            <a:schemeClr val="accent1">
              <a:lumMod val="20000"/>
              <a:lumOff val="80000"/>
            </a:schemeClr>
          </a:solidFill>
          <a:ln w="31750">
            <a:solidFill>
              <a:srgbClr val="C00000"/>
            </a:solidFill>
            <a:prstDash val="sysDash"/>
          </a:ln>
          <a:effectLst/>
        </p:spPr>
        <p:txBody>
          <a:bodyPr/>
          <a:lstStyle/>
          <a:p>
            <a:pPr>
              <a:defRPr/>
            </a:pPr>
            <a:endParaRPr lang="zh-CN" altLang="en-US">
              <a:ea typeface="黑体" pitchFamily="2" charset="-122"/>
            </a:endParaRPr>
          </a:p>
        </p:txBody>
      </p:sp>
      <p:sp>
        <p:nvSpPr>
          <p:cNvPr id="3077" name="Text Box 2"/>
          <p:cNvSpPr txBox="1">
            <a:spLocks noChangeArrowheads="1"/>
          </p:cNvSpPr>
          <p:nvPr/>
        </p:nvSpPr>
        <p:spPr bwMode="auto">
          <a:xfrm>
            <a:off x="357188" y="857250"/>
            <a:ext cx="8429625" cy="3970338"/>
          </a:xfrm>
          <a:prstGeom prst="rect">
            <a:avLst/>
          </a:prstGeom>
          <a:noFill/>
          <a:ln w="9525" algn="ctr">
            <a:noFill/>
            <a:miter lim="800000"/>
            <a:headEnd/>
            <a:tailEnd/>
          </a:ln>
        </p:spPr>
        <p:txBody>
          <a:bodyPr>
            <a:spAutoFit/>
          </a:bodyPr>
          <a:lstStyle/>
          <a:p>
            <a:pPr algn="just">
              <a:lnSpc>
                <a:spcPct val="120000"/>
              </a:lnSpc>
              <a:defRPr/>
            </a:pPr>
            <a:r>
              <a:rPr lang="zh-CN" altLang="en-US" dirty="0">
                <a:solidFill>
                  <a:srgbClr val="0000FF"/>
                </a:solidFill>
                <a:ea typeface="黑体" pitchFamily="2" charset="-122"/>
              </a:rPr>
              <a:t>问题</a:t>
            </a:r>
            <a:r>
              <a:rPr lang="en-US" altLang="zh-CN" dirty="0">
                <a:solidFill>
                  <a:srgbClr val="0000FF"/>
                </a:solidFill>
                <a:ea typeface="黑体" pitchFamily="2" charset="-122"/>
              </a:rPr>
              <a:t>3</a:t>
            </a:r>
            <a:r>
              <a:rPr lang="zh-CN" altLang="en-US" dirty="0">
                <a:solidFill>
                  <a:srgbClr val="0000FF"/>
                </a:solidFill>
                <a:ea typeface="黑体" pitchFamily="2" charset="-122"/>
              </a:rPr>
              <a:t>：一电容测微仪，其传感器的圆形极板半径</a:t>
            </a:r>
            <a:r>
              <a:rPr lang="en-US" altLang="zh-CN" i="1" dirty="0">
                <a:solidFill>
                  <a:srgbClr val="0000FF"/>
                </a:solidFill>
                <a:ea typeface="黑体" pitchFamily="2" charset="-122"/>
              </a:rPr>
              <a:t>r</a:t>
            </a:r>
            <a:r>
              <a:rPr lang="en-US" altLang="zh-CN" dirty="0">
                <a:solidFill>
                  <a:srgbClr val="0000FF"/>
                </a:solidFill>
                <a:ea typeface="黑体" pitchFamily="2" charset="-122"/>
              </a:rPr>
              <a:t>=4mm</a:t>
            </a:r>
            <a:r>
              <a:rPr lang="zh-CN" altLang="en-US" dirty="0">
                <a:solidFill>
                  <a:srgbClr val="0000FF"/>
                </a:solidFill>
                <a:ea typeface="黑体" pitchFamily="2" charset="-122"/>
              </a:rPr>
              <a:t>，工作初始间隙</a:t>
            </a:r>
            <a:r>
              <a:rPr lang="en-US" altLang="zh-CN" dirty="0">
                <a:solidFill>
                  <a:srgbClr val="0000FF"/>
                </a:solidFill>
                <a:ea typeface="黑体" pitchFamily="2" charset="-122"/>
              </a:rPr>
              <a:t>δ =0.3mm</a:t>
            </a:r>
            <a:r>
              <a:rPr lang="zh-CN" altLang="en-US" dirty="0">
                <a:solidFill>
                  <a:srgbClr val="0000FF"/>
                </a:solidFill>
                <a:ea typeface="黑体" pitchFamily="2" charset="-122"/>
              </a:rPr>
              <a:t>，问：</a:t>
            </a:r>
          </a:p>
          <a:p>
            <a:pPr algn="just">
              <a:lnSpc>
                <a:spcPct val="120000"/>
              </a:lnSpc>
              <a:defRPr/>
            </a:pPr>
            <a:r>
              <a:rPr lang="zh-CN" altLang="en-US" dirty="0">
                <a:solidFill>
                  <a:srgbClr val="0000FF"/>
                </a:solidFill>
                <a:ea typeface="黑体" pitchFamily="2" charset="-122"/>
              </a:rPr>
              <a:t>      </a:t>
            </a:r>
            <a:r>
              <a:rPr lang="zh-CN" altLang="en-US" sz="2600" dirty="0">
                <a:latin typeface="+mn-lt"/>
                <a:ea typeface="仿宋_GB2312" pitchFamily="49" charset="-122"/>
              </a:rPr>
              <a:t>（</a:t>
            </a:r>
            <a:r>
              <a:rPr lang="en-US" altLang="zh-CN" sz="2600" dirty="0">
                <a:latin typeface="+mn-lt"/>
                <a:ea typeface="仿宋_GB2312" pitchFamily="49" charset="-122"/>
              </a:rPr>
              <a:t>1</a:t>
            </a:r>
            <a:r>
              <a:rPr lang="zh-CN" altLang="en-US" sz="2600" dirty="0">
                <a:latin typeface="+mn-lt"/>
                <a:ea typeface="仿宋_GB2312" pitchFamily="49" charset="-122"/>
              </a:rPr>
              <a:t>）工作时，如果传感器与工件的间隙变化量为</a:t>
            </a:r>
            <a:endParaRPr lang="en-US" altLang="zh-CN" sz="2600" dirty="0">
              <a:latin typeface="+mn-lt"/>
              <a:ea typeface="仿宋_GB2312" pitchFamily="49" charset="-122"/>
            </a:endParaRPr>
          </a:p>
          <a:p>
            <a:pPr algn="just">
              <a:lnSpc>
                <a:spcPct val="120000"/>
              </a:lnSpc>
              <a:defRPr/>
            </a:pPr>
            <a:r>
              <a:rPr lang="en-US" altLang="zh-CN" sz="2600" dirty="0">
                <a:latin typeface="+mn-lt"/>
                <a:ea typeface="仿宋_GB2312" pitchFamily="49" charset="-122"/>
                <a:cs typeface="Times New Roman" pitchFamily="18" charset="0"/>
              </a:rPr>
              <a:t>                  </a:t>
            </a:r>
            <a:r>
              <a:rPr lang="en-US" altLang="zh-CN" sz="2600" dirty="0" err="1">
                <a:latin typeface="+mn-lt"/>
                <a:ea typeface="仿宋_GB2312" pitchFamily="49" charset="-122"/>
                <a:cs typeface="Times New Roman" pitchFamily="18" charset="0"/>
              </a:rPr>
              <a:t>Δ</a:t>
            </a:r>
            <a:r>
              <a:rPr lang="en-US" altLang="zh-CN" sz="2600" dirty="0" err="1">
                <a:latin typeface="+mn-lt"/>
                <a:ea typeface="仿宋_GB2312" pitchFamily="49" charset="-122"/>
              </a:rPr>
              <a:t>δ</a:t>
            </a:r>
            <a:r>
              <a:rPr lang="en-US" altLang="zh-CN" sz="2600" dirty="0">
                <a:latin typeface="+mn-lt"/>
                <a:ea typeface="仿宋_GB2312" pitchFamily="49" charset="-122"/>
              </a:rPr>
              <a:t> =±1µm</a:t>
            </a:r>
            <a:r>
              <a:rPr lang="zh-CN" altLang="en-US" sz="2600" dirty="0">
                <a:latin typeface="+mn-lt"/>
                <a:ea typeface="仿宋_GB2312" pitchFamily="49" charset="-122"/>
              </a:rPr>
              <a:t>，电容变化量是多少？</a:t>
            </a:r>
          </a:p>
          <a:p>
            <a:pPr algn="just">
              <a:lnSpc>
                <a:spcPct val="120000"/>
              </a:lnSpc>
              <a:defRPr/>
            </a:pPr>
            <a:r>
              <a:rPr lang="zh-CN" altLang="en-US" sz="2600" dirty="0">
                <a:latin typeface="+mn-lt"/>
                <a:ea typeface="仿宋_GB2312" pitchFamily="49" charset="-122"/>
              </a:rPr>
              <a:t>      （</a:t>
            </a:r>
            <a:r>
              <a:rPr lang="en-US" altLang="zh-CN" sz="2600" dirty="0">
                <a:latin typeface="+mn-lt"/>
                <a:ea typeface="仿宋_GB2312" pitchFamily="49" charset="-122"/>
              </a:rPr>
              <a:t>2</a:t>
            </a:r>
            <a:r>
              <a:rPr lang="zh-CN" altLang="en-US" sz="2600" dirty="0">
                <a:latin typeface="+mn-lt"/>
                <a:ea typeface="仿宋_GB2312" pitchFamily="49" charset="-122"/>
              </a:rPr>
              <a:t>）如果测量电路的灵敏度</a:t>
            </a:r>
            <a:r>
              <a:rPr lang="en-US" altLang="zh-CN" sz="2600" dirty="0">
                <a:latin typeface="+mn-lt"/>
                <a:ea typeface="仿宋_GB2312" pitchFamily="49" charset="-122"/>
              </a:rPr>
              <a:t>S</a:t>
            </a:r>
            <a:r>
              <a:rPr lang="en-US" altLang="zh-CN" sz="2600" baseline="-25000" dirty="0">
                <a:latin typeface="+mn-lt"/>
                <a:ea typeface="仿宋_GB2312" pitchFamily="49" charset="-122"/>
              </a:rPr>
              <a:t>1</a:t>
            </a:r>
            <a:r>
              <a:rPr lang="en-US" altLang="zh-CN" sz="2600" dirty="0">
                <a:latin typeface="+mn-lt"/>
                <a:ea typeface="仿宋_GB2312" pitchFamily="49" charset="-122"/>
              </a:rPr>
              <a:t>=100mV/pF</a:t>
            </a:r>
            <a:r>
              <a:rPr lang="zh-CN" altLang="en-US" sz="2600" dirty="0">
                <a:latin typeface="+mn-lt"/>
                <a:ea typeface="仿宋_GB2312" pitchFamily="49" charset="-122"/>
              </a:rPr>
              <a:t>，读数</a:t>
            </a:r>
            <a:endParaRPr lang="en-US" altLang="zh-CN" sz="2600" dirty="0">
              <a:latin typeface="+mn-lt"/>
              <a:ea typeface="仿宋_GB2312" pitchFamily="49" charset="-122"/>
            </a:endParaRPr>
          </a:p>
          <a:p>
            <a:pPr algn="just">
              <a:lnSpc>
                <a:spcPct val="120000"/>
              </a:lnSpc>
              <a:defRPr/>
            </a:pPr>
            <a:r>
              <a:rPr lang="en-US" altLang="zh-CN" sz="2600" dirty="0">
                <a:latin typeface="+mn-lt"/>
                <a:ea typeface="仿宋_GB2312" pitchFamily="49" charset="-122"/>
              </a:rPr>
              <a:t>                </a:t>
            </a:r>
            <a:r>
              <a:rPr lang="zh-CN" altLang="en-US" sz="2600" dirty="0">
                <a:latin typeface="+mn-lt"/>
                <a:ea typeface="仿宋_GB2312" pitchFamily="49" charset="-122"/>
              </a:rPr>
              <a:t>仪表的灵敏度</a:t>
            </a:r>
            <a:r>
              <a:rPr lang="en-US" altLang="zh-CN" sz="2600" dirty="0">
                <a:latin typeface="+mn-lt"/>
                <a:ea typeface="仿宋_GB2312" pitchFamily="49" charset="-122"/>
              </a:rPr>
              <a:t>S</a:t>
            </a:r>
            <a:r>
              <a:rPr lang="en-US" altLang="zh-CN" sz="2600" baseline="-25000" dirty="0">
                <a:latin typeface="+mn-lt"/>
                <a:ea typeface="仿宋_GB2312" pitchFamily="49" charset="-122"/>
              </a:rPr>
              <a:t>2</a:t>
            </a:r>
            <a:r>
              <a:rPr lang="en-US" altLang="zh-CN" sz="2600" dirty="0">
                <a:latin typeface="+mn-lt"/>
                <a:ea typeface="仿宋_GB2312" pitchFamily="49" charset="-122"/>
              </a:rPr>
              <a:t>=5mV/</a:t>
            </a:r>
            <a:r>
              <a:rPr lang="zh-CN" altLang="en-US" sz="2600" dirty="0">
                <a:latin typeface="+mn-lt"/>
                <a:ea typeface="仿宋_GB2312" pitchFamily="49" charset="-122"/>
              </a:rPr>
              <a:t>格，在</a:t>
            </a:r>
            <a:r>
              <a:rPr lang="en-US" altLang="zh-CN" sz="2600" dirty="0" err="1">
                <a:latin typeface="+mn-lt"/>
                <a:ea typeface="仿宋_GB2312" pitchFamily="49" charset="-122"/>
              </a:rPr>
              <a:t>Δδ</a:t>
            </a:r>
            <a:r>
              <a:rPr lang="en-US" altLang="zh-CN" sz="2600" dirty="0">
                <a:latin typeface="+mn-lt"/>
                <a:ea typeface="仿宋_GB2312" pitchFamily="49" charset="-122"/>
              </a:rPr>
              <a:t> =±1µm</a:t>
            </a:r>
            <a:r>
              <a:rPr lang="zh-CN" altLang="en-US" sz="2600" dirty="0">
                <a:latin typeface="+mn-lt"/>
                <a:ea typeface="仿宋_GB2312" pitchFamily="49" charset="-122"/>
              </a:rPr>
              <a:t>时，</a:t>
            </a:r>
            <a:endParaRPr lang="en-US" altLang="zh-CN" sz="2600" dirty="0">
              <a:latin typeface="+mn-lt"/>
              <a:ea typeface="仿宋_GB2312" pitchFamily="49" charset="-122"/>
            </a:endParaRPr>
          </a:p>
          <a:p>
            <a:pPr algn="just">
              <a:lnSpc>
                <a:spcPct val="120000"/>
              </a:lnSpc>
              <a:defRPr/>
            </a:pPr>
            <a:r>
              <a:rPr lang="en-US" altLang="zh-CN" sz="2600" dirty="0">
                <a:latin typeface="+mn-lt"/>
                <a:ea typeface="仿宋_GB2312" pitchFamily="49" charset="-122"/>
              </a:rPr>
              <a:t>                </a:t>
            </a:r>
            <a:r>
              <a:rPr lang="zh-CN" altLang="en-US" sz="2600" dirty="0">
                <a:latin typeface="+mn-lt"/>
                <a:ea typeface="仿宋_GB2312" pitchFamily="49" charset="-122"/>
              </a:rPr>
              <a:t>读数仪表的指示值变化多少格？</a:t>
            </a:r>
          </a:p>
        </p:txBody>
      </p:sp>
      <p:graphicFrame>
        <p:nvGraphicFramePr>
          <p:cNvPr id="3074" name="Object 3"/>
          <p:cNvGraphicFramePr>
            <a:graphicFrameLocks noChangeAspect="1"/>
          </p:cNvGraphicFramePr>
          <p:nvPr/>
        </p:nvGraphicFramePr>
        <p:xfrm>
          <a:off x="2571750" y="4933950"/>
          <a:ext cx="3057525" cy="500063"/>
        </p:xfrm>
        <a:graphic>
          <a:graphicData uri="http://schemas.openxmlformats.org/presentationml/2006/ole">
            <mc:AlternateContent xmlns:mc="http://schemas.openxmlformats.org/markup-compatibility/2006">
              <mc:Choice xmlns:v="urn:schemas-microsoft-com:vml" Requires="v">
                <p:oleObj spid="_x0000_s57382" name="Equation" r:id="rId4" imgW="1257240" imgH="190421" progId="Equation.DSMT4">
                  <p:embed/>
                </p:oleObj>
              </mc:Choice>
              <mc:Fallback>
                <p:oleObj name="Equation" r:id="rId4" imgW="1257240" imgH="19042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0" y="4933950"/>
                        <a:ext cx="3057525"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4"/>
          <p:cNvGraphicFramePr>
            <a:graphicFrameLocks noChangeAspect="1"/>
          </p:cNvGraphicFramePr>
          <p:nvPr/>
        </p:nvGraphicFramePr>
        <p:xfrm>
          <a:off x="587375" y="5576888"/>
          <a:ext cx="8164513" cy="500062"/>
        </p:xfrm>
        <a:graphic>
          <a:graphicData uri="http://schemas.openxmlformats.org/presentationml/2006/ole">
            <mc:AlternateContent xmlns:mc="http://schemas.openxmlformats.org/markup-compatibility/2006">
              <mc:Choice xmlns:v="urn:schemas-microsoft-com:vml" Requires="v">
                <p:oleObj spid="_x0000_s57383" name="Equation" r:id="rId6" imgW="3381386" imgH="190421" progId="Equation.DSMT4">
                  <p:embed/>
                </p:oleObj>
              </mc:Choice>
              <mc:Fallback>
                <p:oleObj name="Equation" r:id="rId6" imgW="3381386" imgH="19042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375" y="5576888"/>
                        <a:ext cx="816451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6" name="Object 5"/>
          <p:cNvGraphicFramePr>
            <a:graphicFrameLocks noChangeAspect="1"/>
          </p:cNvGraphicFramePr>
          <p:nvPr/>
        </p:nvGraphicFramePr>
        <p:xfrm>
          <a:off x="571500" y="6178550"/>
          <a:ext cx="7399338" cy="561975"/>
        </p:xfrm>
        <a:graphic>
          <a:graphicData uri="http://schemas.openxmlformats.org/presentationml/2006/ole">
            <mc:AlternateContent xmlns:mc="http://schemas.openxmlformats.org/markup-compatibility/2006">
              <mc:Choice xmlns:v="urn:schemas-microsoft-com:vml" Requires="v">
                <p:oleObj spid="_x0000_s57384" name="Equation" r:id="rId8" imgW="3067076" imgH="219079" progId="Equation.DSMT4">
                  <p:embed/>
                </p:oleObj>
              </mc:Choice>
              <mc:Fallback>
                <p:oleObj name="Equation" r:id="rId8" imgW="3067076" imgH="21907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 y="6178550"/>
                        <a:ext cx="739933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a:spLocks noChangeArrowheads="1"/>
          </p:cNvSpPr>
          <p:nvPr/>
        </p:nvSpPr>
        <p:spPr bwMode="auto">
          <a:xfrm>
            <a:off x="571500" y="5035550"/>
            <a:ext cx="19875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u="sng">
                <a:solidFill>
                  <a:srgbClr val="FF0000"/>
                </a:solidFill>
              </a:rPr>
              <a:t>灵敏度为：</a:t>
            </a:r>
            <a:endParaRPr lang="zh-CN" altLang="en-US" u="sng"/>
          </a:p>
        </p:txBody>
      </p:sp>
      <p:sp>
        <p:nvSpPr>
          <p:cNvPr id="16392" name="Rectangle 28"/>
          <p:cNvSpPr>
            <a:spLocks noChangeArrowheads="1"/>
          </p:cNvSpPr>
          <p:nvPr/>
        </p:nvSpPr>
        <p:spPr bwMode="auto">
          <a:xfrm>
            <a:off x="4214813" y="0"/>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en-US" dirty="0">
                <a:solidFill>
                  <a:srgbClr val="FF0000"/>
                </a:solidFill>
              </a:rPr>
              <a:t>§3.2</a:t>
            </a:r>
            <a:r>
              <a:rPr lang="en-US" altLang="zh-CN" dirty="0">
                <a:solidFill>
                  <a:srgbClr val="FF0000"/>
                </a:solidFill>
              </a:rPr>
              <a:t> </a:t>
            </a:r>
            <a:r>
              <a:rPr lang="zh-CN" altLang="en-US" dirty="0">
                <a:solidFill>
                  <a:srgbClr val="FF0000"/>
                </a:solidFill>
              </a:rPr>
              <a:t>电容式传感器</a:t>
            </a:r>
            <a:r>
              <a:rPr lang="en-US" altLang="zh-CN" dirty="0">
                <a:solidFill>
                  <a:srgbClr val="FF0000"/>
                </a:solidFill>
              </a:rPr>
              <a:t>-</a:t>
            </a:r>
            <a:r>
              <a:rPr lang="zh-CN" altLang="en-US" dirty="0">
                <a:solidFill>
                  <a:srgbClr val="0000FF"/>
                </a:solidFill>
              </a:rPr>
              <a:t>变极距型</a:t>
            </a:r>
          </a:p>
        </p:txBody>
      </p:sp>
      <p:grpSp>
        <p:nvGrpSpPr>
          <p:cNvPr id="9" name="组合 8"/>
          <p:cNvGrpSpPr/>
          <p:nvPr/>
        </p:nvGrpSpPr>
        <p:grpSpPr>
          <a:xfrm>
            <a:off x="6573304" y="1484784"/>
            <a:ext cx="2551224" cy="419447"/>
            <a:chOff x="5022379" y="1884537"/>
            <a:chExt cx="2551224" cy="419447"/>
          </a:xfrm>
        </p:grpSpPr>
        <p:grpSp>
          <p:nvGrpSpPr>
            <p:cNvPr id="10" name="组合 9"/>
            <p:cNvGrpSpPr/>
            <p:nvPr/>
          </p:nvGrpSpPr>
          <p:grpSpPr>
            <a:xfrm>
              <a:off x="5022379" y="1884537"/>
              <a:ext cx="1478434" cy="419447"/>
              <a:chOff x="4400029" y="1162844"/>
              <a:chExt cx="1478434" cy="419447"/>
            </a:xfrm>
          </p:grpSpPr>
          <p:sp>
            <p:nvSpPr>
              <p:cNvPr id="13" name="五角星 12"/>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4" name="五角星 13"/>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5" name="五角星 14"/>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1" name="五角星 10"/>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2" name="五角星 11"/>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6" name="Rectangle 28">
            <a:extLst>
              <a:ext uri="{FF2B5EF4-FFF2-40B4-BE49-F238E27FC236}">
                <a16:creationId xmlns:a16="http://schemas.microsoft.com/office/drawing/2014/main" id="{CFF0E94D-BA6D-4F41-AD5E-0E058AB7CF00}"/>
              </a:ext>
            </a:extLst>
          </p:cNvPr>
          <p:cNvSpPr>
            <a:spLocks noChangeArrowheads="1"/>
          </p:cNvSpPr>
          <p:nvPr/>
        </p:nvSpPr>
        <p:spPr bwMode="auto">
          <a:xfrm>
            <a:off x="107504" y="2636912"/>
            <a:ext cx="112480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7200" dirty="0">
                <a:solidFill>
                  <a:srgbClr val="FF0000"/>
                </a:solidFill>
              </a:rPr>
              <a:t>考</a:t>
            </a:r>
            <a:endParaRPr lang="zh-CN" altLang="en-US" sz="7200" dirty="0">
              <a:solidFill>
                <a:srgbClr val="0000FF"/>
              </a:solidFill>
            </a:endParaRPr>
          </a:p>
        </p:txBody>
      </p:sp>
    </p:spTree>
    <p:extLst>
      <p:ext uri="{BB962C8B-B14F-4D97-AF65-F5344CB8AC3E}">
        <p14:creationId xmlns:p14="http://schemas.microsoft.com/office/powerpoint/2010/main" val="183021324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777875" y="862013"/>
            <a:ext cx="6550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3200">
                <a:solidFill>
                  <a:srgbClr val="0000FF"/>
                </a:solidFill>
                <a:latin typeface="黑体" panose="02010609060101010101" pitchFamily="49" charset="-122"/>
              </a:rPr>
              <a:t>第</a:t>
            </a:r>
            <a:r>
              <a:rPr lang="en-US" altLang="zh-CN" sz="3200">
                <a:solidFill>
                  <a:srgbClr val="0000FF"/>
                </a:solidFill>
                <a:latin typeface="黑体" panose="02010609060101010101" pitchFamily="49" charset="-122"/>
              </a:rPr>
              <a:t>7</a:t>
            </a:r>
            <a:r>
              <a:rPr lang="zh-CN" altLang="en-US" sz="3200">
                <a:solidFill>
                  <a:srgbClr val="0000FF"/>
                </a:solidFill>
                <a:latin typeface="黑体" panose="02010609060101010101" pitchFamily="49" charset="-122"/>
              </a:rPr>
              <a:t>章  传感器综述及工程案例分析</a:t>
            </a:r>
          </a:p>
        </p:txBody>
      </p:sp>
      <p:sp>
        <p:nvSpPr>
          <p:cNvPr id="44036" name="Rectangle 4"/>
          <p:cNvSpPr>
            <a:spLocks noChangeArrowheads="1"/>
          </p:cNvSpPr>
          <p:nvPr/>
        </p:nvSpPr>
        <p:spPr bwMode="auto">
          <a:xfrm>
            <a:off x="1619250" y="2492375"/>
            <a:ext cx="6270625" cy="3187700"/>
          </a:xfrm>
          <a:prstGeom prst="rect">
            <a:avLst/>
          </a:prstGeom>
          <a:noFill/>
          <a:ln w="9525">
            <a:noFill/>
            <a:miter lim="800000"/>
            <a:headEnd/>
            <a:tailEnd/>
          </a:ln>
        </p:spPr>
        <p:txBody>
          <a:bodyPr/>
          <a:lstStyle/>
          <a:p>
            <a:pPr marL="342900" indent="-342900" eaLnBrk="1" latinLnBrk="1" hangingPunct="1">
              <a:lnSpc>
                <a:spcPct val="130000"/>
              </a:lnSpc>
              <a:defRPr/>
            </a:pPr>
            <a:r>
              <a:rPr kumimoji="0" lang="en-US" altLang="zh-CN" sz="3000" dirty="0">
                <a:solidFill>
                  <a:srgbClr val="0000FF"/>
                </a:solidFill>
                <a:latin typeface="+mn-lt"/>
              </a:rPr>
              <a:t>7.1 </a:t>
            </a:r>
            <a:r>
              <a:rPr kumimoji="0" lang="zh-CN" altLang="en-US" sz="3000" dirty="0">
                <a:solidFill>
                  <a:srgbClr val="0000FF"/>
                </a:solidFill>
                <a:latin typeface="+mn-lt"/>
              </a:rPr>
              <a:t>磁电式</a:t>
            </a:r>
            <a:r>
              <a:rPr kumimoji="0" lang="zh-CN" altLang="en-US" sz="3000" dirty="0">
                <a:solidFill>
                  <a:srgbClr val="0000FF"/>
                </a:solidFill>
              </a:rPr>
              <a:t>传感器</a:t>
            </a:r>
            <a:endParaRPr kumimoji="0" lang="en-US" altLang="zh-CN" sz="3000" dirty="0">
              <a:solidFill>
                <a:srgbClr val="0000FF"/>
              </a:solidFill>
              <a:latin typeface="+mn-lt"/>
            </a:endParaRPr>
          </a:p>
          <a:p>
            <a:pPr marL="342900" indent="-342900" eaLnBrk="1" latinLnBrk="1" hangingPunct="1">
              <a:lnSpc>
                <a:spcPct val="130000"/>
              </a:lnSpc>
              <a:defRPr/>
            </a:pPr>
            <a:r>
              <a:rPr kumimoji="0" lang="en-US" altLang="zh-CN" sz="3000" dirty="0">
                <a:solidFill>
                  <a:srgbClr val="0000FF"/>
                </a:solidFill>
                <a:latin typeface="+mn-lt"/>
              </a:rPr>
              <a:t>7.2 </a:t>
            </a:r>
            <a:r>
              <a:rPr kumimoji="0" lang="zh-CN" altLang="en-US" sz="3000" dirty="0">
                <a:solidFill>
                  <a:srgbClr val="0000FF"/>
                </a:solidFill>
                <a:latin typeface="+mn-lt"/>
              </a:rPr>
              <a:t>热电式传感器</a:t>
            </a:r>
            <a:endParaRPr kumimoji="0" lang="en-US" altLang="zh-CN" sz="3000" dirty="0">
              <a:solidFill>
                <a:srgbClr val="0000FF"/>
              </a:solidFill>
              <a:latin typeface="+mn-lt"/>
            </a:endParaRPr>
          </a:p>
          <a:p>
            <a:pPr marL="342900" indent="-342900" eaLnBrk="1" latinLnBrk="1" hangingPunct="1">
              <a:lnSpc>
                <a:spcPct val="130000"/>
              </a:lnSpc>
              <a:defRPr/>
            </a:pPr>
            <a:r>
              <a:rPr kumimoji="0" lang="en-US" altLang="zh-CN" sz="3000" dirty="0">
                <a:solidFill>
                  <a:srgbClr val="0000FF"/>
                </a:solidFill>
                <a:latin typeface="+mn-lt"/>
              </a:rPr>
              <a:t>7.3 </a:t>
            </a:r>
            <a:r>
              <a:rPr kumimoji="0" lang="zh-CN" altLang="en-US" sz="3000" dirty="0">
                <a:solidFill>
                  <a:srgbClr val="0000FF"/>
                </a:solidFill>
                <a:latin typeface="+mn-lt"/>
              </a:rPr>
              <a:t>压电式传感器</a:t>
            </a:r>
            <a:endParaRPr kumimoji="0" lang="en-US" altLang="zh-CN" sz="3000" dirty="0">
              <a:solidFill>
                <a:srgbClr val="0000FF"/>
              </a:solidFill>
              <a:latin typeface="+mn-lt"/>
            </a:endParaRPr>
          </a:p>
          <a:p>
            <a:pPr marL="342900" indent="-342900" eaLnBrk="1" latinLnBrk="1" hangingPunct="1">
              <a:lnSpc>
                <a:spcPct val="130000"/>
              </a:lnSpc>
              <a:defRPr/>
            </a:pPr>
            <a:r>
              <a:rPr kumimoji="0" lang="en-US" altLang="zh-CN" sz="3000" dirty="0">
                <a:solidFill>
                  <a:srgbClr val="0000FF"/>
                </a:solidFill>
                <a:latin typeface="+mn-lt"/>
              </a:rPr>
              <a:t>7.4 </a:t>
            </a:r>
            <a:r>
              <a:rPr kumimoji="0" lang="zh-CN" altLang="en-US" sz="3000" dirty="0">
                <a:solidFill>
                  <a:srgbClr val="0000FF"/>
                </a:solidFill>
                <a:latin typeface="+mn-lt"/>
              </a:rPr>
              <a:t>光电、光纤传感器</a:t>
            </a:r>
            <a:endParaRPr kumimoji="0" lang="en-US" altLang="zh-CN" sz="3000" dirty="0">
              <a:solidFill>
                <a:srgbClr val="0000FF"/>
              </a:solidFill>
              <a:latin typeface="+mn-lt"/>
            </a:endParaRPr>
          </a:p>
          <a:p>
            <a:pPr marL="342900" indent="-342900" eaLnBrk="1" latinLnBrk="1" hangingPunct="1">
              <a:lnSpc>
                <a:spcPct val="130000"/>
              </a:lnSpc>
              <a:defRPr/>
            </a:pPr>
            <a:r>
              <a:rPr kumimoji="0" lang="en-US" altLang="zh-CN" sz="3000" dirty="0">
                <a:solidFill>
                  <a:srgbClr val="0000FF"/>
                </a:solidFill>
                <a:latin typeface="+mn-lt"/>
              </a:rPr>
              <a:t>7.5 </a:t>
            </a:r>
            <a:r>
              <a:rPr kumimoji="0" lang="zh-CN" altLang="en-US" sz="3000" dirty="0">
                <a:solidFill>
                  <a:srgbClr val="0000FF"/>
                </a:solidFill>
                <a:latin typeface="+mn-lt"/>
              </a:rPr>
              <a:t>几个工程需求的技术方案探讨</a:t>
            </a:r>
          </a:p>
        </p:txBody>
      </p:sp>
      <p:sp>
        <p:nvSpPr>
          <p:cNvPr id="3076" name="Rectangle 5"/>
          <p:cNvSpPr>
            <a:spLocks noChangeArrowheads="1"/>
          </p:cNvSpPr>
          <p:nvPr/>
        </p:nvSpPr>
        <p:spPr bwMode="auto">
          <a:xfrm>
            <a:off x="777875" y="1758950"/>
            <a:ext cx="34496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3200">
                <a:solidFill>
                  <a:srgbClr val="0000FF"/>
                </a:solidFill>
                <a:latin typeface="黑体" panose="02010609060101010101" pitchFamily="49" charset="-122"/>
              </a:rPr>
              <a:t>本章内容：</a:t>
            </a:r>
          </a:p>
        </p:txBody>
      </p:sp>
    </p:spTree>
    <p:extLst>
      <p:ext uri="{BB962C8B-B14F-4D97-AF65-F5344CB8AC3E}">
        <p14:creationId xmlns:p14="http://schemas.microsoft.com/office/powerpoint/2010/main" val="145752253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8"/>
          <p:cNvSpPr>
            <a:spLocks noChangeArrowheads="1"/>
          </p:cNvSpPr>
          <p:nvPr/>
        </p:nvSpPr>
        <p:spPr bwMode="auto">
          <a:xfrm>
            <a:off x="3143250" y="3071813"/>
            <a:ext cx="37861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latinLnBrk="1" hangingPunct="1">
              <a:lnSpc>
                <a:spcPct val="130000"/>
              </a:lnSpc>
              <a:spcBef>
                <a:spcPct val="0"/>
              </a:spcBef>
            </a:pPr>
            <a:r>
              <a:rPr kumimoji="0" lang="en-US" altLang="zh-CN" sz="3200">
                <a:solidFill>
                  <a:srgbClr val="0000FF"/>
                </a:solidFill>
              </a:rPr>
              <a:t>7.1 </a:t>
            </a:r>
            <a:r>
              <a:rPr kumimoji="0" lang="zh-CN" altLang="en-US" sz="3200">
                <a:solidFill>
                  <a:srgbClr val="0000FF"/>
                </a:solidFill>
              </a:rPr>
              <a:t>磁电式传感器</a:t>
            </a:r>
            <a:endParaRPr kumimoji="0" lang="en-US" altLang="zh-CN" sz="3200">
              <a:solidFill>
                <a:srgbClr val="0000FF"/>
              </a:solidFill>
            </a:endParaRPr>
          </a:p>
        </p:txBody>
      </p:sp>
      <p:sp>
        <p:nvSpPr>
          <p:cNvPr id="4" name="矩形 3">
            <a:extLst>
              <a:ext uri="{FF2B5EF4-FFF2-40B4-BE49-F238E27FC236}">
                <a16:creationId xmlns:a16="http://schemas.microsoft.com/office/drawing/2014/main" id="{F0CB93BC-E2C7-40A7-BFD6-33C30D139AF4}"/>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不考</a:t>
            </a:r>
          </a:p>
        </p:txBody>
      </p:sp>
    </p:spTree>
    <p:extLst>
      <p:ext uri="{BB962C8B-B14F-4D97-AF65-F5344CB8AC3E}">
        <p14:creationId xmlns:p14="http://schemas.microsoft.com/office/powerpoint/2010/main" val="74166672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a:off x="357188" y="1825625"/>
            <a:ext cx="4883150" cy="4857750"/>
          </a:xfrm>
          <a:prstGeom prst="rect">
            <a:avLst/>
          </a:prstGeom>
          <a:solidFill>
            <a:schemeClr val="accent1">
              <a:lumMod val="20000"/>
              <a:lumOff val="80000"/>
            </a:schemeClr>
          </a:solidFill>
          <a:ln w="31750">
            <a:solidFill>
              <a:srgbClr val="C00000"/>
            </a:solidFill>
            <a:prstDash val="sysDash"/>
          </a:ln>
          <a:effectLst/>
        </p:spPr>
        <p:txBody>
          <a:bodyPr/>
          <a:lstStyle/>
          <a:p>
            <a:pPr eaLnBrk="1" hangingPunct="1">
              <a:lnSpc>
                <a:spcPct val="80000"/>
              </a:lnSpc>
              <a:spcBef>
                <a:spcPct val="20000"/>
              </a:spcBef>
              <a:defRPr/>
            </a:pPr>
            <a:endParaRPr lang="zh-CN" altLang="en-US">
              <a:ea typeface="黑体" pitchFamily="2" charset="-122"/>
            </a:endParaRPr>
          </a:p>
        </p:txBody>
      </p:sp>
      <p:sp>
        <p:nvSpPr>
          <p:cNvPr id="8195" name="Rectangle 2"/>
          <p:cNvSpPr>
            <a:spLocks noChangeArrowheads="1"/>
          </p:cNvSpPr>
          <p:nvPr/>
        </p:nvSpPr>
        <p:spPr bwMode="auto">
          <a:xfrm>
            <a:off x="428625" y="965200"/>
            <a:ext cx="82867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0"/>
              </a:spcBef>
            </a:pPr>
            <a:r>
              <a:rPr lang="zh-CN" altLang="en-US" u="sng">
                <a:solidFill>
                  <a:srgbClr val="0000FF"/>
                </a:solidFill>
              </a:rPr>
              <a:t>工作原理：</a:t>
            </a:r>
            <a:r>
              <a:rPr lang="zh-CN" altLang="en-US">
                <a:solidFill>
                  <a:srgbClr val="0000FF"/>
                </a:solidFill>
              </a:rPr>
              <a:t>把被测物理量转换为感应电动势的转换器。</a:t>
            </a:r>
          </a:p>
        </p:txBody>
      </p:sp>
      <p:graphicFrame>
        <p:nvGraphicFramePr>
          <p:cNvPr id="8196" name="Object 3"/>
          <p:cNvGraphicFramePr>
            <a:graphicFrameLocks noChangeAspect="1"/>
          </p:cNvGraphicFramePr>
          <p:nvPr/>
        </p:nvGraphicFramePr>
        <p:xfrm>
          <a:off x="1587500" y="2735263"/>
          <a:ext cx="2400300" cy="1366837"/>
        </p:xfrm>
        <a:graphic>
          <a:graphicData uri="http://schemas.openxmlformats.org/presentationml/2006/ole">
            <mc:AlternateContent xmlns:mc="http://schemas.openxmlformats.org/markup-compatibility/2006">
              <mc:Choice xmlns:v="urn:schemas-microsoft-com:vml" Requires="v">
                <p:oleObj spid="_x0000_s58378" name="公式" r:id="rId4" imgW="685800" imgH="393700" progId="Equation.3">
                  <p:embed/>
                </p:oleObj>
              </mc:Choice>
              <mc:Fallback>
                <p:oleObj name="公式" r:id="rId4" imgW="6858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0" y="2735263"/>
                        <a:ext cx="2400300" cy="13668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7" name="Rectangle 4"/>
          <p:cNvSpPr>
            <a:spLocks noChangeArrowheads="1"/>
          </p:cNvSpPr>
          <p:nvPr/>
        </p:nvSpPr>
        <p:spPr bwMode="auto">
          <a:xfrm>
            <a:off x="668338" y="2125663"/>
            <a:ext cx="44053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90000"/>
              </a:lnSpc>
            </a:pPr>
            <a:r>
              <a:rPr lang="zh-CN" altLang="en-US"/>
              <a:t>感应线圈的感应电动势：</a:t>
            </a:r>
          </a:p>
        </p:txBody>
      </p:sp>
      <p:sp>
        <p:nvSpPr>
          <p:cNvPr id="8198" name="Rectangle 5"/>
          <p:cNvSpPr>
            <a:spLocks noChangeArrowheads="1"/>
          </p:cNvSpPr>
          <p:nvPr/>
        </p:nvSpPr>
        <p:spPr bwMode="auto">
          <a:xfrm>
            <a:off x="571500" y="4214813"/>
            <a:ext cx="44291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20000"/>
              </a:lnSpc>
              <a:spcBef>
                <a:spcPct val="0"/>
              </a:spcBef>
            </a:pPr>
            <a:r>
              <a:rPr lang="zh-CN" altLang="en-US" dirty="0">
                <a:latin typeface="黑体" panose="02010609060101010101" pitchFamily="49" charset="-122"/>
              </a:rPr>
              <a:t>磁通变化率与磁场强度、磁阻、线圈运动速度有关，改变其中一个因素，都会改变感应电动势。 </a:t>
            </a:r>
          </a:p>
        </p:txBody>
      </p:sp>
      <p:sp>
        <p:nvSpPr>
          <p:cNvPr id="8199" name="Rectangle 9"/>
          <p:cNvSpPr>
            <a:spLocks noChangeArrowheads="1"/>
          </p:cNvSpPr>
          <p:nvPr/>
        </p:nvSpPr>
        <p:spPr bwMode="auto">
          <a:xfrm>
            <a:off x="4357688" y="44450"/>
            <a:ext cx="496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7.1 </a:t>
            </a:r>
            <a:r>
              <a:rPr lang="zh-CN" altLang="en-US">
                <a:solidFill>
                  <a:srgbClr val="FF0000"/>
                </a:solidFill>
              </a:rPr>
              <a:t>磁电式传感器</a:t>
            </a:r>
            <a:r>
              <a:rPr lang="en-US" altLang="zh-CN">
                <a:solidFill>
                  <a:srgbClr val="FF0000"/>
                </a:solidFill>
              </a:rPr>
              <a:t>-</a:t>
            </a:r>
            <a:r>
              <a:rPr lang="zh-CN" altLang="en-US">
                <a:solidFill>
                  <a:srgbClr val="0000FF"/>
                </a:solidFill>
              </a:rPr>
              <a:t>动圈式</a:t>
            </a:r>
          </a:p>
        </p:txBody>
      </p:sp>
      <p:pic>
        <p:nvPicPr>
          <p:cNvPr id="8200" name="Picture 2" descr="dh37"/>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68925" y="1831975"/>
            <a:ext cx="3508375"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6573304" y="1484784"/>
            <a:ext cx="1478434" cy="419447"/>
            <a:chOff x="4400029" y="1162844"/>
            <a:chExt cx="1478434" cy="419447"/>
          </a:xfrm>
        </p:grpSpPr>
        <p:sp>
          <p:nvSpPr>
            <p:cNvPr id="14" name="五角星 13"/>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5" name="五角星 14"/>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6" name="五角星 15"/>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2104626289"/>
      </p:ext>
    </p:extLst>
  </p:cSld>
  <p:clrMapOvr>
    <a:masterClrMapping/>
  </p:clrMapOvr>
  <p:transition advTm="1475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ChangeArrowheads="1"/>
          </p:cNvSpPr>
          <p:nvPr/>
        </p:nvSpPr>
        <p:spPr bwMode="auto">
          <a:xfrm>
            <a:off x="455613" y="1196975"/>
            <a:ext cx="8289925" cy="1117600"/>
          </a:xfrm>
          <a:prstGeom prst="rect">
            <a:avLst/>
          </a:prstGeom>
          <a:noFill/>
          <a:ln w="9525">
            <a:noFill/>
            <a:miter lim="800000"/>
            <a:headEnd/>
            <a:tailEnd/>
          </a:ln>
        </p:spPr>
        <p:txBody>
          <a:bodyPr>
            <a:spAutoFit/>
          </a:bodyPr>
          <a:lstStyle/>
          <a:p>
            <a:pPr algn="just">
              <a:lnSpc>
                <a:spcPct val="120000"/>
              </a:lnSpc>
              <a:spcBef>
                <a:spcPct val="0"/>
              </a:spcBef>
              <a:defRPr/>
            </a:pPr>
            <a:r>
              <a:rPr lang="en-US" altLang="zh-CN" dirty="0"/>
              <a:t>    </a:t>
            </a:r>
            <a:r>
              <a:rPr lang="zh-CN" altLang="en-US" dirty="0"/>
              <a:t>一般说来，测试系统由</a:t>
            </a:r>
            <a:r>
              <a:rPr lang="zh-CN" altLang="en-US" u="sng" dirty="0">
                <a:solidFill>
                  <a:srgbClr val="0000FF"/>
                </a:solidFill>
                <a:effectLst>
                  <a:outerShdw blurRad="38100" dist="38100" dir="2700000" algn="tl">
                    <a:srgbClr val="000000">
                      <a:alpha val="43137"/>
                    </a:srgbClr>
                  </a:outerShdw>
                </a:effectLst>
              </a:rPr>
              <a:t>传感器</a:t>
            </a:r>
            <a:r>
              <a:rPr lang="zh-CN" altLang="en-US" dirty="0">
                <a:solidFill>
                  <a:srgbClr val="0000FF"/>
                </a:solidFill>
                <a:effectLst>
                  <a:outerShdw blurRad="38100" dist="38100" dir="2700000" algn="tl">
                    <a:srgbClr val="000000">
                      <a:alpha val="43137"/>
                    </a:srgbClr>
                  </a:outerShdw>
                </a:effectLst>
              </a:rPr>
              <a:t>、</a:t>
            </a:r>
            <a:r>
              <a:rPr lang="zh-CN" altLang="en-US" u="sng" dirty="0">
                <a:solidFill>
                  <a:srgbClr val="0000FF"/>
                </a:solidFill>
                <a:effectLst>
                  <a:outerShdw blurRad="38100" dist="38100" dir="2700000" algn="tl">
                    <a:srgbClr val="000000">
                      <a:alpha val="43137"/>
                    </a:srgbClr>
                  </a:outerShdw>
                </a:effectLst>
              </a:rPr>
              <a:t>中间变换装置</a:t>
            </a:r>
            <a:r>
              <a:rPr lang="zh-CN" altLang="en-US" dirty="0"/>
              <a:t>和</a:t>
            </a:r>
            <a:r>
              <a:rPr lang="zh-CN" altLang="en-US" u="sng" dirty="0">
                <a:solidFill>
                  <a:srgbClr val="0000FF"/>
                </a:solidFill>
                <a:effectLst>
                  <a:outerShdw blurRad="38100" dist="38100" dir="2700000" algn="tl">
                    <a:srgbClr val="000000">
                      <a:alpha val="43137"/>
                    </a:srgbClr>
                  </a:outerShdw>
                </a:effectLst>
              </a:rPr>
              <a:t>显示记录装置</a:t>
            </a:r>
            <a:r>
              <a:rPr lang="zh-CN" altLang="en-US" dirty="0"/>
              <a:t>三部分组成。</a:t>
            </a:r>
          </a:p>
        </p:txBody>
      </p:sp>
      <p:graphicFrame>
        <p:nvGraphicFramePr>
          <p:cNvPr id="4098" name="Object 6"/>
          <p:cNvGraphicFramePr>
            <a:graphicFrameLocks noChangeAspect="1"/>
          </p:cNvGraphicFramePr>
          <p:nvPr/>
        </p:nvGraphicFramePr>
        <p:xfrm>
          <a:off x="250825" y="3540125"/>
          <a:ext cx="8566150" cy="1804988"/>
        </p:xfrm>
        <a:graphic>
          <a:graphicData uri="http://schemas.openxmlformats.org/presentationml/2006/ole">
            <mc:AlternateContent xmlns:mc="http://schemas.openxmlformats.org/markup-compatibility/2006">
              <mc:Choice xmlns:v="urn:schemas-microsoft-com:vml" Requires="v">
                <p:oleObj spid="_x0000_s4148" name="Visio" r:id="rId4" imgW="7224676" imgH="1524742" progId="Visio.Drawing.11">
                  <p:embed/>
                </p:oleObj>
              </mc:Choice>
              <mc:Fallback>
                <p:oleObj name="Visio" r:id="rId4" imgW="7224676" imgH="1524742"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540125"/>
                        <a:ext cx="8566150"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7911" name="AutoShape 7"/>
          <p:cNvSpPr>
            <a:spLocks noChangeArrowheads="1"/>
          </p:cNvSpPr>
          <p:nvPr/>
        </p:nvSpPr>
        <p:spPr bwMode="auto">
          <a:xfrm>
            <a:off x="3128963" y="3286125"/>
            <a:ext cx="1800225" cy="574675"/>
          </a:xfrm>
          <a:prstGeom prst="wedgeRoundRectCallout">
            <a:avLst>
              <a:gd name="adj1" fmla="val -32426"/>
              <a:gd name="adj2" fmla="val 99449"/>
              <a:gd name="adj3" fmla="val 16667"/>
            </a:avLst>
          </a:prstGeom>
          <a:solidFill>
            <a:srgbClr val="FFFFCC"/>
          </a:solidFill>
          <a:ln w="9525">
            <a:solidFill>
              <a:schemeClr val="tx1"/>
            </a:solidFill>
            <a:miter lim="800000"/>
            <a:headEnd/>
            <a:tailEnd/>
          </a:ln>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solidFill>
                  <a:srgbClr val="FF0000"/>
                </a:solidFill>
              </a:rPr>
              <a:t>信息转换</a:t>
            </a:r>
          </a:p>
        </p:txBody>
      </p:sp>
      <p:sp>
        <p:nvSpPr>
          <p:cNvPr id="507912" name="AutoShape 8"/>
          <p:cNvSpPr>
            <a:spLocks noChangeArrowheads="1"/>
          </p:cNvSpPr>
          <p:nvPr/>
        </p:nvSpPr>
        <p:spPr bwMode="auto">
          <a:xfrm>
            <a:off x="5289550" y="3068638"/>
            <a:ext cx="1944688" cy="649287"/>
          </a:xfrm>
          <a:prstGeom prst="wedgeRoundRectCallout">
            <a:avLst>
              <a:gd name="adj1" fmla="val -23014"/>
              <a:gd name="adj2" fmla="val 97662"/>
              <a:gd name="adj3" fmla="val 16667"/>
            </a:avLst>
          </a:prstGeom>
          <a:solidFill>
            <a:srgbClr val="FFFFCC"/>
          </a:solidFill>
          <a:ln w="9525">
            <a:solidFill>
              <a:schemeClr val="tx1"/>
            </a:solidFill>
            <a:miter lim="800000"/>
            <a:headEnd/>
            <a:tailEnd/>
          </a:ln>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solidFill>
                  <a:srgbClr val="FF0000"/>
                </a:solidFill>
              </a:rPr>
              <a:t>信息提取</a:t>
            </a:r>
          </a:p>
        </p:txBody>
      </p:sp>
      <p:sp>
        <p:nvSpPr>
          <p:cNvPr id="10" name="矩形 9"/>
          <p:cNvSpPr/>
          <p:nvPr/>
        </p:nvSpPr>
        <p:spPr>
          <a:xfrm>
            <a:off x="3643313" y="0"/>
            <a:ext cx="5715000" cy="738188"/>
          </a:xfrm>
          <a:prstGeom prst="rect">
            <a:avLst/>
          </a:prstGeom>
        </p:spPr>
        <p:txBody>
          <a:bodyPr>
            <a:spAutoFit/>
          </a:bodyPr>
          <a:lstStyle/>
          <a:p>
            <a:pPr>
              <a:lnSpc>
                <a:spcPct val="140000"/>
              </a:lnSpc>
              <a:defRPr/>
            </a:pPr>
            <a:r>
              <a:rPr lang="en-US" altLang="zh-CN" sz="3000" dirty="0">
                <a:solidFill>
                  <a:srgbClr val="0000FF"/>
                </a:solidFill>
                <a:effectLst>
                  <a:outerShdw blurRad="38100" dist="38100" dir="2700000" algn="tl">
                    <a:srgbClr val="000000">
                      <a:alpha val="43137"/>
                    </a:srgbClr>
                  </a:outerShdw>
                </a:effectLst>
              </a:rPr>
              <a:t>1.2 </a:t>
            </a:r>
            <a:r>
              <a:rPr lang="zh-CN" altLang="en-US" sz="3000" dirty="0">
                <a:solidFill>
                  <a:srgbClr val="0000FF"/>
                </a:solidFill>
                <a:effectLst>
                  <a:outerShdw blurRad="38100" dist="38100" dir="2700000" algn="tl">
                    <a:srgbClr val="000000">
                      <a:alpha val="43137"/>
                    </a:srgbClr>
                  </a:outerShdw>
                </a:effectLst>
              </a:rPr>
              <a:t>测试系统的基本概念及组成</a:t>
            </a:r>
          </a:p>
        </p:txBody>
      </p:sp>
      <p:cxnSp>
        <p:nvCxnSpPr>
          <p:cNvPr id="4103" name="直接连接符 11"/>
          <p:cNvCxnSpPr>
            <a:cxnSpLocks noChangeShapeType="1"/>
          </p:cNvCxnSpPr>
          <p:nvPr/>
        </p:nvCxnSpPr>
        <p:spPr bwMode="auto">
          <a:xfrm>
            <a:off x="0" y="2636838"/>
            <a:ext cx="9144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4104" name="矩形 12"/>
          <p:cNvSpPr>
            <a:spLocks noChangeArrowheads="1"/>
          </p:cNvSpPr>
          <p:nvPr/>
        </p:nvSpPr>
        <p:spPr bwMode="auto">
          <a:xfrm>
            <a:off x="3635375" y="5732463"/>
            <a:ext cx="204152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a:t>测试系统组成</a:t>
            </a:r>
          </a:p>
        </p:txBody>
      </p:sp>
      <p:grpSp>
        <p:nvGrpSpPr>
          <p:cNvPr id="2" name="组合 1"/>
          <p:cNvGrpSpPr/>
          <p:nvPr/>
        </p:nvGrpSpPr>
        <p:grpSpPr>
          <a:xfrm>
            <a:off x="5022379" y="1884537"/>
            <a:ext cx="2551224" cy="419447"/>
            <a:chOff x="5022379" y="1884537"/>
            <a:chExt cx="2551224" cy="419447"/>
          </a:xfrm>
        </p:grpSpPr>
        <p:grpSp>
          <p:nvGrpSpPr>
            <p:cNvPr id="9" name="组合 8"/>
            <p:cNvGrpSpPr/>
            <p:nvPr/>
          </p:nvGrpSpPr>
          <p:grpSpPr>
            <a:xfrm>
              <a:off x="5022379" y="1884537"/>
              <a:ext cx="1478434" cy="419447"/>
              <a:chOff x="4400029" y="1162844"/>
              <a:chExt cx="1478434" cy="419447"/>
            </a:xfrm>
          </p:grpSpPr>
          <p:sp>
            <p:nvSpPr>
              <p:cNvPr id="11" name="五角星 10"/>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2" name="五角星 11"/>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3" name="五角星 12"/>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4" name="五角星 13"/>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5" name="五角星 14"/>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7911"/>
                                        </p:tgtEl>
                                        <p:attrNameLst>
                                          <p:attrName>style.visibility</p:attrName>
                                        </p:attrNameLst>
                                      </p:cBhvr>
                                      <p:to>
                                        <p:strVal val="visible"/>
                                      </p:to>
                                    </p:set>
                                    <p:anim calcmode="lin" valueType="num">
                                      <p:cBhvr additive="base">
                                        <p:cTn id="7" dur="500" fill="hold"/>
                                        <p:tgtEl>
                                          <p:spTgt spid="507911"/>
                                        </p:tgtEl>
                                        <p:attrNameLst>
                                          <p:attrName>ppt_x</p:attrName>
                                        </p:attrNameLst>
                                      </p:cBhvr>
                                      <p:tavLst>
                                        <p:tav tm="0">
                                          <p:val>
                                            <p:strVal val="1+#ppt_w/2"/>
                                          </p:val>
                                        </p:tav>
                                        <p:tav tm="100000">
                                          <p:val>
                                            <p:strVal val="#ppt_x"/>
                                          </p:val>
                                        </p:tav>
                                      </p:tavLst>
                                    </p:anim>
                                    <p:anim calcmode="lin" valueType="num">
                                      <p:cBhvr additive="base">
                                        <p:cTn id="8" dur="500" fill="hold"/>
                                        <p:tgtEl>
                                          <p:spTgt spid="5079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7912"/>
                                        </p:tgtEl>
                                        <p:attrNameLst>
                                          <p:attrName>style.visibility</p:attrName>
                                        </p:attrNameLst>
                                      </p:cBhvr>
                                      <p:to>
                                        <p:strVal val="visible"/>
                                      </p:to>
                                    </p:set>
                                    <p:anim calcmode="lin" valueType="num">
                                      <p:cBhvr additive="base">
                                        <p:cTn id="13" dur="500" fill="hold"/>
                                        <p:tgtEl>
                                          <p:spTgt spid="507912"/>
                                        </p:tgtEl>
                                        <p:attrNameLst>
                                          <p:attrName>ppt_x</p:attrName>
                                        </p:attrNameLst>
                                      </p:cBhvr>
                                      <p:tavLst>
                                        <p:tav tm="0">
                                          <p:val>
                                            <p:strVal val="1+#ppt_w/2"/>
                                          </p:val>
                                        </p:tav>
                                        <p:tav tm="100000">
                                          <p:val>
                                            <p:strVal val="#ppt_x"/>
                                          </p:val>
                                        </p:tav>
                                      </p:tavLst>
                                    </p:anim>
                                    <p:anim calcmode="lin" valueType="num">
                                      <p:cBhvr additive="base">
                                        <p:cTn id="14" dur="500" fill="hold"/>
                                        <p:tgtEl>
                                          <p:spTgt spid="5079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11" grpId="0" animBg="1" autoUpdateAnimBg="0"/>
      <p:bldP spid="507912"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h35"/>
          <p:cNvPicPr>
            <a:picLocks noGrp="1" noChangeAspect="1" noChangeArrowheads="1" noCrop="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bwMode="auto">
          <a:xfrm>
            <a:off x="0" y="1500188"/>
            <a:ext cx="5357813" cy="5357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p:cNvSpPr>
            <a:spLocks noChangeArrowheads="1"/>
          </p:cNvSpPr>
          <p:nvPr/>
        </p:nvSpPr>
        <p:spPr bwMode="auto">
          <a:xfrm>
            <a:off x="642938" y="785813"/>
            <a:ext cx="487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latin typeface="黑体" panose="02010609060101010101" pitchFamily="49" charset="-122"/>
              </a:rPr>
              <a:t>动圈式（线速度）工作原理：</a:t>
            </a:r>
            <a:endParaRPr lang="en-US" altLang="zh-CN">
              <a:solidFill>
                <a:srgbClr val="0000FF"/>
              </a:solidFill>
              <a:latin typeface="黑体" panose="02010609060101010101" pitchFamily="49" charset="-122"/>
            </a:endParaRPr>
          </a:p>
        </p:txBody>
      </p:sp>
      <p:graphicFrame>
        <p:nvGraphicFramePr>
          <p:cNvPr id="10244" name="Object 6"/>
          <p:cNvGraphicFramePr>
            <a:graphicFrameLocks noChangeAspect="1"/>
          </p:cNvGraphicFramePr>
          <p:nvPr/>
        </p:nvGraphicFramePr>
        <p:xfrm>
          <a:off x="5214938" y="2143125"/>
          <a:ext cx="3387725" cy="3416300"/>
        </p:xfrm>
        <a:graphic>
          <a:graphicData uri="http://schemas.openxmlformats.org/presentationml/2006/ole">
            <mc:AlternateContent xmlns:mc="http://schemas.openxmlformats.org/markup-compatibility/2006">
              <mc:Choice xmlns:v="urn:schemas-microsoft-com:vml" Requires="v">
                <p:oleObj spid="_x0000_s59410" name="位图图像" r:id="rId5" imgW="2266667" imgH="2285714" progId="Paint.Picture">
                  <p:embed/>
                </p:oleObj>
              </mc:Choice>
              <mc:Fallback>
                <p:oleObj name="位图图像" r:id="rId5" imgW="2266667" imgH="2285714"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4938" y="2143125"/>
                        <a:ext cx="3387725"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3"/>
          <p:cNvGraphicFramePr>
            <a:graphicFrameLocks noChangeAspect="1"/>
          </p:cNvGraphicFramePr>
          <p:nvPr/>
        </p:nvGraphicFramePr>
        <p:xfrm>
          <a:off x="6873875" y="1341438"/>
          <a:ext cx="1581150" cy="514350"/>
        </p:xfrm>
        <a:graphic>
          <a:graphicData uri="http://schemas.openxmlformats.org/presentationml/2006/ole">
            <mc:AlternateContent xmlns:mc="http://schemas.openxmlformats.org/markup-compatibility/2006">
              <mc:Choice xmlns:v="urn:schemas-microsoft-com:vml" Requires="v">
                <p:oleObj spid="_x0000_s59411" name="公式" r:id="rId7" imgW="583693" imgH="177646" progId="Equation.3">
                  <p:embed/>
                </p:oleObj>
              </mc:Choice>
              <mc:Fallback>
                <p:oleObj name="公式" r:id="rId7" imgW="583693"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3875" y="1341438"/>
                        <a:ext cx="1581150" cy="5143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6" name="矩形 6"/>
          <p:cNvSpPr>
            <a:spLocks noChangeArrowheads="1"/>
          </p:cNvSpPr>
          <p:nvPr/>
        </p:nvSpPr>
        <p:spPr bwMode="auto">
          <a:xfrm>
            <a:off x="663575" y="1274763"/>
            <a:ext cx="63150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30000"/>
              </a:lnSpc>
              <a:spcBef>
                <a:spcPct val="0"/>
              </a:spcBef>
            </a:pPr>
            <a:r>
              <a:rPr lang="zh-CN" altLang="en-US">
                <a:latin typeface="黑体" panose="02010609060101010101" pitchFamily="49" charset="-122"/>
              </a:rPr>
              <a:t>线圈直线运动并切割磁力线，电动势为</a:t>
            </a:r>
          </a:p>
        </p:txBody>
      </p:sp>
      <p:sp>
        <p:nvSpPr>
          <p:cNvPr id="10247" name="Rectangle 5"/>
          <p:cNvSpPr>
            <a:spLocks noChangeArrowheads="1"/>
          </p:cNvSpPr>
          <p:nvPr/>
        </p:nvSpPr>
        <p:spPr bwMode="auto">
          <a:xfrm>
            <a:off x="6594475" y="5526088"/>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latin typeface="Tahoma" panose="020B0604030504040204" pitchFamily="34" charset="0"/>
              </a:rPr>
              <a:t>话筒</a:t>
            </a:r>
          </a:p>
        </p:txBody>
      </p:sp>
      <p:sp>
        <p:nvSpPr>
          <p:cNvPr id="10248" name="Rectangle 9"/>
          <p:cNvSpPr>
            <a:spLocks noChangeArrowheads="1"/>
          </p:cNvSpPr>
          <p:nvPr/>
        </p:nvSpPr>
        <p:spPr bwMode="auto">
          <a:xfrm>
            <a:off x="4357688" y="44450"/>
            <a:ext cx="496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7.1 </a:t>
            </a:r>
            <a:r>
              <a:rPr lang="zh-CN" altLang="en-US">
                <a:solidFill>
                  <a:srgbClr val="FF0000"/>
                </a:solidFill>
              </a:rPr>
              <a:t>磁电式传感器</a:t>
            </a:r>
            <a:r>
              <a:rPr lang="en-US" altLang="zh-CN">
                <a:solidFill>
                  <a:srgbClr val="FF0000"/>
                </a:solidFill>
              </a:rPr>
              <a:t>-</a:t>
            </a:r>
            <a:r>
              <a:rPr lang="zh-CN" altLang="en-US">
                <a:solidFill>
                  <a:srgbClr val="0000FF"/>
                </a:solidFill>
              </a:rPr>
              <a:t>动圈式</a:t>
            </a:r>
          </a:p>
        </p:txBody>
      </p:sp>
    </p:spTree>
    <p:extLst>
      <p:ext uri="{BB962C8B-B14F-4D97-AF65-F5344CB8AC3E}">
        <p14:creationId xmlns:p14="http://schemas.microsoft.com/office/powerpoint/2010/main" val="3293250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h36"/>
          <p:cNvPicPr>
            <a:picLocks noGrp="1" noChangeAspect="1" noChangeArrowheads="1" noCrop="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bwMode="auto">
          <a:xfrm>
            <a:off x="0" y="1571625"/>
            <a:ext cx="5286375" cy="5286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p:cNvSpPr>
            <a:spLocks noChangeArrowheads="1"/>
          </p:cNvSpPr>
          <p:nvPr/>
        </p:nvSpPr>
        <p:spPr bwMode="auto">
          <a:xfrm>
            <a:off x="642938" y="785813"/>
            <a:ext cx="487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latin typeface="黑体" panose="02010609060101010101" pitchFamily="49" charset="-122"/>
              </a:rPr>
              <a:t>动圈式（线速度）工作原理：</a:t>
            </a:r>
            <a:endParaRPr lang="en-US" altLang="zh-CN">
              <a:solidFill>
                <a:srgbClr val="0000FF"/>
              </a:solidFill>
              <a:latin typeface="黑体" panose="02010609060101010101" pitchFamily="49" charset="-122"/>
            </a:endParaRPr>
          </a:p>
        </p:txBody>
      </p:sp>
      <p:grpSp>
        <p:nvGrpSpPr>
          <p:cNvPr id="12292" name="Group 4"/>
          <p:cNvGrpSpPr>
            <a:grpSpLocks/>
          </p:cNvGrpSpPr>
          <p:nvPr/>
        </p:nvGrpSpPr>
        <p:grpSpPr bwMode="auto">
          <a:xfrm>
            <a:off x="4881563" y="1984375"/>
            <a:ext cx="4186237" cy="4011613"/>
            <a:chOff x="2976" y="1152"/>
            <a:chExt cx="2496" cy="2276"/>
          </a:xfrm>
        </p:grpSpPr>
        <p:sp>
          <p:nvSpPr>
            <p:cNvPr id="12296" name="Rectangle 5"/>
            <p:cNvSpPr>
              <a:spLocks noChangeArrowheads="1"/>
            </p:cNvSpPr>
            <p:nvPr/>
          </p:nvSpPr>
          <p:spPr bwMode="auto">
            <a:xfrm>
              <a:off x="3875" y="3162"/>
              <a:ext cx="86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latin typeface="Tahoma" panose="020B0604030504040204" pitchFamily="34" charset="0"/>
                </a:rPr>
                <a:t>测速电机</a:t>
              </a:r>
            </a:p>
          </p:txBody>
        </p:sp>
        <p:pic>
          <p:nvPicPr>
            <p:cNvPr id="1229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 y="1152"/>
              <a:ext cx="2496"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aphicFrame>
        <p:nvGraphicFramePr>
          <p:cNvPr id="12293" name="Object 6"/>
          <p:cNvGraphicFramePr>
            <a:graphicFrameLocks noChangeAspect="1"/>
          </p:cNvGraphicFramePr>
          <p:nvPr/>
        </p:nvGraphicFramePr>
        <p:xfrm>
          <a:off x="6813550" y="1387475"/>
          <a:ext cx="1754188" cy="514350"/>
        </p:xfrm>
        <a:graphic>
          <a:graphicData uri="http://schemas.openxmlformats.org/presentationml/2006/ole">
            <mc:AlternateContent xmlns:mc="http://schemas.openxmlformats.org/markup-compatibility/2006">
              <mc:Choice xmlns:v="urn:schemas-microsoft-com:vml" Requires="v">
                <p:oleObj spid="_x0000_s60426" name="公式" r:id="rId6" imgW="647419" imgH="177723" progId="Equation.3">
                  <p:embed/>
                </p:oleObj>
              </mc:Choice>
              <mc:Fallback>
                <p:oleObj name="公式" r:id="rId6" imgW="647419" imgH="177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3550" y="1387475"/>
                        <a:ext cx="1754188" cy="5143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4" name="矩形 9"/>
          <p:cNvSpPr>
            <a:spLocks noChangeArrowheads="1"/>
          </p:cNvSpPr>
          <p:nvPr/>
        </p:nvSpPr>
        <p:spPr bwMode="auto">
          <a:xfrm>
            <a:off x="622300" y="1327150"/>
            <a:ext cx="6316663"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30000"/>
              </a:lnSpc>
              <a:spcBef>
                <a:spcPct val="0"/>
              </a:spcBef>
            </a:pPr>
            <a:r>
              <a:rPr lang="zh-CN" altLang="en-US">
                <a:latin typeface="Tahoma" panose="020B0604030504040204" pitchFamily="34" charset="0"/>
              </a:rPr>
              <a:t>线圈旋转运动并切割磁力线。电动势为</a:t>
            </a:r>
            <a:endParaRPr lang="zh-CN" altLang="en-US">
              <a:latin typeface="黑体" panose="02010609060101010101" pitchFamily="49" charset="-122"/>
            </a:endParaRPr>
          </a:p>
        </p:txBody>
      </p:sp>
      <p:sp>
        <p:nvSpPr>
          <p:cNvPr id="12295" name="Rectangle 9"/>
          <p:cNvSpPr>
            <a:spLocks noChangeArrowheads="1"/>
          </p:cNvSpPr>
          <p:nvPr/>
        </p:nvSpPr>
        <p:spPr bwMode="auto">
          <a:xfrm>
            <a:off x="4357688" y="44450"/>
            <a:ext cx="496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7.1 </a:t>
            </a:r>
            <a:r>
              <a:rPr lang="zh-CN" altLang="en-US">
                <a:solidFill>
                  <a:srgbClr val="FF0000"/>
                </a:solidFill>
              </a:rPr>
              <a:t>磁电式传感器</a:t>
            </a:r>
            <a:r>
              <a:rPr lang="en-US" altLang="zh-CN">
                <a:solidFill>
                  <a:srgbClr val="FF0000"/>
                </a:solidFill>
              </a:rPr>
              <a:t>-</a:t>
            </a:r>
            <a:r>
              <a:rPr lang="zh-CN" altLang="en-US">
                <a:solidFill>
                  <a:srgbClr val="0000FF"/>
                </a:solidFill>
              </a:rPr>
              <a:t>动圈式</a:t>
            </a:r>
          </a:p>
        </p:txBody>
      </p:sp>
    </p:spTree>
    <p:extLst>
      <p:ext uri="{BB962C8B-B14F-4D97-AF65-F5344CB8AC3E}">
        <p14:creationId xmlns:p14="http://schemas.microsoft.com/office/powerpoint/2010/main" val="2002980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h38"/>
          <p:cNvPicPr>
            <a:picLocks noGrp="1" noChangeAspect="1" noChangeArrowheads="1" noCrop="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bwMode="auto">
          <a:xfrm>
            <a:off x="1571625" y="1631950"/>
            <a:ext cx="6215063" cy="5180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9"/>
          <p:cNvSpPr>
            <a:spLocks noChangeArrowheads="1"/>
          </p:cNvSpPr>
          <p:nvPr/>
        </p:nvSpPr>
        <p:spPr bwMode="auto">
          <a:xfrm>
            <a:off x="4357688" y="44450"/>
            <a:ext cx="496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7.1 </a:t>
            </a:r>
            <a:r>
              <a:rPr lang="zh-CN" altLang="en-US">
                <a:solidFill>
                  <a:srgbClr val="FF0000"/>
                </a:solidFill>
              </a:rPr>
              <a:t>磁电式传感器</a:t>
            </a:r>
            <a:r>
              <a:rPr lang="en-US" altLang="zh-CN">
                <a:solidFill>
                  <a:srgbClr val="FF0000"/>
                </a:solidFill>
              </a:rPr>
              <a:t>-</a:t>
            </a:r>
            <a:r>
              <a:rPr lang="zh-CN" altLang="en-US">
                <a:solidFill>
                  <a:srgbClr val="0000FF"/>
                </a:solidFill>
              </a:rPr>
              <a:t>磁阻式</a:t>
            </a:r>
          </a:p>
        </p:txBody>
      </p:sp>
      <p:sp>
        <p:nvSpPr>
          <p:cNvPr id="14340" name="Rectangle 2"/>
          <p:cNvSpPr>
            <a:spLocks noChangeArrowheads="1"/>
          </p:cNvSpPr>
          <p:nvPr/>
        </p:nvSpPr>
        <p:spPr bwMode="auto">
          <a:xfrm>
            <a:off x="285750" y="868363"/>
            <a:ext cx="8715375"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pPr>
            <a:r>
              <a:rPr lang="zh-CN" altLang="en-US" u="sng">
                <a:solidFill>
                  <a:srgbClr val="0000FF"/>
                </a:solidFill>
              </a:rPr>
              <a:t>工作原理</a:t>
            </a:r>
            <a:r>
              <a:rPr lang="zh-CN" altLang="en-US">
                <a:solidFill>
                  <a:srgbClr val="0000FF"/>
                </a:solidFill>
              </a:rPr>
              <a:t>：传感器的线圈与磁铁不做相对运动，由运动物体改变磁路磁阻，导致线圈产生感应电动势。</a:t>
            </a:r>
          </a:p>
        </p:txBody>
      </p:sp>
      <p:grpSp>
        <p:nvGrpSpPr>
          <p:cNvPr id="6" name="组合 5"/>
          <p:cNvGrpSpPr/>
          <p:nvPr/>
        </p:nvGrpSpPr>
        <p:grpSpPr>
          <a:xfrm>
            <a:off x="6573304" y="1484784"/>
            <a:ext cx="1478434" cy="419447"/>
            <a:chOff x="4400029" y="1162844"/>
            <a:chExt cx="1478434" cy="419447"/>
          </a:xfrm>
        </p:grpSpPr>
        <p:sp>
          <p:nvSpPr>
            <p:cNvPr id="9" name="五角星 8"/>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0" name="五角星 9"/>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1" name="五角星 10"/>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145807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1030288" y="3968750"/>
            <a:ext cx="2820987" cy="2124075"/>
            <a:chOff x="476" y="2523"/>
            <a:chExt cx="1777" cy="1338"/>
          </a:xfrm>
        </p:grpSpPr>
        <p:pic>
          <p:nvPicPr>
            <p:cNvPr id="163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 y="2523"/>
              <a:ext cx="1686"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9" name="Object 4"/>
            <p:cNvGraphicFramePr>
              <a:graphicFrameLocks noChangeAspect="1"/>
            </p:cNvGraphicFramePr>
            <p:nvPr/>
          </p:nvGraphicFramePr>
          <p:xfrm>
            <a:off x="1202" y="2795"/>
            <a:ext cx="192" cy="272"/>
          </p:xfrm>
          <a:graphic>
            <a:graphicData uri="http://schemas.openxmlformats.org/presentationml/2006/ole">
              <mc:AlternateContent xmlns:mc="http://schemas.openxmlformats.org/markup-compatibility/2006">
                <mc:Choice xmlns:v="urn:schemas-microsoft-com:vml" Requires="v">
                  <p:oleObj spid="_x0000_s61482" name="公式" r:id="rId5" imgW="152268" imgH="215713" progId="Equation.3">
                    <p:embed/>
                  </p:oleObj>
                </mc:Choice>
                <mc:Fallback>
                  <p:oleObj name="公式" r:id="rId5" imgW="152268"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 y="2795"/>
                          <a:ext cx="19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0" name="Object 5"/>
            <p:cNvGraphicFramePr>
              <a:graphicFrameLocks noChangeAspect="1"/>
            </p:cNvGraphicFramePr>
            <p:nvPr/>
          </p:nvGraphicFramePr>
          <p:xfrm>
            <a:off x="1791" y="2704"/>
            <a:ext cx="208" cy="272"/>
          </p:xfrm>
          <a:graphic>
            <a:graphicData uri="http://schemas.openxmlformats.org/presentationml/2006/ole">
              <mc:AlternateContent xmlns:mc="http://schemas.openxmlformats.org/markup-compatibility/2006">
                <mc:Choice xmlns:v="urn:schemas-microsoft-com:vml" Requires="v">
                  <p:oleObj spid="_x0000_s61483" name="公式" r:id="rId7" imgW="164885" imgH="215619" progId="Equation.3">
                    <p:embed/>
                  </p:oleObj>
                </mc:Choice>
                <mc:Fallback>
                  <p:oleObj name="公式" r:id="rId7" imgW="164885"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1" y="2704"/>
                          <a:ext cx="2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1" name="Object 6"/>
            <p:cNvGraphicFramePr>
              <a:graphicFrameLocks noChangeAspect="1"/>
            </p:cNvGraphicFramePr>
            <p:nvPr/>
          </p:nvGraphicFramePr>
          <p:xfrm>
            <a:off x="476" y="2568"/>
            <a:ext cx="160" cy="176"/>
          </p:xfrm>
          <a:graphic>
            <a:graphicData uri="http://schemas.openxmlformats.org/presentationml/2006/ole">
              <mc:AlternateContent xmlns:mc="http://schemas.openxmlformats.org/markup-compatibility/2006">
                <mc:Choice xmlns:v="urn:schemas-microsoft-com:vml" Requires="v">
                  <p:oleObj spid="_x0000_s61484" name="公式" r:id="rId9" imgW="126835" imgH="139518" progId="Equation.3">
                    <p:embed/>
                  </p:oleObj>
                </mc:Choice>
                <mc:Fallback>
                  <p:oleObj name="公式" r:id="rId9" imgW="126835" imgH="1395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 y="2568"/>
                          <a:ext cx="16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2" name="Object 7"/>
            <p:cNvGraphicFramePr>
              <a:graphicFrameLocks noChangeAspect="1"/>
            </p:cNvGraphicFramePr>
            <p:nvPr/>
          </p:nvGraphicFramePr>
          <p:xfrm>
            <a:off x="1927" y="3385"/>
            <a:ext cx="192" cy="176"/>
          </p:xfrm>
          <a:graphic>
            <a:graphicData uri="http://schemas.openxmlformats.org/presentationml/2006/ole">
              <mc:AlternateContent xmlns:mc="http://schemas.openxmlformats.org/markup-compatibility/2006">
                <mc:Choice xmlns:v="urn:schemas-microsoft-com:vml" Requires="v">
                  <p:oleObj spid="_x0000_s61485" name="公式" r:id="rId11" imgW="152334" imgH="139639" progId="Equation.3">
                    <p:embed/>
                  </p:oleObj>
                </mc:Choice>
                <mc:Fallback>
                  <p:oleObj name="公式" r:id="rId11" imgW="152334" imgH="13963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7" y="3385"/>
                          <a:ext cx="192"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387" name="Group 8"/>
          <p:cNvGrpSpPr>
            <a:grpSpLocks/>
          </p:cNvGrpSpPr>
          <p:nvPr/>
        </p:nvGrpSpPr>
        <p:grpSpPr bwMode="auto">
          <a:xfrm>
            <a:off x="5435600" y="1052513"/>
            <a:ext cx="3455988" cy="5303837"/>
            <a:chOff x="3515" y="709"/>
            <a:chExt cx="2177" cy="3341"/>
          </a:xfrm>
        </p:grpSpPr>
        <p:pic>
          <p:nvPicPr>
            <p:cNvPr id="16392"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9" y="709"/>
              <a:ext cx="1037"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15" y="2478"/>
              <a:ext cx="2118" cy="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Text Box 11"/>
            <p:cNvSpPr txBox="1">
              <a:spLocks noChangeArrowheads="1"/>
            </p:cNvSpPr>
            <p:nvPr/>
          </p:nvSpPr>
          <p:spPr bwMode="auto">
            <a:xfrm>
              <a:off x="3704" y="1071"/>
              <a:ext cx="6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1600">
                  <a:ea typeface="宋体" panose="02010600030101010101" pitchFamily="2" charset="-122"/>
                </a:rPr>
                <a:t>齿形圆盘</a:t>
              </a:r>
            </a:p>
          </p:txBody>
        </p:sp>
        <p:sp>
          <p:nvSpPr>
            <p:cNvPr id="16395" name="Text Box 12"/>
            <p:cNvSpPr txBox="1">
              <a:spLocks noChangeArrowheads="1"/>
            </p:cNvSpPr>
            <p:nvPr/>
          </p:nvSpPr>
          <p:spPr bwMode="auto">
            <a:xfrm>
              <a:off x="4286" y="2341"/>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1600">
                  <a:ea typeface="宋体" panose="02010600030101010101" pitchFamily="2" charset="-122"/>
                </a:rPr>
                <a:t>线圈</a:t>
              </a:r>
            </a:p>
          </p:txBody>
        </p:sp>
        <p:sp>
          <p:nvSpPr>
            <p:cNvPr id="16396" name="Text Box 13"/>
            <p:cNvSpPr txBox="1">
              <a:spLocks noChangeArrowheads="1"/>
            </p:cNvSpPr>
            <p:nvPr/>
          </p:nvSpPr>
          <p:spPr bwMode="auto">
            <a:xfrm>
              <a:off x="5064" y="2341"/>
              <a:ext cx="6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1600">
                  <a:ea typeface="宋体" panose="02010600030101010101" pitchFamily="2" charset="-122"/>
                </a:rPr>
                <a:t>永久磁铁</a:t>
              </a:r>
            </a:p>
          </p:txBody>
        </p:sp>
        <p:sp>
          <p:nvSpPr>
            <p:cNvPr id="16397" name="Text Box 14"/>
            <p:cNvSpPr txBox="1">
              <a:spLocks noChangeArrowheads="1"/>
            </p:cNvSpPr>
            <p:nvPr/>
          </p:nvSpPr>
          <p:spPr bwMode="auto">
            <a:xfrm>
              <a:off x="5320" y="383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sz="1600">
                  <a:ea typeface="宋体" panose="02010600030101010101" pitchFamily="2" charset="-122"/>
                </a:rPr>
                <a:t>铁芯</a:t>
              </a:r>
            </a:p>
          </p:txBody>
        </p:sp>
      </p:grpSp>
      <p:sp>
        <p:nvSpPr>
          <p:cNvPr id="16388" name="Text Box 15"/>
          <p:cNvSpPr txBox="1">
            <a:spLocks noChangeArrowheads="1"/>
          </p:cNvSpPr>
          <p:nvPr/>
        </p:nvSpPr>
        <p:spPr bwMode="auto">
          <a:xfrm>
            <a:off x="323850" y="6237288"/>
            <a:ext cx="403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zh-CN" altLang="en-US" sz="2400">
                <a:solidFill>
                  <a:srgbClr val="0000FF"/>
                </a:solidFill>
              </a:rPr>
              <a:t>磁电式扭矩传感器工作原理</a:t>
            </a:r>
          </a:p>
        </p:txBody>
      </p:sp>
      <p:sp>
        <p:nvSpPr>
          <p:cNvPr id="16389" name="Text Box 16"/>
          <p:cNvSpPr txBox="1">
            <a:spLocks noChangeArrowheads="1"/>
          </p:cNvSpPr>
          <p:nvPr/>
        </p:nvSpPr>
        <p:spPr bwMode="auto">
          <a:xfrm>
            <a:off x="5868988" y="6237288"/>
            <a:ext cx="295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pPr>
            <a:r>
              <a:rPr lang="zh-CN" altLang="en-US" sz="2400">
                <a:solidFill>
                  <a:srgbClr val="0000FF"/>
                </a:solidFill>
              </a:rPr>
              <a:t>磁电式传感器结构图</a:t>
            </a:r>
          </a:p>
        </p:txBody>
      </p:sp>
      <p:graphicFrame>
        <p:nvGraphicFramePr>
          <p:cNvPr id="16390" name="Object 18"/>
          <p:cNvGraphicFramePr>
            <a:graphicFrameLocks noGrp="1" noChangeAspect="1"/>
          </p:cNvGraphicFramePr>
          <p:nvPr>
            <p:ph/>
          </p:nvPr>
        </p:nvGraphicFramePr>
        <p:xfrm>
          <a:off x="250825" y="1125538"/>
          <a:ext cx="4724400" cy="2643187"/>
        </p:xfrm>
        <a:graphic>
          <a:graphicData uri="http://schemas.openxmlformats.org/presentationml/2006/ole">
            <mc:AlternateContent xmlns:mc="http://schemas.openxmlformats.org/markup-compatibility/2006">
              <mc:Choice xmlns:v="urn:schemas-microsoft-com:vml" Requires="v">
                <p:oleObj spid="_x0000_s61486" name="Visio" r:id="rId15" imgW="4723802" imgH="2643332" progId="Visio.Drawing.11">
                  <p:embed/>
                </p:oleObj>
              </mc:Choice>
              <mc:Fallback>
                <p:oleObj name="Visio" r:id="rId15" imgW="4723802" imgH="2643332" progId="Visio.Drawing.11">
                  <p:embed/>
                  <p:pic>
                    <p:nvPicPr>
                      <p:cNvPr id="0" name=""/>
                      <p:cNvPicPr>
                        <a:picLocks noGrp="1"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825" y="1125538"/>
                        <a:ext cx="4724400" cy="264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Rectangle 9"/>
          <p:cNvSpPr>
            <a:spLocks noChangeArrowheads="1"/>
          </p:cNvSpPr>
          <p:nvPr/>
        </p:nvSpPr>
        <p:spPr bwMode="auto">
          <a:xfrm>
            <a:off x="4357688" y="44450"/>
            <a:ext cx="496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7.1 </a:t>
            </a:r>
            <a:r>
              <a:rPr lang="zh-CN" altLang="en-US">
                <a:solidFill>
                  <a:srgbClr val="FF0000"/>
                </a:solidFill>
              </a:rPr>
              <a:t>磁电式传感器</a:t>
            </a:r>
            <a:r>
              <a:rPr lang="en-US" altLang="zh-CN">
                <a:solidFill>
                  <a:srgbClr val="FF0000"/>
                </a:solidFill>
              </a:rPr>
              <a:t>-</a:t>
            </a:r>
            <a:r>
              <a:rPr lang="zh-CN" altLang="en-US">
                <a:solidFill>
                  <a:srgbClr val="0000FF"/>
                </a:solidFill>
              </a:rPr>
              <a:t>磁阻式</a:t>
            </a:r>
          </a:p>
        </p:txBody>
      </p:sp>
    </p:spTree>
    <p:extLst>
      <p:ext uri="{BB962C8B-B14F-4D97-AF65-F5344CB8AC3E}">
        <p14:creationId xmlns:p14="http://schemas.microsoft.com/office/powerpoint/2010/main" val="37759325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nvGraphicFramePr>
        <p:xfrm>
          <a:off x="2916238" y="3165475"/>
          <a:ext cx="3149600" cy="685800"/>
        </p:xfrm>
        <a:graphic>
          <a:graphicData uri="http://schemas.openxmlformats.org/presentationml/2006/ole">
            <mc:AlternateContent xmlns:mc="http://schemas.openxmlformats.org/markup-compatibility/2006">
              <mc:Choice xmlns:v="urn:schemas-microsoft-com:vml" Requires="v">
                <p:oleObj spid="_x0000_s62474" name="公式" r:id="rId4" imgW="1009499" imgH="190421" progId="Equation.3">
                  <p:embed/>
                </p:oleObj>
              </mc:Choice>
              <mc:Fallback>
                <p:oleObj name="公式" r:id="rId4" imgW="1009499" imgH="19042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3165475"/>
                        <a:ext cx="31496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5" name="Rectangle 3"/>
          <p:cNvSpPr>
            <a:spLocks noChangeArrowheads="1"/>
          </p:cNvSpPr>
          <p:nvPr/>
        </p:nvSpPr>
        <p:spPr bwMode="auto">
          <a:xfrm>
            <a:off x="361950" y="1819275"/>
            <a:ext cx="850106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20000"/>
              </a:lnSpc>
              <a:spcBef>
                <a:spcPct val="0"/>
              </a:spcBef>
            </a:pPr>
            <a:r>
              <a:rPr lang="zh-CN" altLang="en-US" sz="2600">
                <a:latin typeface="仿宋_GB2312" panose="02010609030101010101" pitchFamily="49" charset="-122"/>
                <a:ea typeface="仿宋_GB2312" panose="02010609030101010101" pitchFamily="49" charset="-122"/>
              </a:rPr>
              <a:t>霍尔效应：金属或半导体薄片置于磁场中，当有电流流过时，在垂直于电流和磁场的方向上将产生电动势。</a:t>
            </a:r>
          </a:p>
        </p:txBody>
      </p:sp>
      <p:sp>
        <p:nvSpPr>
          <p:cNvPr id="18436" name="Rectangle 7"/>
          <p:cNvSpPr>
            <a:spLocks noChangeArrowheads="1"/>
          </p:cNvSpPr>
          <p:nvPr/>
        </p:nvSpPr>
        <p:spPr bwMode="auto">
          <a:xfrm>
            <a:off x="377825" y="1035050"/>
            <a:ext cx="559435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0"/>
              </a:spcBef>
            </a:pPr>
            <a:r>
              <a:rPr lang="zh-CN" altLang="en-US">
                <a:solidFill>
                  <a:srgbClr val="0000FF"/>
                </a:solidFill>
              </a:rPr>
              <a:t>霍尔元件：半导体磁电转换元件。</a:t>
            </a:r>
          </a:p>
        </p:txBody>
      </p:sp>
      <p:sp>
        <p:nvSpPr>
          <p:cNvPr id="18437" name="Rectangle 9"/>
          <p:cNvSpPr>
            <a:spLocks noChangeArrowheads="1"/>
          </p:cNvSpPr>
          <p:nvPr/>
        </p:nvSpPr>
        <p:spPr bwMode="auto">
          <a:xfrm>
            <a:off x="4000500" y="44450"/>
            <a:ext cx="496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7.1 </a:t>
            </a:r>
            <a:r>
              <a:rPr lang="zh-CN" altLang="en-US">
                <a:solidFill>
                  <a:srgbClr val="FF0000"/>
                </a:solidFill>
              </a:rPr>
              <a:t>磁电式传感器</a:t>
            </a:r>
            <a:r>
              <a:rPr lang="en-US" altLang="zh-CN">
                <a:solidFill>
                  <a:srgbClr val="FF0000"/>
                </a:solidFill>
              </a:rPr>
              <a:t>-</a:t>
            </a:r>
            <a:r>
              <a:rPr lang="zh-CN" altLang="en-US">
                <a:solidFill>
                  <a:srgbClr val="0000FF"/>
                </a:solidFill>
              </a:rPr>
              <a:t>霍尔元件</a:t>
            </a:r>
          </a:p>
        </p:txBody>
      </p:sp>
      <p:pic>
        <p:nvPicPr>
          <p:cNvPr id="18438" name="Picture 2" descr="c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3" y="3143250"/>
            <a:ext cx="8501062"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a:xfrm>
            <a:off x="6164151" y="984076"/>
            <a:ext cx="2551224" cy="419447"/>
            <a:chOff x="5022379" y="1884537"/>
            <a:chExt cx="2551224" cy="419447"/>
          </a:xfrm>
        </p:grpSpPr>
        <p:grpSp>
          <p:nvGrpSpPr>
            <p:cNvPr id="8" name="组合 7"/>
            <p:cNvGrpSpPr/>
            <p:nvPr/>
          </p:nvGrpSpPr>
          <p:grpSpPr>
            <a:xfrm>
              <a:off x="5022379" y="1884537"/>
              <a:ext cx="1478434" cy="419447"/>
              <a:chOff x="4400029" y="1162844"/>
              <a:chExt cx="1478434" cy="419447"/>
            </a:xfrm>
          </p:grpSpPr>
          <p:sp>
            <p:nvSpPr>
              <p:cNvPr id="11" name="五角星 10"/>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2" name="五角星 11"/>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3" name="五角星 12"/>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9" name="五角星 8"/>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0" name="五角星 9"/>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395572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8"/>
          <p:cNvSpPr>
            <a:spLocks noChangeArrowheads="1"/>
          </p:cNvSpPr>
          <p:nvPr/>
        </p:nvSpPr>
        <p:spPr bwMode="auto">
          <a:xfrm>
            <a:off x="3143250" y="3071813"/>
            <a:ext cx="37861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latinLnBrk="1" hangingPunct="1">
              <a:lnSpc>
                <a:spcPct val="130000"/>
              </a:lnSpc>
              <a:spcBef>
                <a:spcPct val="0"/>
              </a:spcBef>
            </a:pPr>
            <a:r>
              <a:rPr kumimoji="0" lang="en-US" altLang="zh-CN" sz="3200">
                <a:solidFill>
                  <a:srgbClr val="0000FF"/>
                </a:solidFill>
              </a:rPr>
              <a:t>7.2 </a:t>
            </a:r>
            <a:r>
              <a:rPr kumimoji="0" lang="zh-CN" altLang="en-US" sz="3200">
                <a:solidFill>
                  <a:srgbClr val="0000FF"/>
                </a:solidFill>
              </a:rPr>
              <a:t>热电式传感器</a:t>
            </a:r>
            <a:endParaRPr kumimoji="0" lang="en-US" altLang="zh-CN" sz="3200">
              <a:solidFill>
                <a:srgbClr val="0000FF"/>
              </a:solidFill>
            </a:endParaRPr>
          </a:p>
        </p:txBody>
      </p:sp>
    </p:spTree>
    <p:extLst>
      <p:ext uri="{BB962C8B-B14F-4D97-AF65-F5344CB8AC3E}">
        <p14:creationId xmlns:p14="http://schemas.microsoft.com/office/powerpoint/2010/main" val="393481476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357188" y="2428875"/>
            <a:ext cx="8572500" cy="4254500"/>
          </a:xfrm>
          <a:prstGeom prst="rect">
            <a:avLst/>
          </a:prstGeom>
          <a:solidFill>
            <a:schemeClr val="accent1">
              <a:lumMod val="20000"/>
              <a:lumOff val="80000"/>
            </a:schemeClr>
          </a:solidFill>
          <a:ln w="31750">
            <a:solidFill>
              <a:srgbClr val="C00000"/>
            </a:solidFill>
            <a:prstDash val="sysDash"/>
          </a:ln>
          <a:effectLst/>
        </p:spPr>
        <p:txBody>
          <a:bodyPr/>
          <a:lstStyle/>
          <a:p>
            <a:pPr eaLnBrk="1" hangingPunct="1">
              <a:lnSpc>
                <a:spcPct val="80000"/>
              </a:lnSpc>
              <a:spcBef>
                <a:spcPct val="20000"/>
              </a:spcBef>
              <a:defRPr/>
            </a:pPr>
            <a:endParaRPr lang="zh-CN" altLang="en-US">
              <a:ea typeface="黑体" pitchFamily="2" charset="-122"/>
            </a:endParaRPr>
          </a:p>
        </p:txBody>
      </p:sp>
      <p:sp>
        <p:nvSpPr>
          <p:cNvPr id="25603" name="Rectangle 8"/>
          <p:cNvSpPr>
            <a:spLocks noChangeArrowheads="1"/>
          </p:cNvSpPr>
          <p:nvPr/>
        </p:nvSpPr>
        <p:spPr bwMode="auto">
          <a:xfrm>
            <a:off x="428625" y="831850"/>
            <a:ext cx="871537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latinLnBrk="1" hangingPunct="1">
              <a:lnSpc>
                <a:spcPct val="130000"/>
              </a:lnSpc>
              <a:spcBef>
                <a:spcPct val="0"/>
              </a:spcBef>
            </a:pPr>
            <a:r>
              <a:rPr kumimoji="0" lang="zh-CN" altLang="en-US" u="sng">
                <a:solidFill>
                  <a:srgbClr val="C00000"/>
                </a:solidFill>
              </a:rPr>
              <a:t>定义：</a:t>
            </a:r>
            <a:r>
              <a:rPr kumimoji="0" lang="zh-CN" altLang="en-US">
                <a:solidFill>
                  <a:srgbClr val="0000FF"/>
                </a:solidFill>
              </a:rPr>
              <a:t>热电式传感器是把被测量（主要是温度）转换成电路变换的装置，主要分为</a:t>
            </a:r>
            <a:r>
              <a:rPr kumimoji="0" lang="zh-CN" altLang="en-US" u="sng">
                <a:solidFill>
                  <a:srgbClr val="C00000"/>
                </a:solidFill>
              </a:rPr>
              <a:t>热电偶</a:t>
            </a:r>
            <a:r>
              <a:rPr kumimoji="0" lang="zh-CN" altLang="en-US">
                <a:solidFill>
                  <a:srgbClr val="0000FF"/>
                </a:solidFill>
              </a:rPr>
              <a:t>和</a:t>
            </a:r>
            <a:r>
              <a:rPr kumimoji="0" lang="zh-CN" altLang="en-US" u="sng">
                <a:solidFill>
                  <a:srgbClr val="C00000"/>
                </a:solidFill>
              </a:rPr>
              <a:t>热电阻</a:t>
            </a:r>
            <a:r>
              <a:rPr kumimoji="0" lang="zh-CN" altLang="en-US">
                <a:solidFill>
                  <a:srgbClr val="0000FF"/>
                </a:solidFill>
              </a:rPr>
              <a:t>传感器。</a:t>
            </a:r>
            <a:endParaRPr kumimoji="0" lang="en-US" altLang="zh-CN">
              <a:solidFill>
                <a:srgbClr val="0000FF"/>
              </a:solidFill>
            </a:endParaRPr>
          </a:p>
        </p:txBody>
      </p:sp>
      <p:sp>
        <p:nvSpPr>
          <p:cNvPr id="25604"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7.2 </a:t>
            </a:r>
            <a:r>
              <a:rPr lang="zh-CN" altLang="en-US">
                <a:solidFill>
                  <a:srgbClr val="FF0000"/>
                </a:solidFill>
              </a:rPr>
              <a:t>热电式传感器</a:t>
            </a:r>
            <a:endParaRPr lang="zh-CN" altLang="en-US">
              <a:solidFill>
                <a:srgbClr val="0000FF"/>
              </a:solidFill>
            </a:endParaRPr>
          </a:p>
        </p:txBody>
      </p:sp>
      <p:pic>
        <p:nvPicPr>
          <p:cNvPr id="25605" name="Picture 2" descr="调整大小 t6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4000500"/>
            <a:ext cx="8534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538163" y="2433638"/>
            <a:ext cx="8355012" cy="1439862"/>
          </a:xfrm>
          <a:prstGeom prst="rect">
            <a:avLst/>
          </a:prstGeom>
          <a:noFill/>
          <a:ln algn="ctr">
            <a:miter lim="800000"/>
            <a:headEnd/>
            <a:tailEnd/>
          </a:ln>
        </p:spPr>
        <p:txBody>
          <a:bodyPr lIns="92075" tIns="46038" rIns="92075" bIns="46038" anchor="ctr"/>
          <a:lstStyle/>
          <a:p>
            <a:pPr eaLnBrk="1" hangingPunct="1">
              <a:lnSpc>
                <a:spcPct val="130000"/>
              </a:lnSpc>
              <a:defRPr/>
            </a:pPr>
            <a:r>
              <a:rPr lang="zh-CN" altLang="en-US" kern="0" dirty="0">
                <a:solidFill>
                  <a:schemeClr val="tx2"/>
                </a:solidFill>
                <a:latin typeface="+mn-lt"/>
                <a:ea typeface="仿宋_GB2312" pitchFamily="49" charset="-122"/>
                <a:cs typeface="Times New Roman" pitchFamily="18" charset="0"/>
              </a:rPr>
              <a:t>（</a:t>
            </a:r>
            <a:r>
              <a:rPr lang="en-US" altLang="zh-CN" kern="0" dirty="0">
                <a:solidFill>
                  <a:schemeClr val="tx2"/>
                </a:solidFill>
                <a:latin typeface="+mn-lt"/>
                <a:ea typeface="仿宋_GB2312" pitchFamily="49" charset="-122"/>
                <a:cs typeface="Times New Roman" pitchFamily="18" charset="0"/>
              </a:rPr>
              <a:t>1</a:t>
            </a:r>
            <a:r>
              <a:rPr lang="zh-CN" altLang="en-US" kern="0" dirty="0">
                <a:solidFill>
                  <a:schemeClr val="tx2"/>
                </a:solidFill>
                <a:latin typeface="+mn-lt"/>
                <a:ea typeface="仿宋_GB2312" pitchFamily="49" charset="-122"/>
                <a:cs typeface="Times New Roman" pitchFamily="18" charset="0"/>
              </a:rPr>
              <a:t>）</a:t>
            </a:r>
            <a:r>
              <a:rPr lang="zh-CN" altLang="en-US" kern="0" dirty="0">
                <a:solidFill>
                  <a:srgbClr val="0000FF"/>
                </a:solidFill>
                <a:latin typeface="+mn-lt"/>
                <a:ea typeface="仿宋_GB2312" pitchFamily="49" charset="-122"/>
                <a:cs typeface="Times New Roman" pitchFamily="18" charset="0"/>
              </a:rPr>
              <a:t>热电偶</a:t>
            </a:r>
            <a:r>
              <a:rPr lang="zh-CN" altLang="en-US" kern="0" dirty="0">
                <a:solidFill>
                  <a:schemeClr val="tx2"/>
                </a:solidFill>
                <a:latin typeface="+mn-lt"/>
                <a:ea typeface="仿宋_GB2312" pitchFamily="49" charset="-122"/>
                <a:cs typeface="Times New Roman" pitchFamily="18" charset="0"/>
              </a:rPr>
              <a:t>：两种不同的金属</a:t>
            </a:r>
            <a:r>
              <a:rPr lang="en-US" altLang="zh-CN" kern="0" dirty="0">
                <a:solidFill>
                  <a:schemeClr val="tx2"/>
                </a:solidFill>
                <a:latin typeface="+mn-lt"/>
                <a:ea typeface="仿宋_GB2312" pitchFamily="49" charset="-122"/>
                <a:cs typeface="Times New Roman" pitchFamily="18" charset="0"/>
              </a:rPr>
              <a:t>A</a:t>
            </a:r>
            <a:r>
              <a:rPr lang="zh-CN" altLang="en-US" kern="0" dirty="0">
                <a:solidFill>
                  <a:schemeClr val="tx2"/>
                </a:solidFill>
                <a:latin typeface="+mn-lt"/>
                <a:ea typeface="仿宋_GB2312" pitchFamily="49" charset="-122"/>
                <a:cs typeface="Times New Roman" pitchFamily="18" charset="0"/>
              </a:rPr>
              <a:t>和</a:t>
            </a:r>
            <a:r>
              <a:rPr lang="en-US" altLang="zh-CN" kern="0" dirty="0">
                <a:solidFill>
                  <a:schemeClr val="tx2"/>
                </a:solidFill>
                <a:latin typeface="+mn-lt"/>
                <a:ea typeface="仿宋_GB2312" pitchFamily="49" charset="-122"/>
                <a:cs typeface="Times New Roman" pitchFamily="18" charset="0"/>
              </a:rPr>
              <a:t>B</a:t>
            </a:r>
            <a:r>
              <a:rPr lang="zh-CN" altLang="en-US" kern="0" dirty="0">
                <a:solidFill>
                  <a:schemeClr val="tx2"/>
                </a:solidFill>
                <a:latin typeface="+mn-lt"/>
                <a:ea typeface="仿宋_GB2312" pitchFamily="49" charset="-122"/>
                <a:cs typeface="Times New Roman" pitchFamily="18" charset="0"/>
              </a:rPr>
              <a:t>构成闭合回路，当它们的两个接点温度不等时，回路会产生热电势。 </a:t>
            </a:r>
          </a:p>
        </p:txBody>
      </p:sp>
      <p:grpSp>
        <p:nvGrpSpPr>
          <p:cNvPr id="8" name="组合 7"/>
          <p:cNvGrpSpPr/>
          <p:nvPr/>
        </p:nvGrpSpPr>
        <p:grpSpPr>
          <a:xfrm>
            <a:off x="5532065" y="4000500"/>
            <a:ext cx="2551224" cy="419447"/>
            <a:chOff x="5022379" y="1884537"/>
            <a:chExt cx="2551224" cy="419447"/>
          </a:xfrm>
        </p:grpSpPr>
        <p:grpSp>
          <p:nvGrpSpPr>
            <p:cNvPr id="9" name="组合 8"/>
            <p:cNvGrpSpPr/>
            <p:nvPr/>
          </p:nvGrpSpPr>
          <p:grpSpPr>
            <a:xfrm>
              <a:off x="5022379" y="1884537"/>
              <a:ext cx="1478434" cy="419447"/>
              <a:chOff x="4400029" y="1162844"/>
              <a:chExt cx="1478434" cy="419447"/>
            </a:xfrm>
          </p:grpSpPr>
          <p:sp>
            <p:nvSpPr>
              <p:cNvPr id="12" name="五角星 11"/>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3" name="五角星 12"/>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4" name="五角星 13"/>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0" name="五角星 9"/>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1" name="五角星 10"/>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63420962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烤红薯"/>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919288"/>
            <a:ext cx="5829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p:cNvSpPr>
            <a:spLocks noChangeArrowheads="1"/>
          </p:cNvSpPr>
          <p:nvPr/>
        </p:nvSpPr>
        <p:spPr bwMode="auto">
          <a:xfrm>
            <a:off x="5638800" y="1960563"/>
            <a:ext cx="1828800" cy="533400"/>
          </a:xfrm>
          <a:prstGeom prst="rect">
            <a:avLst/>
          </a:prstGeom>
          <a:solidFill>
            <a:schemeClr val="bg1"/>
          </a:solidFill>
          <a:ln w="9525">
            <a:solidFill>
              <a:schemeClr val="bg1"/>
            </a:solidFill>
            <a:miter lim="800000"/>
            <a:headEnd/>
            <a:tailEnd/>
          </a:ln>
        </p:spPr>
        <p:txBody>
          <a:bodyPr wrap="none"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7652" name="Rectangle 4"/>
          <p:cNvSpPr>
            <a:spLocks noGrp="1" noChangeArrowheads="1"/>
          </p:cNvSpPr>
          <p:nvPr>
            <p:ph type="title"/>
          </p:nvPr>
        </p:nvSpPr>
        <p:spPr bwMode="auto">
          <a:xfrm>
            <a:off x="179388" y="692150"/>
            <a:ext cx="8458200" cy="719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20000"/>
              </a:lnSpc>
            </a:pPr>
            <a:r>
              <a:rPr lang="zh-CN" altLang="en-US" sz="3600" b="1">
                <a:solidFill>
                  <a:srgbClr val="0000FF"/>
                </a:solidFill>
                <a:latin typeface="黑体" panose="02010609060101010101" pitchFamily="49" charset="-122"/>
                <a:ea typeface="黑体" panose="02010609060101010101" pitchFamily="49" charset="-122"/>
              </a:rPr>
              <a:t>热电偶工作原理演示</a:t>
            </a:r>
            <a:r>
              <a:rPr lang="zh-CN" altLang="en-US" sz="3600" b="1">
                <a:solidFill>
                  <a:srgbClr val="0000FF"/>
                </a:solidFill>
                <a:ea typeface="黑体" panose="02010609060101010101" pitchFamily="49" charset="-122"/>
              </a:rPr>
              <a:t> </a:t>
            </a:r>
          </a:p>
        </p:txBody>
      </p:sp>
      <p:sp>
        <p:nvSpPr>
          <p:cNvPr id="6" name="Text Box 5"/>
          <p:cNvSpPr txBox="1">
            <a:spLocks noChangeArrowheads="1"/>
          </p:cNvSpPr>
          <p:nvPr/>
        </p:nvSpPr>
        <p:spPr bwMode="auto">
          <a:xfrm>
            <a:off x="222250" y="5934075"/>
            <a:ext cx="9029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a:solidFill>
                  <a:srgbClr val="800000"/>
                </a:solidFill>
              </a:rPr>
              <a:t>结论：当两个结点温度不相同时，回路中将产生电动势 </a:t>
            </a:r>
          </a:p>
        </p:txBody>
      </p:sp>
      <p:sp>
        <p:nvSpPr>
          <p:cNvPr id="7" name="Text Box 6"/>
          <p:cNvSpPr txBox="1">
            <a:spLocks noChangeArrowheads="1"/>
          </p:cNvSpPr>
          <p:nvPr/>
        </p:nvSpPr>
        <p:spPr bwMode="auto">
          <a:xfrm>
            <a:off x="0" y="1773238"/>
            <a:ext cx="198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3200"/>
              <a:t>热电极</a:t>
            </a:r>
            <a:r>
              <a:rPr lang="en-US" altLang="zh-CN" sz="3200">
                <a:solidFill>
                  <a:srgbClr val="FF0000"/>
                </a:solidFill>
              </a:rPr>
              <a:t>A</a:t>
            </a:r>
          </a:p>
        </p:txBody>
      </p:sp>
      <p:sp>
        <p:nvSpPr>
          <p:cNvPr id="8" name="Text Box 7"/>
          <p:cNvSpPr txBox="1">
            <a:spLocks noChangeArrowheads="1"/>
          </p:cNvSpPr>
          <p:nvPr/>
        </p:nvSpPr>
        <p:spPr bwMode="auto">
          <a:xfrm>
            <a:off x="7380288" y="2651125"/>
            <a:ext cx="1763712"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10000"/>
              </a:spcBef>
            </a:pPr>
            <a:r>
              <a:rPr lang="zh-CN" altLang="en-US" sz="2000"/>
              <a:t>右端称为：</a:t>
            </a:r>
          </a:p>
          <a:p>
            <a:pPr eaLnBrk="1" hangingPunct="1">
              <a:lnSpc>
                <a:spcPct val="120000"/>
              </a:lnSpc>
              <a:spcBef>
                <a:spcPct val="10000"/>
              </a:spcBef>
            </a:pPr>
            <a:r>
              <a:rPr lang="zh-CN" altLang="en-US" sz="2000"/>
              <a:t>   </a:t>
            </a:r>
            <a:r>
              <a:rPr lang="zh-CN" altLang="en-US" sz="2000">
                <a:solidFill>
                  <a:srgbClr val="0000FF"/>
                </a:solidFill>
              </a:rPr>
              <a:t>自由端</a:t>
            </a:r>
          </a:p>
          <a:p>
            <a:pPr eaLnBrk="1" hangingPunct="1">
              <a:lnSpc>
                <a:spcPct val="120000"/>
              </a:lnSpc>
              <a:spcBef>
                <a:spcPct val="10000"/>
              </a:spcBef>
            </a:pPr>
            <a:r>
              <a:rPr lang="zh-CN" altLang="en-US" sz="2000">
                <a:solidFill>
                  <a:srgbClr val="0000FF"/>
                </a:solidFill>
              </a:rPr>
              <a:t>   参考端</a:t>
            </a:r>
          </a:p>
          <a:p>
            <a:pPr eaLnBrk="1" hangingPunct="1">
              <a:lnSpc>
                <a:spcPct val="120000"/>
              </a:lnSpc>
              <a:spcBef>
                <a:spcPct val="10000"/>
              </a:spcBef>
            </a:pPr>
            <a:r>
              <a:rPr lang="zh-CN" altLang="en-US" sz="2000">
                <a:solidFill>
                  <a:srgbClr val="0000FF"/>
                </a:solidFill>
              </a:rPr>
              <a:t>   冷端 </a:t>
            </a:r>
          </a:p>
        </p:txBody>
      </p:sp>
      <p:sp>
        <p:nvSpPr>
          <p:cNvPr id="9" name="Line 8"/>
          <p:cNvSpPr>
            <a:spLocks noChangeShapeType="1"/>
          </p:cNvSpPr>
          <p:nvPr/>
        </p:nvSpPr>
        <p:spPr bwMode="auto">
          <a:xfrm>
            <a:off x="1476375" y="2420938"/>
            <a:ext cx="1684338" cy="12922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9"/>
          <p:cNvSpPr>
            <a:spLocks noChangeShapeType="1"/>
          </p:cNvSpPr>
          <p:nvPr/>
        </p:nvSpPr>
        <p:spPr bwMode="auto">
          <a:xfrm flipH="1">
            <a:off x="6588125" y="3213100"/>
            <a:ext cx="720725" cy="8350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10"/>
          <p:cNvSpPr txBox="1">
            <a:spLocks noChangeArrowheads="1"/>
          </p:cNvSpPr>
          <p:nvPr/>
        </p:nvSpPr>
        <p:spPr bwMode="auto">
          <a:xfrm>
            <a:off x="330200" y="2925763"/>
            <a:ext cx="150495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10000"/>
              </a:spcBef>
            </a:pPr>
            <a:r>
              <a:rPr lang="zh-CN" altLang="en-US" sz="2000"/>
              <a:t>左端称为：    </a:t>
            </a:r>
          </a:p>
          <a:p>
            <a:pPr eaLnBrk="1" hangingPunct="1">
              <a:lnSpc>
                <a:spcPct val="120000"/>
              </a:lnSpc>
              <a:spcBef>
                <a:spcPct val="10000"/>
              </a:spcBef>
            </a:pPr>
            <a:r>
              <a:rPr lang="zh-CN" altLang="en-US" sz="2000"/>
              <a:t>    </a:t>
            </a:r>
            <a:r>
              <a:rPr lang="zh-CN" altLang="en-US" sz="2000">
                <a:solidFill>
                  <a:srgbClr val="0000FF"/>
                </a:solidFill>
              </a:rPr>
              <a:t>测量端</a:t>
            </a:r>
          </a:p>
          <a:p>
            <a:pPr eaLnBrk="1" hangingPunct="1">
              <a:lnSpc>
                <a:spcPct val="120000"/>
              </a:lnSpc>
              <a:spcBef>
                <a:spcPct val="10000"/>
              </a:spcBef>
            </a:pPr>
            <a:r>
              <a:rPr lang="zh-CN" altLang="en-US" sz="2000">
                <a:solidFill>
                  <a:srgbClr val="0000FF"/>
                </a:solidFill>
              </a:rPr>
              <a:t>    工作端</a:t>
            </a:r>
          </a:p>
          <a:p>
            <a:pPr eaLnBrk="1" hangingPunct="1">
              <a:lnSpc>
                <a:spcPct val="120000"/>
              </a:lnSpc>
              <a:spcBef>
                <a:spcPct val="10000"/>
              </a:spcBef>
            </a:pPr>
            <a:r>
              <a:rPr lang="zh-CN" altLang="en-US" sz="2000">
                <a:solidFill>
                  <a:srgbClr val="0000FF"/>
                </a:solidFill>
              </a:rPr>
              <a:t>    热端</a:t>
            </a:r>
          </a:p>
        </p:txBody>
      </p:sp>
      <p:sp>
        <p:nvSpPr>
          <p:cNvPr id="12" name="Line 11"/>
          <p:cNvSpPr>
            <a:spLocks noChangeShapeType="1"/>
          </p:cNvSpPr>
          <p:nvPr/>
        </p:nvSpPr>
        <p:spPr bwMode="auto">
          <a:xfrm>
            <a:off x="1476375" y="3213100"/>
            <a:ext cx="1079500" cy="9366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12"/>
          <p:cNvSpPr txBox="1">
            <a:spLocks noChangeArrowheads="1"/>
          </p:cNvSpPr>
          <p:nvPr/>
        </p:nvSpPr>
        <p:spPr bwMode="auto">
          <a:xfrm>
            <a:off x="7383463" y="1917700"/>
            <a:ext cx="15811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3200"/>
              <a:t>热电极</a:t>
            </a:r>
            <a:r>
              <a:rPr lang="en-US" altLang="zh-CN" sz="3200">
                <a:solidFill>
                  <a:srgbClr val="FF0000"/>
                </a:solidFill>
              </a:rPr>
              <a:t>B</a:t>
            </a:r>
          </a:p>
        </p:txBody>
      </p:sp>
      <p:sp>
        <p:nvSpPr>
          <p:cNvPr id="14" name="Line 13"/>
          <p:cNvSpPr>
            <a:spLocks noChangeShapeType="1"/>
          </p:cNvSpPr>
          <p:nvPr/>
        </p:nvSpPr>
        <p:spPr bwMode="auto">
          <a:xfrm flipH="1">
            <a:off x="5003800" y="2420938"/>
            <a:ext cx="2232025" cy="23622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14"/>
          <p:cNvSpPr txBox="1">
            <a:spLocks noChangeArrowheads="1"/>
          </p:cNvSpPr>
          <p:nvPr/>
        </p:nvSpPr>
        <p:spPr bwMode="auto">
          <a:xfrm>
            <a:off x="5257800" y="1985963"/>
            <a:ext cx="152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3200">
                <a:solidFill>
                  <a:srgbClr val="0000FF"/>
                </a:solidFill>
              </a:rPr>
              <a:t>热电势</a:t>
            </a:r>
          </a:p>
        </p:txBody>
      </p:sp>
      <p:sp>
        <p:nvSpPr>
          <p:cNvPr id="27663" name="Text Box 15"/>
          <p:cNvSpPr txBox="1">
            <a:spLocks noChangeArrowheads="1"/>
          </p:cNvSpPr>
          <p:nvPr/>
        </p:nvSpPr>
        <p:spPr bwMode="auto">
          <a:xfrm>
            <a:off x="3124200" y="2486025"/>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sz="3200">
                <a:solidFill>
                  <a:srgbClr val="FF0000"/>
                </a:solidFill>
              </a:rPr>
              <a:t>A</a:t>
            </a:r>
          </a:p>
        </p:txBody>
      </p:sp>
      <p:sp>
        <p:nvSpPr>
          <p:cNvPr id="27664" name="Text Box 16"/>
          <p:cNvSpPr txBox="1">
            <a:spLocks noChangeArrowheads="1"/>
          </p:cNvSpPr>
          <p:nvPr/>
        </p:nvSpPr>
        <p:spPr bwMode="auto">
          <a:xfrm>
            <a:off x="3200400" y="4056063"/>
            <a:ext cx="533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sz="3200">
                <a:solidFill>
                  <a:srgbClr val="00FF00"/>
                </a:solidFill>
              </a:rPr>
              <a:t>B</a:t>
            </a:r>
          </a:p>
        </p:txBody>
      </p:sp>
      <p:sp>
        <p:nvSpPr>
          <p:cNvPr id="27665"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7.2 </a:t>
            </a:r>
            <a:r>
              <a:rPr lang="zh-CN" altLang="en-US">
                <a:solidFill>
                  <a:srgbClr val="FF0000"/>
                </a:solidFill>
              </a:rPr>
              <a:t>热电式传感器</a:t>
            </a:r>
            <a:endParaRPr lang="zh-CN" altLang="en-US">
              <a:solidFill>
                <a:srgbClr val="0000FF"/>
              </a:solidFill>
            </a:endParaRPr>
          </a:p>
        </p:txBody>
      </p:sp>
    </p:spTree>
    <p:extLst>
      <p:ext uri="{BB962C8B-B14F-4D97-AF65-F5344CB8AC3E}">
        <p14:creationId xmlns:p14="http://schemas.microsoft.com/office/powerpoint/2010/main" val="168022726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nodeType="afterGroup">
                            <p:stCondLst>
                              <p:cond delay="2500"/>
                            </p:stCondLst>
                            <p:childTnLst>
                              <p:par>
                                <p:cTn id="9" presetID="22" presetClass="entr" presetSubtype="1" fill="hold" grpId="0" nodeType="afterEffect">
                                  <p:stCondLst>
                                    <p:cond delay="20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nodeType="afterGroup">
                            <p:stCondLst>
                              <p:cond delay="5000"/>
                            </p:stCondLst>
                            <p:childTnLst>
                              <p:par>
                                <p:cTn id="13" presetID="22" presetClass="entr" presetSubtype="1" fill="hold" grpId="0" nodeType="afterEffect">
                                  <p:stCondLst>
                                    <p:cond delay="200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nodeType="afterGroup">
                            <p:stCondLst>
                              <p:cond delay="7500"/>
                            </p:stCondLst>
                            <p:childTnLst>
                              <p:par>
                                <p:cTn id="17" presetID="22" presetClass="entr" presetSubtype="1" fill="hold" grpId="0" nodeType="afterEffect">
                                  <p:stCondLst>
                                    <p:cond delay="200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nodeType="afterGroup">
                            <p:stCondLst>
                              <p:cond delay="10000"/>
                            </p:stCondLst>
                            <p:childTnLst>
                              <p:par>
                                <p:cTn id="21" presetID="22" presetClass="entr" presetSubtype="1" fill="hold" grpId="0" nodeType="afterEffect">
                                  <p:stCondLst>
                                    <p:cond delay="200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par>
                          <p:cTn id="24" fill="hold" nodeType="afterGroup">
                            <p:stCondLst>
                              <p:cond delay="12500"/>
                            </p:stCondLst>
                            <p:childTnLst>
                              <p:par>
                                <p:cTn id="25" presetID="22" presetClass="entr" presetSubtype="1" fill="hold" grpId="0" nodeType="afterEffect">
                                  <p:stCondLst>
                                    <p:cond delay="200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nodeType="afterGroup">
                            <p:stCondLst>
                              <p:cond delay="15000"/>
                            </p:stCondLst>
                            <p:childTnLst>
                              <p:par>
                                <p:cTn id="29" presetID="22" presetClass="entr" presetSubtype="8" fill="hold" grpId="0" nodeType="afterEffect">
                                  <p:stCondLst>
                                    <p:cond delay="200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nodeType="afterGroup">
                            <p:stCondLst>
                              <p:cond delay="17500"/>
                            </p:stCondLst>
                            <p:childTnLst>
                              <p:par>
                                <p:cTn id="33" presetID="22" presetClass="entr" presetSubtype="1" fill="hold" grpId="0" nodeType="afterEffect">
                                  <p:stCondLst>
                                    <p:cond delay="200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par>
                          <p:cTn id="36" fill="hold" nodeType="afterGroup">
                            <p:stCondLst>
                              <p:cond delay="20000"/>
                            </p:stCondLst>
                            <p:childTnLst>
                              <p:par>
                                <p:cTn id="37" presetID="22" presetClass="entr" presetSubtype="1" fill="hold" grpId="0" nodeType="afterEffect">
                                  <p:stCondLst>
                                    <p:cond delay="200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par>
                          <p:cTn id="40" fill="hold" nodeType="afterGroup">
                            <p:stCondLst>
                              <p:cond delay="22500"/>
                            </p:stCondLst>
                            <p:childTnLst>
                              <p:par>
                                <p:cTn id="41" presetID="18" presetClass="entr" presetSubtype="6" fill="hold" grpId="0" nodeType="afterEffect">
                                  <p:stCondLst>
                                    <p:cond delay="2000"/>
                                  </p:stCondLst>
                                  <p:childTnLst>
                                    <p:set>
                                      <p:cBhvr>
                                        <p:cTn id="42" dur="1" fill="hold">
                                          <p:stCondLst>
                                            <p:cond delay="0"/>
                                          </p:stCondLst>
                                        </p:cTn>
                                        <p:tgtEl>
                                          <p:spTgt spid="6"/>
                                        </p:tgtEl>
                                        <p:attrNameLst>
                                          <p:attrName>style.visibility</p:attrName>
                                        </p:attrNameLst>
                                      </p:cBhvr>
                                      <p:to>
                                        <p:strVal val="visible"/>
                                      </p:to>
                                    </p:set>
                                    <p:animEffect transition="in" filter="strips(downRight)">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nimBg="1"/>
      <p:bldP spid="10" grpId="0" animBg="1"/>
      <p:bldP spid="11" grpId="0" autoUpdateAnimBg="0"/>
      <p:bldP spid="12" grpId="0" animBg="1"/>
      <p:bldP spid="13" grpId="0" autoUpdateAnimBg="0"/>
      <p:bldP spid="14" grpId="0" animBg="1"/>
      <p:bldP spid="15"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bwMode="auto">
          <a:xfrm>
            <a:off x="0" y="4572000"/>
            <a:ext cx="9144000" cy="2111375"/>
          </a:xfrm>
          <a:prstGeom prst="rect">
            <a:avLst/>
          </a:prstGeom>
          <a:solidFill>
            <a:schemeClr val="accent1">
              <a:lumMod val="20000"/>
              <a:lumOff val="80000"/>
            </a:schemeClr>
          </a:solidFill>
          <a:ln w="31750">
            <a:solidFill>
              <a:srgbClr val="C00000"/>
            </a:solidFill>
            <a:prstDash val="sysDash"/>
          </a:ln>
          <a:effectLst/>
        </p:spPr>
        <p:txBody>
          <a:bodyPr/>
          <a:lstStyle/>
          <a:p>
            <a:pPr eaLnBrk="1" hangingPunct="1">
              <a:lnSpc>
                <a:spcPct val="80000"/>
              </a:lnSpc>
              <a:spcBef>
                <a:spcPct val="20000"/>
              </a:spcBef>
              <a:defRPr/>
            </a:pPr>
            <a:endParaRPr lang="zh-CN" altLang="en-US">
              <a:ea typeface="黑体" pitchFamily="2" charset="-122"/>
            </a:endParaRPr>
          </a:p>
        </p:txBody>
      </p:sp>
      <p:sp>
        <p:nvSpPr>
          <p:cNvPr id="29699" name="Rectangle 3"/>
          <p:cNvSpPr>
            <a:spLocks noGrp="1" noChangeArrowheads="1"/>
          </p:cNvSpPr>
          <p:nvPr>
            <p:ph type="body" idx="1"/>
          </p:nvPr>
        </p:nvSpPr>
        <p:spPr bwMode="auto">
          <a:xfrm>
            <a:off x="357188" y="3500438"/>
            <a:ext cx="9144000" cy="1439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marL="0" indent="0" eaLnBrk="1" hangingPunct="1">
              <a:lnSpc>
                <a:spcPct val="130000"/>
              </a:lnSpc>
              <a:spcBef>
                <a:spcPct val="0"/>
              </a:spcBef>
              <a:buFontTx/>
              <a:buNone/>
            </a:pPr>
            <a:r>
              <a:rPr lang="zh-CN" altLang="en-US" sz="2600" b="1">
                <a:solidFill>
                  <a:srgbClr val="0000FF"/>
                </a:solidFill>
                <a:ea typeface="黑体" panose="02010609060101010101" pitchFamily="49" charset="-122"/>
                <a:cs typeface="Times New Roman" panose="02020603050405020304" pitchFamily="18" charset="0"/>
              </a:rPr>
              <a:t>热电势由两种材料的</a:t>
            </a:r>
            <a:r>
              <a:rPr lang="zh-CN" altLang="en-US" sz="2600" b="1" u="sng">
                <a:solidFill>
                  <a:srgbClr val="C00000"/>
                </a:solidFill>
                <a:ea typeface="黑体" panose="02010609060101010101" pitchFamily="49" charset="-122"/>
                <a:cs typeface="Times New Roman" panose="02020603050405020304" pitchFamily="18" charset="0"/>
              </a:rPr>
              <a:t>接触电势</a:t>
            </a:r>
            <a:r>
              <a:rPr lang="zh-CN" altLang="en-US" sz="2600" b="1">
                <a:solidFill>
                  <a:srgbClr val="0000FF"/>
                </a:solidFill>
                <a:ea typeface="黑体" panose="02010609060101010101" pitchFamily="49" charset="-122"/>
                <a:cs typeface="Times New Roman" panose="02020603050405020304" pitchFamily="18" charset="0"/>
              </a:rPr>
              <a:t>和单一材料的</a:t>
            </a:r>
            <a:r>
              <a:rPr lang="zh-CN" altLang="en-US" sz="2600" b="1" u="sng">
                <a:solidFill>
                  <a:srgbClr val="C00000"/>
                </a:solidFill>
                <a:ea typeface="黑体" panose="02010609060101010101" pitchFamily="49" charset="-122"/>
                <a:cs typeface="Times New Roman" panose="02020603050405020304" pitchFamily="18" charset="0"/>
              </a:rPr>
              <a:t>温差电势</a:t>
            </a:r>
            <a:r>
              <a:rPr lang="zh-CN" altLang="en-US" sz="2600" b="1">
                <a:solidFill>
                  <a:srgbClr val="0000FF"/>
                </a:solidFill>
                <a:ea typeface="黑体" panose="02010609060101010101" pitchFamily="49" charset="-122"/>
                <a:cs typeface="Times New Roman" panose="02020603050405020304" pitchFamily="18" charset="0"/>
              </a:rPr>
              <a:t>决定。</a:t>
            </a:r>
            <a:endParaRPr lang="zh-CN" altLang="en-US" sz="2600" b="1">
              <a:solidFill>
                <a:schemeClr val="tx2"/>
              </a:solidFill>
              <a:ea typeface="黑体" panose="02010609060101010101" pitchFamily="49" charset="-122"/>
              <a:cs typeface="Times New Roman" panose="02020603050405020304" pitchFamily="18" charset="0"/>
            </a:endParaRPr>
          </a:p>
        </p:txBody>
      </p:sp>
      <p:sp>
        <p:nvSpPr>
          <p:cNvPr id="12292" name="Text Box 4"/>
          <p:cNvSpPr txBox="1">
            <a:spLocks noChangeArrowheads="1"/>
          </p:cNvSpPr>
          <p:nvPr/>
        </p:nvSpPr>
        <p:spPr bwMode="auto">
          <a:xfrm>
            <a:off x="215900" y="5229225"/>
            <a:ext cx="536416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lIns="0" tIns="0" rIns="0" b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endParaRPr lang="zh-CN" altLang="en-US">
              <a:solidFill>
                <a:schemeClr val="tx2"/>
              </a:solidFill>
              <a:cs typeface="Times New Roman" panose="02020603050405020304" pitchFamily="18" charset="0"/>
            </a:endParaRPr>
          </a:p>
        </p:txBody>
      </p:sp>
      <p:grpSp>
        <p:nvGrpSpPr>
          <p:cNvPr id="29701" name="Group 5"/>
          <p:cNvGrpSpPr>
            <a:grpSpLocks/>
          </p:cNvGrpSpPr>
          <p:nvPr/>
        </p:nvGrpSpPr>
        <p:grpSpPr bwMode="auto">
          <a:xfrm>
            <a:off x="1285875" y="1857375"/>
            <a:ext cx="7669213" cy="2085975"/>
            <a:chOff x="365" y="488"/>
            <a:chExt cx="2227" cy="1239"/>
          </a:xfrm>
        </p:grpSpPr>
        <p:grpSp>
          <p:nvGrpSpPr>
            <p:cNvPr id="29705" name="Group 6"/>
            <p:cNvGrpSpPr>
              <a:grpSpLocks/>
            </p:cNvGrpSpPr>
            <p:nvPr/>
          </p:nvGrpSpPr>
          <p:grpSpPr bwMode="auto">
            <a:xfrm>
              <a:off x="480" y="768"/>
              <a:ext cx="1680" cy="672"/>
              <a:chOff x="384" y="672"/>
              <a:chExt cx="1200" cy="672"/>
            </a:xfrm>
          </p:grpSpPr>
          <p:sp>
            <p:nvSpPr>
              <p:cNvPr id="29710" name="Freeform 7"/>
              <p:cNvSpPr>
                <a:spLocks/>
              </p:cNvSpPr>
              <p:nvPr/>
            </p:nvSpPr>
            <p:spPr bwMode="auto">
              <a:xfrm>
                <a:off x="384" y="672"/>
                <a:ext cx="1200" cy="336"/>
              </a:xfrm>
              <a:custGeom>
                <a:avLst/>
                <a:gdLst>
                  <a:gd name="T0" fmla="*/ 0 w 1200"/>
                  <a:gd name="T1" fmla="*/ 336 h 336"/>
                  <a:gd name="T2" fmla="*/ 624 w 1200"/>
                  <a:gd name="T3" fmla="*/ 0 h 336"/>
                  <a:gd name="T4" fmla="*/ 1200 w 1200"/>
                  <a:gd name="T5" fmla="*/ 336 h 336"/>
                  <a:gd name="T6" fmla="*/ 0 60000 65536"/>
                  <a:gd name="T7" fmla="*/ 0 60000 65536"/>
                  <a:gd name="T8" fmla="*/ 0 60000 65536"/>
                  <a:gd name="T9" fmla="*/ 0 w 1200"/>
                  <a:gd name="T10" fmla="*/ 0 h 336"/>
                  <a:gd name="T11" fmla="*/ 1200 w 1200"/>
                  <a:gd name="T12" fmla="*/ 336 h 336"/>
                </a:gdLst>
                <a:ahLst/>
                <a:cxnLst>
                  <a:cxn ang="T6">
                    <a:pos x="T0" y="T1"/>
                  </a:cxn>
                  <a:cxn ang="T7">
                    <a:pos x="T2" y="T3"/>
                  </a:cxn>
                  <a:cxn ang="T8">
                    <a:pos x="T4" y="T5"/>
                  </a:cxn>
                </a:cxnLst>
                <a:rect l="T9" t="T10" r="T11" b="T12"/>
                <a:pathLst>
                  <a:path w="1200" h="336">
                    <a:moveTo>
                      <a:pt x="0" y="336"/>
                    </a:moveTo>
                    <a:cubicBezTo>
                      <a:pt x="212" y="168"/>
                      <a:pt x="424" y="0"/>
                      <a:pt x="624" y="0"/>
                    </a:cubicBezTo>
                    <a:cubicBezTo>
                      <a:pt x="824" y="0"/>
                      <a:pt x="1104" y="280"/>
                      <a:pt x="1200" y="336"/>
                    </a:cubicBezTo>
                  </a:path>
                </a:pathLst>
              </a:custGeom>
              <a:noFill/>
              <a:ln w="889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1" name="Freeform 8"/>
              <p:cNvSpPr>
                <a:spLocks/>
              </p:cNvSpPr>
              <p:nvPr/>
            </p:nvSpPr>
            <p:spPr bwMode="auto">
              <a:xfrm flipV="1">
                <a:off x="384" y="1008"/>
                <a:ext cx="1200" cy="336"/>
              </a:xfrm>
              <a:custGeom>
                <a:avLst/>
                <a:gdLst>
                  <a:gd name="T0" fmla="*/ 0 w 1200"/>
                  <a:gd name="T1" fmla="*/ 336 h 336"/>
                  <a:gd name="T2" fmla="*/ 624 w 1200"/>
                  <a:gd name="T3" fmla="*/ 0 h 336"/>
                  <a:gd name="T4" fmla="*/ 1200 w 1200"/>
                  <a:gd name="T5" fmla="*/ 336 h 336"/>
                  <a:gd name="T6" fmla="*/ 0 60000 65536"/>
                  <a:gd name="T7" fmla="*/ 0 60000 65536"/>
                  <a:gd name="T8" fmla="*/ 0 60000 65536"/>
                  <a:gd name="T9" fmla="*/ 0 w 1200"/>
                  <a:gd name="T10" fmla="*/ 0 h 336"/>
                  <a:gd name="T11" fmla="*/ 1200 w 1200"/>
                  <a:gd name="T12" fmla="*/ 336 h 336"/>
                </a:gdLst>
                <a:ahLst/>
                <a:cxnLst>
                  <a:cxn ang="T6">
                    <a:pos x="T0" y="T1"/>
                  </a:cxn>
                  <a:cxn ang="T7">
                    <a:pos x="T2" y="T3"/>
                  </a:cxn>
                  <a:cxn ang="T8">
                    <a:pos x="T4" y="T5"/>
                  </a:cxn>
                </a:cxnLst>
                <a:rect l="T9" t="T10" r="T11" b="T12"/>
                <a:pathLst>
                  <a:path w="1200" h="336">
                    <a:moveTo>
                      <a:pt x="0" y="336"/>
                    </a:moveTo>
                    <a:cubicBezTo>
                      <a:pt x="212" y="168"/>
                      <a:pt x="424" y="0"/>
                      <a:pt x="624" y="0"/>
                    </a:cubicBezTo>
                    <a:cubicBezTo>
                      <a:pt x="824" y="0"/>
                      <a:pt x="1104" y="280"/>
                      <a:pt x="1200" y="336"/>
                    </a:cubicBezTo>
                  </a:path>
                </a:pathLst>
              </a:custGeom>
              <a:noFill/>
              <a:ln w="889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706" name="Text Box 9"/>
            <p:cNvSpPr txBox="1">
              <a:spLocks noChangeArrowheads="1"/>
            </p:cNvSpPr>
            <p:nvPr/>
          </p:nvSpPr>
          <p:spPr bwMode="auto">
            <a:xfrm>
              <a:off x="1270" y="488"/>
              <a:ext cx="154"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b="0"/>
                <a:t>A</a:t>
              </a:r>
            </a:p>
          </p:txBody>
        </p:sp>
        <p:sp>
          <p:nvSpPr>
            <p:cNvPr id="29707" name="Text Box 10"/>
            <p:cNvSpPr txBox="1">
              <a:spLocks noChangeArrowheads="1"/>
            </p:cNvSpPr>
            <p:nvPr/>
          </p:nvSpPr>
          <p:spPr bwMode="auto">
            <a:xfrm>
              <a:off x="1265" y="1467"/>
              <a:ext cx="14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b="0"/>
                <a:t>B</a:t>
              </a:r>
            </a:p>
          </p:txBody>
        </p:sp>
        <p:sp>
          <p:nvSpPr>
            <p:cNvPr id="29708" name="Text Box 11"/>
            <p:cNvSpPr txBox="1">
              <a:spLocks noChangeArrowheads="1"/>
            </p:cNvSpPr>
            <p:nvPr/>
          </p:nvSpPr>
          <p:spPr bwMode="auto">
            <a:xfrm>
              <a:off x="365" y="979"/>
              <a:ext cx="14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b="0"/>
                <a:t>T</a:t>
              </a:r>
            </a:p>
          </p:txBody>
        </p:sp>
        <p:sp>
          <p:nvSpPr>
            <p:cNvPr id="29709" name="Text Box 12"/>
            <p:cNvSpPr txBox="1">
              <a:spLocks noChangeArrowheads="1"/>
            </p:cNvSpPr>
            <p:nvPr/>
          </p:nvSpPr>
          <p:spPr bwMode="auto">
            <a:xfrm>
              <a:off x="2160" y="961"/>
              <a:ext cx="432"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b="0"/>
                <a:t>T</a:t>
              </a:r>
              <a:r>
                <a:rPr lang="en-US" altLang="zh-CN" sz="1600" b="0"/>
                <a:t>0</a:t>
              </a:r>
            </a:p>
          </p:txBody>
        </p:sp>
      </p:grpSp>
      <p:sp>
        <p:nvSpPr>
          <p:cNvPr id="29702" name="Rectangle 7"/>
          <p:cNvSpPr>
            <a:spLocks noGrp="1" noChangeArrowheads="1"/>
          </p:cNvSpPr>
          <p:nvPr>
            <p:ph type="title"/>
          </p:nvPr>
        </p:nvSpPr>
        <p:spPr bwMode="auto">
          <a:xfrm>
            <a:off x="398463" y="571500"/>
            <a:ext cx="8715375" cy="157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algn="l" eaLnBrk="1" hangingPunct="1">
              <a:lnSpc>
                <a:spcPct val="120000"/>
              </a:lnSpc>
              <a:spcAft>
                <a:spcPts val="1200"/>
              </a:spcAft>
            </a:pPr>
            <a:r>
              <a:rPr lang="zh-CN" altLang="en-US" sz="2800" b="1">
                <a:ea typeface="黑体" panose="02010609060101010101" pitchFamily="49" charset="-122"/>
                <a:cs typeface="Times New Roman" panose="02020603050405020304" pitchFamily="18" charset="0"/>
              </a:rPr>
              <a:t>热电势的存在必须具备两个条件：</a:t>
            </a:r>
            <a:br>
              <a:rPr lang="en-US" altLang="zh-CN" sz="2800" b="1">
                <a:ea typeface="黑体" panose="02010609060101010101" pitchFamily="49" charset="-122"/>
                <a:cs typeface="Times New Roman" panose="02020603050405020304" pitchFamily="18" charset="0"/>
              </a:rPr>
            </a:br>
            <a:r>
              <a:rPr lang="en-US" altLang="zh-CN" sz="2800" b="1">
                <a:solidFill>
                  <a:srgbClr val="0000FF"/>
                </a:solidFill>
                <a:latin typeface="仿宋_GB2312" panose="02010609030101010101" pitchFamily="49" charset="-122"/>
                <a:ea typeface="仿宋_GB2312" panose="02010609030101010101" pitchFamily="49" charset="-122"/>
                <a:cs typeface="Times New Roman" panose="02020603050405020304" pitchFamily="18" charset="0"/>
              </a:rPr>
              <a:t>1) </a:t>
            </a:r>
            <a:r>
              <a:rPr lang="zh-CN" altLang="en-US" sz="2800" b="1">
                <a:solidFill>
                  <a:srgbClr val="0000FF"/>
                </a:solidFill>
                <a:latin typeface="仿宋_GB2312" panose="02010609030101010101" pitchFamily="49" charset="-122"/>
                <a:ea typeface="仿宋_GB2312" panose="02010609030101010101" pitchFamily="49" charset="-122"/>
                <a:cs typeface="Times New Roman" panose="02020603050405020304" pitchFamily="18" charset="0"/>
              </a:rPr>
              <a:t>两种不同金属材料组成热电偶；</a:t>
            </a:r>
            <a:r>
              <a:rPr lang="en-US" altLang="zh-CN" sz="2800" b="1">
                <a:solidFill>
                  <a:srgbClr val="0000FF"/>
                </a:solidFill>
                <a:latin typeface="仿宋_GB2312" panose="02010609030101010101" pitchFamily="49" charset="-122"/>
                <a:ea typeface="仿宋_GB2312" panose="02010609030101010101" pitchFamily="49" charset="-122"/>
                <a:cs typeface="Times New Roman" panose="02020603050405020304" pitchFamily="18" charset="0"/>
              </a:rPr>
              <a:t>2) </a:t>
            </a:r>
            <a:r>
              <a:rPr lang="zh-CN" altLang="en-US" sz="2800" b="1">
                <a:solidFill>
                  <a:srgbClr val="0000FF"/>
                </a:solidFill>
                <a:latin typeface="仿宋_GB2312" panose="02010609030101010101" pitchFamily="49" charset="-122"/>
                <a:ea typeface="仿宋_GB2312" panose="02010609030101010101" pitchFamily="49" charset="-122"/>
                <a:cs typeface="Times New Roman" panose="02020603050405020304" pitchFamily="18" charset="0"/>
              </a:rPr>
              <a:t>两端存在温差。</a:t>
            </a:r>
          </a:p>
        </p:txBody>
      </p:sp>
      <p:sp>
        <p:nvSpPr>
          <p:cNvPr id="15" name="Rectangle 6"/>
          <p:cNvSpPr txBox="1">
            <a:spLocks noChangeArrowheads="1"/>
          </p:cNvSpPr>
          <p:nvPr/>
        </p:nvSpPr>
        <p:spPr bwMode="auto">
          <a:xfrm>
            <a:off x="500063" y="4572000"/>
            <a:ext cx="8286750" cy="2071688"/>
          </a:xfrm>
          <a:prstGeom prst="rect">
            <a:avLst/>
          </a:prstGeom>
          <a:noFill/>
          <a:ln algn="ctr">
            <a:miter lim="800000"/>
            <a:headEnd/>
            <a:tailEnd/>
          </a:ln>
        </p:spPr>
        <p:txBody>
          <a:bodyPr lIns="0" tIns="0" rIns="0" bIns="0" anchor="ctr"/>
          <a:lstStyle/>
          <a:p>
            <a:pPr eaLnBrk="1" hangingPunct="1">
              <a:lnSpc>
                <a:spcPct val="120000"/>
              </a:lnSpc>
              <a:spcBef>
                <a:spcPct val="20000"/>
              </a:spcBef>
              <a:defRPr/>
            </a:pPr>
            <a:r>
              <a:rPr lang="zh-CN" altLang="en-US" sz="2400" dirty="0">
                <a:solidFill>
                  <a:srgbClr val="0000FF"/>
                </a:solidFill>
                <a:latin typeface="仿宋_GB2312" pitchFamily="49" charset="-122"/>
                <a:ea typeface="仿宋_GB2312" pitchFamily="49" charset="-122"/>
                <a:cs typeface="Times New Roman" pitchFamily="18" charset="0"/>
              </a:rPr>
              <a:t>接触电势</a:t>
            </a:r>
            <a:r>
              <a:rPr lang="en-US" altLang="zh-CN" sz="2400" dirty="0">
                <a:solidFill>
                  <a:srgbClr val="0000FF"/>
                </a:solidFill>
                <a:latin typeface="仿宋_GB2312" pitchFamily="49" charset="-122"/>
                <a:ea typeface="仿宋_GB2312" pitchFamily="49" charset="-122"/>
                <a:cs typeface="Times New Roman" pitchFamily="18" charset="0"/>
              </a:rPr>
              <a:t>:</a:t>
            </a:r>
            <a:r>
              <a:rPr lang="zh-CN" altLang="en-US" sz="2400" kern="0" dirty="0">
                <a:solidFill>
                  <a:schemeClr val="tx2"/>
                </a:solidFill>
                <a:latin typeface="仿宋_GB2312" pitchFamily="49" charset="-122"/>
                <a:ea typeface="仿宋_GB2312" pitchFamily="49" charset="-122"/>
                <a:cs typeface="Times New Roman" pitchFamily="18" charset="0"/>
              </a:rPr>
              <a:t>两种不同金属互相接触时，由于不同金属内自由电子的密度不同，在两金属</a:t>
            </a:r>
            <a:r>
              <a:rPr lang="en-US" altLang="zh-CN" sz="2400" kern="0" dirty="0">
                <a:solidFill>
                  <a:schemeClr val="tx2"/>
                </a:solidFill>
                <a:latin typeface="仿宋_GB2312" pitchFamily="49" charset="-122"/>
                <a:ea typeface="仿宋_GB2312" pitchFamily="49" charset="-122"/>
                <a:cs typeface="Times New Roman" pitchFamily="18" charset="0"/>
              </a:rPr>
              <a:t>A</a:t>
            </a:r>
            <a:r>
              <a:rPr lang="zh-CN" altLang="en-US" sz="2400" kern="0" dirty="0">
                <a:solidFill>
                  <a:schemeClr val="tx2"/>
                </a:solidFill>
                <a:latin typeface="仿宋_GB2312" pitchFamily="49" charset="-122"/>
                <a:ea typeface="仿宋_GB2312" pitchFamily="49" charset="-122"/>
                <a:cs typeface="Times New Roman" pitchFamily="18" charset="0"/>
              </a:rPr>
              <a:t>和</a:t>
            </a:r>
            <a:r>
              <a:rPr lang="en-US" altLang="zh-CN" sz="2400" kern="0" dirty="0">
                <a:solidFill>
                  <a:schemeClr val="tx2"/>
                </a:solidFill>
                <a:latin typeface="仿宋_GB2312" pitchFamily="49" charset="-122"/>
                <a:ea typeface="仿宋_GB2312" pitchFamily="49" charset="-122"/>
                <a:cs typeface="Times New Roman" pitchFamily="18" charset="0"/>
              </a:rPr>
              <a:t>B</a:t>
            </a:r>
            <a:r>
              <a:rPr lang="zh-CN" altLang="en-US" sz="2400" kern="0" dirty="0">
                <a:solidFill>
                  <a:schemeClr val="tx2"/>
                </a:solidFill>
                <a:latin typeface="仿宋_GB2312" pitchFamily="49" charset="-122"/>
                <a:ea typeface="仿宋_GB2312" pitchFamily="49" charset="-122"/>
                <a:cs typeface="Times New Roman" pitchFamily="18" charset="0"/>
              </a:rPr>
              <a:t>的接触点处会发生自由电子的扩散现象。自由电子将从密度大的金属</a:t>
            </a:r>
            <a:r>
              <a:rPr lang="en-US" altLang="zh-CN" sz="2400" kern="0" dirty="0">
                <a:solidFill>
                  <a:schemeClr val="tx2"/>
                </a:solidFill>
                <a:latin typeface="仿宋_GB2312" pitchFamily="49" charset="-122"/>
                <a:ea typeface="仿宋_GB2312" pitchFamily="49" charset="-122"/>
                <a:cs typeface="Times New Roman" pitchFamily="18" charset="0"/>
              </a:rPr>
              <a:t>A</a:t>
            </a:r>
            <a:r>
              <a:rPr lang="zh-CN" altLang="en-US" sz="2400" kern="0" dirty="0">
                <a:solidFill>
                  <a:schemeClr val="tx2"/>
                </a:solidFill>
                <a:latin typeface="仿宋_GB2312" pitchFamily="49" charset="-122"/>
                <a:ea typeface="仿宋_GB2312" pitchFamily="49" charset="-122"/>
                <a:cs typeface="Times New Roman" pitchFamily="18" charset="0"/>
              </a:rPr>
              <a:t>扩散到密度小的金属</a:t>
            </a:r>
            <a:r>
              <a:rPr lang="en-US" altLang="zh-CN" sz="2400" kern="0" dirty="0">
                <a:solidFill>
                  <a:schemeClr val="tx2"/>
                </a:solidFill>
                <a:latin typeface="仿宋_GB2312" pitchFamily="49" charset="-122"/>
                <a:ea typeface="仿宋_GB2312" pitchFamily="49" charset="-122"/>
                <a:cs typeface="Times New Roman" pitchFamily="18" charset="0"/>
              </a:rPr>
              <a:t>B</a:t>
            </a:r>
            <a:r>
              <a:rPr lang="zh-CN" altLang="en-US" sz="2400" kern="0" dirty="0">
                <a:solidFill>
                  <a:schemeClr val="tx2"/>
                </a:solidFill>
                <a:latin typeface="仿宋_GB2312" pitchFamily="49" charset="-122"/>
                <a:ea typeface="仿宋_GB2312" pitchFamily="49" charset="-122"/>
                <a:cs typeface="Times New Roman" pitchFamily="18" charset="0"/>
              </a:rPr>
              <a:t>，使</a:t>
            </a:r>
            <a:r>
              <a:rPr lang="en-US" altLang="zh-CN" sz="2400" kern="0" dirty="0">
                <a:solidFill>
                  <a:schemeClr val="tx2"/>
                </a:solidFill>
                <a:latin typeface="仿宋_GB2312" pitchFamily="49" charset="-122"/>
                <a:ea typeface="仿宋_GB2312" pitchFamily="49" charset="-122"/>
                <a:cs typeface="Times New Roman" pitchFamily="18" charset="0"/>
              </a:rPr>
              <a:t>A</a:t>
            </a:r>
            <a:r>
              <a:rPr lang="zh-CN" altLang="en-US" sz="2400" kern="0" dirty="0">
                <a:solidFill>
                  <a:schemeClr val="tx2"/>
                </a:solidFill>
                <a:latin typeface="仿宋_GB2312" pitchFamily="49" charset="-122"/>
                <a:ea typeface="仿宋_GB2312" pitchFamily="49" charset="-122"/>
                <a:cs typeface="Times New Roman" pitchFamily="18" charset="0"/>
              </a:rPr>
              <a:t>失去电子带正电，</a:t>
            </a:r>
            <a:r>
              <a:rPr lang="en-US" altLang="zh-CN" sz="2400" kern="0" dirty="0">
                <a:solidFill>
                  <a:schemeClr val="tx2"/>
                </a:solidFill>
                <a:latin typeface="仿宋_GB2312" pitchFamily="49" charset="-122"/>
                <a:ea typeface="仿宋_GB2312" pitchFamily="49" charset="-122"/>
                <a:cs typeface="Times New Roman" pitchFamily="18" charset="0"/>
              </a:rPr>
              <a:t>B</a:t>
            </a:r>
            <a:r>
              <a:rPr lang="zh-CN" altLang="en-US" sz="2400" kern="0" dirty="0">
                <a:solidFill>
                  <a:schemeClr val="tx2"/>
                </a:solidFill>
                <a:latin typeface="仿宋_GB2312" pitchFamily="49" charset="-122"/>
                <a:ea typeface="仿宋_GB2312" pitchFamily="49" charset="-122"/>
                <a:cs typeface="Times New Roman" pitchFamily="18" charset="0"/>
              </a:rPr>
              <a:t>得到电子带负电，从而产生热电势。</a:t>
            </a:r>
            <a:r>
              <a:rPr lang="zh-CN" altLang="en-US" sz="2400" b="0" kern="0" dirty="0">
                <a:solidFill>
                  <a:schemeClr val="tx2"/>
                </a:solidFill>
                <a:latin typeface="仿宋_GB2312" pitchFamily="49" charset="-122"/>
                <a:ea typeface="仿宋_GB2312" pitchFamily="49" charset="-122"/>
                <a:cs typeface="Times New Roman" pitchFamily="18" charset="0"/>
              </a:rPr>
              <a:t> </a:t>
            </a:r>
          </a:p>
        </p:txBody>
      </p:sp>
      <p:sp>
        <p:nvSpPr>
          <p:cNvPr id="29704"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7.2 </a:t>
            </a:r>
            <a:r>
              <a:rPr lang="zh-CN" altLang="en-US">
                <a:solidFill>
                  <a:srgbClr val="FF0000"/>
                </a:solidFill>
              </a:rPr>
              <a:t>热电式传感器</a:t>
            </a:r>
            <a:endParaRPr lang="zh-CN" altLang="en-US">
              <a:solidFill>
                <a:srgbClr val="0000FF"/>
              </a:solidFill>
            </a:endParaRPr>
          </a:p>
        </p:txBody>
      </p:sp>
      <p:grpSp>
        <p:nvGrpSpPr>
          <p:cNvPr id="17" name="组合 16"/>
          <p:cNvGrpSpPr/>
          <p:nvPr/>
        </p:nvGrpSpPr>
        <p:grpSpPr>
          <a:xfrm>
            <a:off x="6562614" y="2006521"/>
            <a:ext cx="2551224" cy="419447"/>
            <a:chOff x="5022379" y="1884537"/>
            <a:chExt cx="2551224" cy="419447"/>
          </a:xfrm>
        </p:grpSpPr>
        <p:grpSp>
          <p:nvGrpSpPr>
            <p:cNvPr id="18" name="组合 17"/>
            <p:cNvGrpSpPr/>
            <p:nvPr/>
          </p:nvGrpSpPr>
          <p:grpSpPr>
            <a:xfrm>
              <a:off x="5022379" y="1884537"/>
              <a:ext cx="1478434" cy="419447"/>
              <a:chOff x="4400029" y="1162844"/>
              <a:chExt cx="1478434" cy="419447"/>
            </a:xfrm>
          </p:grpSpPr>
          <p:sp>
            <p:nvSpPr>
              <p:cNvPr id="21" name="五角星 20"/>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22" name="五角星 21"/>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3" name="五角星 22"/>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19" name="五角星 18"/>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20" name="五角星 19"/>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3833627855"/>
      </p:ext>
    </p:extLst>
  </p:cSld>
  <p:clrMapOvr>
    <a:masterClrMapping/>
  </p:clrMapOvr>
  <p:transition advTm="120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122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292" grpId="0"/>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7"/>
          <p:cNvSpPr>
            <a:spLocks noGrp="1" noChangeArrowheads="1"/>
          </p:cNvSpPr>
          <p:nvPr>
            <p:ph type="title"/>
          </p:nvPr>
        </p:nvSpPr>
        <p:spPr bwMode="auto">
          <a:xfrm>
            <a:off x="395288" y="936625"/>
            <a:ext cx="8137525" cy="2376488"/>
          </a:xfrm>
          <a:ln algn="ctr">
            <a:miter lim="800000"/>
            <a:headEnd/>
            <a:tailEnd/>
          </a:ln>
        </p:spPr>
        <p:txBody>
          <a:bodyPr vert="horz" wrap="square" lIns="92075" tIns="46038" rIns="92075" bIns="46038" numCol="1" anchor="ctr" anchorCtr="0" compatLnSpc="1">
            <a:prstTxWarp prst="textNoShape">
              <a:avLst/>
            </a:prstTxWarp>
          </a:bodyPr>
          <a:lstStyle/>
          <a:p>
            <a:pPr algn="l" eaLnBrk="1" hangingPunct="1">
              <a:lnSpc>
                <a:spcPct val="120000"/>
              </a:lnSpc>
              <a:spcAft>
                <a:spcPts val="1800"/>
              </a:spcAft>
              <a:buClr>
                <a:srgbClr val="FF0000"/>
              </a:buClr>
              <a:defRPr/>
            </a:pPr>
            <a:r>
              <a:rPr lang="zh-CN" altLang="en-US" sz="2600" b="1" dirty="0">
                <a:solidFill>
                  <a:srgbClr val="FF0000"/>
                </a:solidFill>
                <a:latin typeface="+mn-lt"/>
                <a:ea typeface="黑体" pitchFamily="49" charset="-122"/>
              </a:rPr>
              <a:t>热电偶</a:t>
            </a:r>
            <a:r>
              <a:rPr lang="zh-CN" altLang="en-US" sz="2800" b="1" dirty="0">
                <a:solidFill>
                  <a:srgbClr val="FF0000"/>
                </a:solidFill>
                <a:ea typeface="黑体" pitchFamily="2" charset="-122"/>
                <a:cs typeface="Times New Roman" pitchFamily="18" charset="0"/>
              </a:rPr>
              <a:t>回路的特点：</a:t>
            </a:r>
            <a:br>
              <a:rPr lang="en-US" altLang="zh-CN" sz="2800" b="1" dirty="0">
                <a:solidFill>
                  <a:srgbClr val="FF0000"/>
                </a:solidFill>
                <a:ea typeface="黑体" pitchFamily="2" charset="-122"/>
                <a:cs typeface="Times New Roman" pitchFamily="18" charset="0"/>
              </a:rPr>
            </a:br>
            <a:r>
              <a:rPr lang="en-US" altLang="zh-CN" sz="2800" b="1" dirty="0">
                <a:solidFill>
                  <a:srgbClr val="FF0000"/>
                </a:solidFill>
                <a:ea typeface="黑体" pitchFamily="2" charset="-122"/>
                <a:cs typeface="Times New Roman" pitchFamily="18" charset="0"/>
              </a:rPr>
              <a:t>       </a:t>
            </a:r>
            <a:r>
              <a:rPr lang="zh-CN" altLang="en-US" sz="2600" b="1" dirty="0">
                <a:solidFill>
                  <a:srgbClr val="0000FF"/>
                </a:solidFill>
                <a:latin typeface="+mn-lt"/>
                <a:ea typeface="黑体" pitchFamily="49" charset="-122"/>
              </a:rPr>
              <a:t>热电偶</a:t>
            </a:r>
            <a:r>
              <a:rPr lang="en-US" altLang="zh-CN" sz="2600" b="1" dirty="0">
                <a:solidFill>
                  <a:srgbClr val="0000FF"/>
                </a:solidFill>
                <a:latin typeface="+mn-lt"/>
                <a:ea typeface="黑体" pitchFamily="49" charset="-122"/>
              </a:rPr>
              <a:t>AB</a:t>
            </a:r>
            <a:r>
              <a:rPr lang="zh-CN" altLang="en-US" sz="2600" b="1" dirty="0">
                <a:solidFill>
                  <a:srgbClr val="0000FF"/>
                </a:solidFill>
                <a:latin typeface="+mn-lt"/>
                <a:ea typeface="黑体" pitchFamily="49" charset="-122"/>
              </a:rPr>
              <a:t>的热电动势与导体材料</a:t>
            </a:r>
            <a:r>
              <a:rPr lang="en-US" altLang="zh-CN" sz="2600" b="1" dirty="0">
                <a:solidFill>
                  <a:srgbClr val="0000FF"/>
                </a:solidFill>
                <a:latin typeface="+mn-lt"/>
                <a:ea typeface="黑体" pitchFamily="49" charset="-122"/>
              </a:rPr>
              <a:t>A</a:t>
            </a:r>
            <a:r>
              <a:rPr lang="zh-CN" altLang="en-US" sz="2600" b="1" dirty="0">
                <a:solidFill>
                  <a:srgbClr val="0000FF"/>
                </a:solidFill>
                <a:latin typeface="+mn-lt"/>
                <a:ea typeface="黑体" pitchFamily="49" charset="-122"/>
              </a:rPr>
              <a:t>、</a:t>
            </a:r>
            <a:r>
              <a:rPr lang="en-US" altLang="zh-CN" sz="2600" b="1" dirty="0">
                <a:solidFill>
                  <a:srgbClr val="0000FF"/>
                </a:solidFill>
                <a:latin typeface="+mn-lt"/>
                <a:ea typeface="黑体" pitchFamily="49" charset="-122"/>
              </a:rPr>
              <a:t>B</a:t>
            </a:r>
            <a:r>
              <a:rPr lang="zh-CN" altLang="en-US" sz="2600" b="1" dirty="0">
                <a:solidFill>
                  <a:srgbClr val="0000FF"/>
                </a:solidFill>
                <a:latin typeface="+mn-lt"/>
                <a:ea typeface="黑体" pitchFamily="49" charset="-122"/>
              </a:rPr>
              <a:t>的中间温度无关，而只与接点温度有关。</a:t>
            </a:r>
            <a:br>
              <a:rPr lang="en-US" altLang="zh-CN" sz="2600" b="1" dirty="0">
                <a:solidFill>
                  <a:srgbClr val="0000FF"/>
                </a:solidFill>
                <a:latin typeface="+mn-lt"/>
                <a:ea typeface="黑体" pitchFamily="49" charset="-122"/>
              </a:rPr>
            </a:br>
            <a:r>
              <a:rPr lang="en-US" altLang="zh-CN" sz="2600" b="1" dirty="0">
                <a:solidFill>
                  <a:srgbClr val="0000FF"/>
                </a:solidFill>
                <a:latin typeface="+mn-lt"/>
                <a:ea typeface="黑体" pitchFamily="49" charset="-122"/>
              </a:rPr>
              <a:t>       </a:t>
            </a:r>
            <a:r>
              <a:rPr lang="zh-CN" altLang="en-US" sz="2600" b="1" dirty="0">
                <a:solidFill>
                  <a:srgbClr val="0000FF"/>
                </a:solidFill>
                <a:latin typeface="+mn-lt"/>
                <a:ea typeface="黑体" pitchFamily="49" charset="-122"/>
              </a:rPr>
              <a:t>若热电偶两接点温度相同，则尽管导体 </a:t>
            </a:r>
            <a:r>
              <a:rPr lang="en-US" altLang="zh-CN" sz="2600" b="1" dirty="0">
                <a:solidFill>
                  <a:srgbClr val="0000FF"/>
                </a:solidFill>
                <a:ea typeface="黑体" pitchFamily="49" charset="-122"/>
              </a:rPr>
              <a:t>A</a:t>
            </a:r>
            <a:r>
              <a:rPr lang="zh-CN" altLang="en-US" sz="2600" b="1" dirty="0">
                <a:solidFill>
                  <a:srgbClr val="0000FF"/>
                </a:solidFill>
                <a:ea typeface="黑体" pitchFamily="49" charset="-122"/>
              </a:rPr>
              <a:t>、</a:t>
            </a:r>
            <a:r>
              <a:rPr lang="en-US" altLang="zh-CN" sz="2600" b="1" dirty="0">
                <a:solidFill>
                  <a:srgbClr val="0000FF"/>
                </a:solidFill>
                <a:ea typeface="黑体" pitchFamily="49" charset="-122"/>
              </a:rPr>
              <a:t>B</a:t>
            </a:r>
            <a:r>
              <a:rPr lang="zh-CN" altLang="en-US" sz="2600" b="1" dirty="0">
                <a:solidFill>
                  <a:srgbClr val="0000FF"/>
                </a:solidFill>
                <a:ea typeface="黑体" pitchFamily="49" charset="-122"/>
              </a:rPr>
              <a:t>材料不同，热电偶回路中的总热电动势也为零。</a:t>
            </a:r>
            <a:endParaRPr lang="zh-CN" altLang="en-US" sz="2600" b="1" dirty="0">
              <a:solidFill>
                <a:srgbClr val="0000FF"/>
              </a:solidFill>
              <a:latin typeface="+mn-lt"/>
              <a:ea typeface="黑体" pitchFamily="49" charset="-122"/>
              <a:cs typeface="Times New Roman" pitchFamily="18" charset="0"/>
            </a:endParaRPr>
          </a:p>
        </p:txBody>
      </p:sp>
      <p:sp>
        <p:nvSpPr>
          <p:cNvPr id="30723"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7.2 </a:t>
            </a:r>
            <a:r>
              <a:rPr lang="zh-CN" altLang="en-US">
                <a:solidFill>
                  <a:srgbClr val="FF0000"/>
                </a:solidFill>
              </a:rPr>
              <a:t>热电式传感器</a:t>
            </a:r>
            <a:endParaRPr lang="zh-CN" altLang="en-US">
              <a:solidFill>
                <a:srgbClr val="0000FF"/>
              </a:solidFill>
            </a:endParaRPr>
          </a:p>
        </p:txBody>
      </p:sp>
      <p:sp>
        <p:nvSpPr>
          <p:cNvPr id="18" name="矩形 17"/>
          <p:cNvSpPr/>
          <p:nvPr/>
        </p:nvSpPr>
        <p:spPr>
          <a:xfrm>
            <a:off x="323850" y="3906838"/>
            <a:ext cx="8496300" cy="2259012"/>
          </a:xfrm>
          <a:prstGeom prst="rect">
            <a:avLst/>
          </a:prstGeom>
        </p:spPr>
        <p:txBody>
          <a:bodyPr>
            <a:spAutoFit/>
          </a:bodyPr>
          <a:lstStyle/>
          <a:p>
            <a:pPr algn="just" eaLnBrk="1" hangingPunct="1">
              <a:lnSpc>
                <a:spcPct val="80000"/>
              </a:lnSpc>
              <a:spcBef>
                <a:spcPct val="20000"/>
              </a:spcBef>
              <a:defRPr/>
            </a:pPr>
            <a:r>
              <a:rPr lang="zh-CN" altLang="en-US" sz="2600" dirty="0">
                <a:solidFill>
                  <a:srgbClr val="0000FF"/>
                </a:solidFill>
                <a:ea typeface="黑体" pitchFamily="2" charset="-122"/>
              </a:rPr>
              <a:t>（</a:t>
            </a:r>
            <a:r>
              <a:rPr lang="en-US" altLang="zh-CN" sz="2600" dirty="0">
                <a:solidFill>
                  <a:srgbClr val="0000FF"/>
                </a:solidFill>
                <a:ea typeface="黑体" pitchFamily="2" charset="-122"/>
              </a:rPr>
              <a:t>1</a:t>
            </a:r>
            <a:r>
              <a:rPr lang="zh-CN" altLang="en-US" sz="2600" dirty="0">
                <a:solidFill>
                  <a:srgbClr val="0000FF"/>
                </a:solidFill>
                <a:ea typeface="黑体" pitchFamily="2" charset="-122"/>
              </a:rPr>
              <a:t>）均质导体规律</a:t>
            </a:r>
          </a:p>
          <a:p>
            <a:pPr indent="457200" algn="just" eaLnBrk="1" hangingPunct="1">
              <a:lnSpc>
                <a:spcPct val="120000"/>
              </a:lnSpc>
              <a:spcBef>
                <a:spcPct val="20000"/>
              </a:spcBef>
              <a:spcAft>
                <a:spcPts val="600"/>
              </a:spcAft>
              <a:defRPr/>
            </a:pPr>
            <a:r>
              <a:rPr lang="zh-CN" altLang="en-US" sz="2400" dirty="0">
                <a:solidFill>
                  <a:srgbClr val="0000FF"/>
                </a:solidFill>
                <a:ea typeface="黑体" pitchFamily="2" charset="-122"/>
              </a:rPr>
              <a:t>  由同种均质材料组成的闭合回路，不论两接点温度如何，回路中不产生热电势。反之，如果回路中有热电势存在则材料必为非均质的。</a:t>
            </a:r>
            <a:r>
              <a:rPr lang="zh-CN" altLang="en-US" sz="2400" dirty="0">
                <a:ea typeface="黑体" pitchFamily="2" charset="-122"/>
              </a:rPr>
              <a:t>这条规律还要求组成热电偶的两种材料</a:t>
            </a:r>
            <a:r>
              <a:rPr lang="en-US" altLang="zh-CN" sz="2400" dirty="0">
                <a:ea typeface="黑体" pitchFamily="2" charset="-122"/>
              </a:rPr>
              <a:t>A</a:t>
            </a:r>
            <a:r>
              <a:rPr lang="zh-CN" altLang="en-US" sz="2400" dirty="0">
                <a:ea typeface="黑体" pitchFamily="2" charset="-122"/>
              </a:rPr>
              <a:t>和</a:t>
            </a:r>
            <a:r>
              <a:rPr lang="en-US" altLang="zh-CN" sz="2400" dirty="0">
                <a:ea typeface="黑体" pitchFamily="2" charset="-122"/>
              </a:rPr>
              <a:t>B</a:t>
            </a:r>
            <a:r>
              <a:rPr lang="zh-CN" altLang="en-US" sz="2400" dirty="0">
                <a:ea typeface="黑体" pitchFamily="2" charset="-122"/>
              </a:rPr>
              <a:t>必须各自都是均质的。</a:t>
            </a:r>
          </a:p>
        </p:txBody>
      </p:sp>
      <p:cxnSp>
        <p:nvCxnSpPr>
          <p:cNvPr id="20" name="直接连接符 19"/>
          <p:cNvCxnSpPr/>
          <p:nvPr/>
        </p:nvCxnSpPr>
        <p:spPr bwMode="auto">
          <a:xfrm>
            <a:off x="0" y="3640138"/>
            <a:ext cx="9144000"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6" name="组合 5"/>
          <p:cNvGrpSpPr/>
          <p:nvPr/>
        </p:nvGrpSpPr>
        <p:grpSpPr>
          <a:xfrm>
            <a:off x="5543551" y="3757440"/>
            <a:ext cx="2551224" cy="419447"/>
            <a:chOff x="5022379" y="1884537"/>
            <a:chExt cx="2551224" cy="419447"/>
          </a:xfrm>
        </p:grpSpPr>
        <p:grpSp>
          <p:nvGrpSpPr>
            <p:cNvPr id="7" name="组合 6"/>
            <p:cNvGrpSpPr/>
            <p:nvPr/>
          </p:nvGrpSpPr>
          <p:grpSpPr>
            <a:xfrm>
              <a:off x="5022379" y="1884537"/>
              <a:ext cx="1478434" cy="419447"/>
              <a:chOff x="4400029" y="1162844"/>
              <a:chExt cx="1478434" cy="419447"/>
            </a:xfrm>
          </p:grpSpPr>
          <p:sp>
            <p:nvSpPr>
              <p:cNvPr id="10" name="五角星 9"/>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1" name="五角星 10"/>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2" name="五角星 11"/>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8" name="五角星 7"/>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9" name="五角星 8"/>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3141548330"/>
      </p:ext>
    </p:extLst>
  </p:cSld>
  <p:clrMapOvr>
    <a:masterClrMapping/>
  </p:clrMapOvr>
  <p:transition advTm="120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ChangeArrowheads="1"/>
          </p:cNvSpPr>
          <p:nvPr/>
        </p:nvSpPr>
        <p:spPr bwMode="auto">
          <a:xfrm>
            <a:off x="539750" y="3806825"/>
            <a:ext cx="8208963" cy="2616200"/>
          </a:xfrm>
          <a:prstGeom prst="rect">
            <a:avLst/>
          </a:prstGeom>
          <a:noFill/>
          <a:ln w="9525">
            <a:noFill/>
            <a:miter lim="800000"/>
            <a:headEnd/>
            <a:tailEnd/>
          </a:ln>
        </p:spPr>
        <p:txBody>
          <a:bodyPr>
            <a:spAutoFit/>
          </a:bodyPr>
          <a:lstStyle/>
          <a:p>
            <a:pPr algn="just">
              <a:lnSpc>
                <a:spcPct val="120000"/>
              </a:lnSpc>
              <a:spcBef>
                <a:spcPct val="0"/>
              </a:spcBef>
              <a:spcAft>
                <a:spcPts val="1200"/>
              </a:spcAft>
              <a:defRPr/>
            </a:pPr>
            <a:r>
              <a:rPr lang="zh-CN" altLang="en-US" sz="2400" dirty="0">
                <a:solidFill>
                  <a:srgbClr val="0000FF"/>
                </a:solidFill>
                <a:effectLst>
                  <a:outerShdw blurRad="38100" dist="38100" dir="2700000" algn="tl">
                    <a:srgbClr val="000000">
                      <a:alpha val="43137"/>
                    </a:srgbClr>
                  </a:outerShdw>
                </a:effectLst>
              </a:rPr>
              <a:t>传感器</a:t>
            </a:r>
            <a:r>
              <a:rPr lang="zh-CN" altLang="en-US" sz="2400" dirty="0">
                <a:solidFill>
                  <a:srgbClr val="0000FF"/>
                </a:solidFill>
              </a:rPr>
              <a:t>：</a:t>
            </a:r>
            <a:r>
              <a:rPr lang="zh-CN" altLang="en-US" sz="2400" dirty="0"/>
              <a:t>检测出被测物理量</a:t>
            </a:r>
            <a:r>
              <a:rPr lang="en-US" altLang="zh-CN" sz="2400" dirty="0"/>
              <a:t>(</a:t>
            </a:r>
            <a:r>
              <a:rPr lang="zh-CN" altLang="en-US" sz="2400" dirty="0"/>
              <a:t>如噪声、温度</a:t>
            </a:r>
            <a:r>
              <a:rPr lang="en-US" altLang="zh-CN" sz="2400" dirty="0"/>
              <a:t>) </a:t>
            </a:r>
            <a:r>
              <a:rPr lang="zh-CN" altLang="en-US" sz="2400" dirty="0"/>
              <a:t>并转换为电信号</a:t>
            </a:r>
            <a:endParaRPr lang="en-US" altLang="zh-CN" sz="2400" dirty="0"/>
          </a:p>
          <a:p>
            <a:pPr algn="just">
              <a:lnSpc>
                <a:spcPct val="120000"/>
              </a:lnSpc>
              <a:spcBef>
                <a:spcPct val="0"/>
              </a:spcBef>
              <a:spcAft>
                <a:spcPts val="1200"/>
              </a:spcAft>
              <a:defRPr/>
            </a:pPr>
            <a:r>
              <a:rPr lang="zh-CN" altLang="en-US" sz="2400" dirty="0">
                <a:solidFill>
                  <a:srgbClr val="0000FF"/>
                </a:solidFill>
                <a:effectLst>
                  <a:outerShdw blurRad="38100" dist="38100" dir="2700000" algn="tl">
                    <a:srgbClr val="000000">
                      <a:alpha val="43137"/>
                    </a:srgbClr>
                  </a:outerShdw>
                </a:effectLst>
              </a:rPr>
              <a:t>中间变换装置</a:t>
            </a:r>
            <a:r>
              <a:rPr lang="zh-CN" altLang="en-US" sz="2400" dirty="0">
                <a:solidFill>
                  <a:srgbClr val="0000FF"/>
                </a:solidFill>
              </a:rPr>
              <a:t>：</a:t>
            </a:r>
            <a:r>
              <a:rPr lang="zh-CN" altLang="en-US" sz="2400" dirty="0"/>
              <a:t>对接收到的电信号用硬件电路进行分析处理或经</a:t>
            </a:r>
            <a:r>
              <a:rPr lang="en-US" altLang="zh-CN" sz="2400" dirty="0"/>
              <a:t>A/D</a:t>
            </a:r>
            <a:r>
              <a:rPr lang="zh-CN" altLang="en-US" sz="2400" dirty="0"/>
              <a:t>变换后用软件</a:t>
            </a:r>
            <a:r>
              <a:rPr lang="zh-CN" altLang="en-US" sz="2400" dirty="0">
                <a:solidFill>
                  <a:srgbClr val="0000FF"/>
                </a:solidFill>
              </a:rPr>
              <a:t>进行信号分析</a:t>
            </a:r>
            <a:endParaRPr lang="en-US" altLang="zh-CN" sz="2400" dirty="0"/>
          </a:p>
          <a:p>
            <a:pPr algn="just">
              <a:lnSpc>
                <a:spcPct val="120000"/>
              </a:lnSpc>
              <a:spcBef>
                <a:spcPct val="0"/>
              </a:spcBef>
              <a:spcAft>
                <a:spcPts val="1200"/>
              </a:spcAft>
              <a:defRPr/>
            </a:pPr>
            <a:r>
              <a:rPr lang="zh-CN" altLang="en-US" sz="2400" dirty="0">
                <a:solidFill>
                  <a:srgbClr val="0000FF"/>
                </a:solidFill>
                <a:effectLst>
                  <a:outerShdw blurRad="38100" dist="38100" dir="2700000" algn="tl">
                    <a:srgbClr val="000000">
                      <a:alpha val="43137"/>
                    </a:srgbClr>
                  </a:outerShdw>
                </a:effectLst>
              </a:rPr>
              <a:t>显示记录装置</a:t>
            </a:r>
            <a:r>
              <a:rPr lang="zh-CN" altLang="en-US" sz="2400" dirty="0">
                <a:solidFill>
                  <a:srgbClr val="0000FF"/>
                </a:solidFill>
              </a:rPr>
              <a:t>：</a:t>
            </a:r>
            <a:r>
              <a:rPr lang="zh-CN" altLang="en-US" sz="2400" dirty="0"/>
              <a:t>将测量结果显示出来，提供给观察者或其它自动控制装置 </a:t>
            </a:r>
          </a:p>
        </p:txBody>
      </p:sp>
      <p:graphicFrame>
        <p:nvGraphicFramePr>
          <p:cNvPr id="5122" name="Object 6"/>
          <p:cNvGraphicFramePr>
            <a:graphicFrameLocks noChangeAspect="1"/>
          </p:cNvGraphicFramePr>
          <p:nvPr/>
        </p:nvGraphicFramePr>
        <p:xfrm>
          <a:off x="327025" y="1452563"/>
          <a:ext cx="8566150" cy="1804987"/>
        </p:xfrm>
        <a:graphic>
          <a:graphicData uri="http://schemas.openxmlformats.org/presentationml/2006/ole">
            <mc:AlternateContent xmlns:mc="http://schemas.openxmlformats.org/markup-compatibility/2006">
              <mc:Choice xmlns:v="urn:schemas-microsoft-com:vml" Requires="v">
                <p:oleObj spid="_x0000_s5171" name="Visio" r:id="rId4" imgW="7224676" imgH="1524742" progId="Visio.Drawing.11">
                  <p:embed/>
                </p:oleObj>
              </mc:Choice>
              <mc:Fallback>
                <p:oleObj name="Visio" r:id="rId4" imgW="7224676" imgH="1524742"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25" y="1452563"/>
                        <a:ext cx="8566150" cy="18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AutoShape 7"/>
          <p:cNvSpPr>
            <a:spLocks noChangeArrowheads="1"/>
          </p:cNvSpPr>
          <p:nvPr/>
        </p:nvSpPr>
        <p:spPr bwMode="auto">
          <a:xfrm>
            <a:off x="3205163" y="1198563"/>
            <a:ext cx="1800225" cy="574675"/>
          </a:xfrm>
          <a:prstGeom prst="wedgeRoundRectCallout">
            <a:avLst>
              <a:gd name="adj1" fmla="val -32426"/>
              <a:gd name="adj2" fmla="val 99449"/>
              <a:gd name="adj3" fmla="val 16667"/>
            </a:avLst>
          </a:prstGeom>
          <a:solidFill>
            <a:srgbClr val="FFFFCC"/>
          </a:solidFill>
          <a:ln w="9525">
            <a:solidFill>
              <a:schemeClr val="tx1"/>
            </a:solidFill>
            <a:miter lim="800000"/>
            <a:headEnd/>
            <a:tailEnd/>
          </a:ln>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solidFill>
                  <a:srgbClr val="FF0000"/>
                </a:solidFill>
              </a:rPr>
              <a:t>信息转换</a:t>
            </a:r>
          </a:p>
        </p:txBody>
      </p:sp>
      <p:sp>
        <p:nvSpPr>
          <p:cNvPr id="5125" name="AutoShape 8"/>
          <p:cNvSpPr>
            <a:spLocks noChangeArrowheads="1"/>
          </p:cNvSpPr>
          <p:nvPr/>
        </p:nvSpPr>
        <p:spPr bwMode="auto">
          <a:xfrm>
            <a:off x="5365750" y="981075"/>
            <a:ext cx="1944688" cy="649288"/>
          </a:xfrm>
          <a:prstGeom prst="wedgeRoundRectCallout">
            <a:avLst>
              <a:gd name="adj1" fmla="val -23014"/>
              <a:gd name="adj2" fmla="val 97662"/>
              <a:gd name="adj3" fmla="val 16667"/>
            </a:avLst>
          </a:prstGeom>
          <a:solidFill>
            <a:srgbClr val="FFFFCC"/>
          </a:solidFill>
          <a:ln w="9525">
            <a:solidFill>
              <a:schemeClr val="tx1"/>
            </a:solidFill>
            <a:miter lim="800000"/>
            <a:headEnd/>
            <a:tailEnd/>
          </a:ln>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pPr>
            <a:r>
              <a:rPr lang="zh-CN" altLang="en-US">
                <a:solidFill>
                  <a:srgbClr val="FF0000"/>
                </a:solidFill>
              </a:rPr>
              <a:t>信息提取</a:t>
            </a:r>
          </a:p>
        </p:txBody>
      </p:sp>
      <p:sp>
        <p:nvSpPr>
          <p:cNvPr id="10" name="矩形 9"/>
          <p:cNvSpPr/>
          <p:nvPr/>
        </p:nvSpPr>
        <p:spPr>
          <a:xfrm>
            <a:off x="3643313" y="0"/>
            <a:ext cx="5715000" cy="738188"/>
          </a:xfrm>
          <a:prstGeom prst="rect">
            <a:avLst/>
          </a:prstGeom>
        </p:spPr>
        <p:txBody>
          <a:bodyPr>
            <a:spAutoFit/>
          </a:bodyPr>
          <a:lstStyle/>
          <a:p>
            <a:pPr>
              <a:lnSpc>
                <a:spcPct val="140000"/>
              </a:lnSpc>
              <a:defRPr/>
            </a:pPr>
            <a:r>
              <a:rPr lang="en-US" altLang="zh-CN" sz="3000" dirty="0">
                <a:solidFill>
                  <a:srgbClr val="0000FF"/>
                </a:solidFill>
                <a:effectLst>
                  <a:outerShdw blurRad="38100" dist="38100" dir="2700000" algn="tl">
                    <a:srgbClr val="000000">
                      <a:alpha val="43137"/>
                    </a:srgbClr>
                  </a:outerShdw>
                </a:effectLst>
              </a:rPr>
              <a:t>1.2 </a:t>
            </a:r>
            <a:r>
              <a:rPr lang="zh-CN" altLang="en-US" sz="3000" dirty="0">
                <a:solidFill>
                  <a:srgbClr val="0000FF"/>
                </a:solidFill>
                <a:effectLst>
                  <a:outerShdw blurRad="38100" dist="38100" dir="2700000" algn="tl">
                    <a:srgbClr val="000000">
                      <a:alpha val="43137"/>
                    </a:srgbClr>
                  </a:outerShdw>
                </a:effectLst>
              </a:rPr>
              <a:t>测试系统的基本概念及组成</a:t>
            </a:r>
          </a:p>
        </p:txBody>
      </p:sp>
      <p:cxnSp>
        <p:nvCxnSpPr>
          <p:cNvPr id="5127" name="直接连接符 10"/>
          <p:cNvCxnSpPr>
            <a:cxnSpLocks noChangeShapeType="1"/>
          </p:cNvCxnSpPr>
          <p:nvPr/>
        </p:nvCxnSpPr>
        <p:spPr bwMode="auto">
          <a:xfrm>
            <a:off x="0" y="3573463"/>
            <a:ext cx="9144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7.2 </a:t>
            </a:r>
            <a:r>
              <a:rPr lang="zh-CN" altLang="en-US">
                <a:solidFill>
                  <a:srgbClr val="FF0000"/>
                </a:solidFill>
              </a:rPr>
              <a:t>热电式传感器</a:t>
            </a:r>
            <a:endParaRPr lang="zh-CN" altLang="en-US">
              <a:solidFill>
                <a:srgbClr val="0000FF"/>
              </a:solidFill>
            </a:endParaRPr>
          </a:p>
        </p:txBody>
      </p:sp>
      <p:sp>
        <p:nvSpPr>
          <p:cNvPr id="31747" name="矩形 17"/>
          <p:cNvSpPr>
            <a:spLocks noChangeArrowheads="1"/>
          </p:cNvSpPr>
          <p:nvPr/>
        </p:nvSpPr>
        <p:spPr bwMode="auto">
          <a:xfrm>
            <a:off x="250825" y="774700"/>
            <a:ext cx="856932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30000"/>
              </a:lnSpc>
            </a:pPr>
            <a:r>
              <a:rPr lang="zh-CN" altLang="en-US" sz="2600" dirty="0">
                <a:solidFill>
                  <a:srgbClr val="0000FF"/>
                </a:solidFill>
              </a:rPr>
              <a:t>（</a:t>
            </a:r>
            <a:r>
              <a:rPr lang="en-US" altLang="zh-CN" sz="2600" dirty="0">
                <a:solidFill>
                  <a:srgbClr val="0000FF"/>
                </a:solidFill>
              </a:rPr>
              <a:t>2</a:t>
            </a:r>
            <a:r>
              <a:rPr lang="zh-CN" altLang="en-US" sz="2600" dirty="0">
                <a:solidFill>
                  <a:srgbClr val="0000FF"/>
                </a:solidFill>
              </a:rPr>
              <a:t>）中间导体定律</a:t>
            </a:r>
          </a:p>
          <a:p>
            <a:pPr algn="just" eaLnBrk="1" hangingPunct="1">
              <a:lnSpc>
                <a:spcPct val="130000"/>
              </a:lnSpc>
            </a:pPr>
            <a:r>
              <a:rPr lang="zh-CN" altLang="en-US" sz="2400" dirty="0">
                <a:solidFill>
                  <a:srgbClr val="0000FF"/>
                </a:solidFill>
              </a:rPr>
              <a:t>        在</a:t>
            </a:r>
            <a:r>
              <a:rPr lang="zh-CN" altLang="en-US" sz="2400" dirty="0">
                <a:solidFill>
                  <a:srgbClr val="FF0000"/>
                </a:solidFill>
              </a:rPr>
              <a:t>热电偶回路中插入第三种均质材料</a:t>
            </a:r>
            <a:r>
              <a:rPr lang="zh-CN" altLang="en-US" sz="2400" dirty="0">
                <a:solidFill>
                  <a:srgbClr val="0000FF"/>
                </a:solidFill>
              </a:rPr>
              <a:t>，只要</a:t>
            </a:r>
            <a:r>
              <a:rPr lang="zh-CN" altLang="en-US" sz="2400" dirty="0">
                <a:solidFill>
                  <a:srgbClr val="FF0000"/>
                </a:solidFill>
              </a:rPr>
              <a:t>所插入的材料两端连接点温度相同</a:t>
            </a:r>
            <a:r>
              <a:rPr lang="zh-CN" altLang="en-US" sz="2400" dirty="0">
                <a:solidFill>
                  <a:srgbClr val="0000FF"/>
                </a:solidFill>
              </a:rPr>
              <a:t>，则所</a:t>
            </a:r>
            <a:r>
              <a:rPr lang="zh-CN" altLang="en-US" sz="2400" dirty="0">
                <a:solidFill>
                  <a:srgbClr val="FF0000"/>
                </a:solidFill>
              </a:rPr>
              <a:t>插入的第三种材料不影响原回路的热电势</a:t>
            </a:r>
            <a:r>
              <a:rPr lang="zh-CN" altLang="en-US" sz="2400" dirty="0">
                <a:solidFill>
                  <a:srgbClr val="0000FF"/>
                </a:solidFill>
              </a:rPr>
              <a:t>。中间导体定律表明热电偶路回路中可接入测量热电势的仪表。只要仪表处于稳定的环境温度，原热电偶回路的热电势将不受测量仪表的影响。</a:t>
            </a:r>
            <a:endParaRPr lang="zh-CN" altLang="en-US" sz="2400" dirty="0"/>
          </a:p>
        </p:txBody>
      </p:sp>
      <p:cxnSp>
        <p:nvCxnSpPr>
          <p:cNvPr id="6" name="直接连接符 5"/>
          <p:cNvCxnSpPr/>
          <p:nvPr/>
        </p:nvCxnSpPr>
        <p:spPr bwMode="auto">
          <a:xfrm>
            <a:off x="0" y="4005263"/>
            <a:ext cx="9144000"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31749" name="矩形 6"/>
          <p:cNvSpPr>
            <a:spLocks noChangeArrowheads="1"/>
          </p:cNvSpPr>
          <p:nvPr/>
        </p:nvSpPr>
        <p:spPr bwMode="auto">
          <a:xfrm>
            <a:off x="215900" y="4221163"/>
            <a:ext cx="8677275"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30000"/>
              </a:lnSpc>
            </a:pPr>
            <a:r>
              <a:rPr lang="zh-CN" altLang="en-US" sz="2600" dirty="0">
                <a:solidFill>
                  <a:srgbClr val="0000FF"/>
                </a:solidFill>
              </a:rPr>
              <a:t>（</a:t>
            </a:r>
            <a:r>
              <a:rPr lang="en-US" altLang="zh-CN" sz="2600" dirty="0">
                <a:solidFill>
                  <a:srgbClr val="0000FF"/>
                </a:solidFill>
              </a:rPr>
              <a:t>3</a:t>
            </a:r>
            <a:r>
              <a:rPr lang="zh-CN" altLang="en-US" sz="2600" dirty="0">
                <a:solidFill>
                  <a:srgbClr val="0000FF"/>
                </a:solidFill>
              </a:rPr>
              <a:t>）中间温度定律</a:t>
            </a:r>
          </a:p>
          <a:p>
            <a:pPr algn="just" eaLnBrk="1" hangingPunct="1">
              <a:lnSpc>
                <a:spcPct val="130000"/>
              </a:lnSpc>
            </a:pPr>
            <a:r>
              <a:rPr lang="zh-CN" altLang="en-US" sz="2400" dirty="0">
                <a:solidFill>
                  <a:srgbClr val="0000FF"/>
                </a:solidFill>
              </a:rPr>
              <a:t>       </a:t>
            </a:r>
            <a:r>
              <a:rPr lang="zh-CN" altLang="en-US" sz="2400" dirty="0">
                <a:solidFill>
                  <a:srgbClr val="FF0000"/>
                </a:solidFill>
              </a:rPr>
              <a:t>两种不同材料</a:t>
            </a:r>
            <a:r>
              <a:rPr lang="en-US" altLang="zh-CN" sz="2400" dirty="0">
                <a:solidFill>
                  <a:srgbClr val="0000FF"/>
                </a:solidFill>
              </a:rPr>
              <a:t>A</a:t>
            </a:r>
            <a:r>
              <a:rPr lang="zh-CN" altLang="en-US" sz="2400" dirty="0">
                <a:solidFill>
                  <a:srgbClr val="0000FF"/>
                </a:solidFill>
              </a:rPr>
              <a:t>和</a:t>
            </a:r>
            <a:r>
              <a:rPr lang="en-US" altLang="zh-CN" sz="2400" dirty="0">
                <a:solidFill>
                  <a:srgbClr val="0000FF"/>
                </a:solidFill>
              </a:rPr>
              <a:t>B</a:t>
            </a:r>
            <a:r>
              <a:rPr lang="zh-CN" altLang="en-US" sz="2400" dirty="0">
                <a:solidFill>
                  <a:srgbClr val="0000FF"/>
                </a:solidFill>
              </a:rPr>
              <a:t>组成的热电偶回路，其接点温度分别为</a:t>
            </a:r>
            <a:r>
              <a:rPr lang="en-US" altLang="zh-CN" sz="2400" dirty="0">
                <a:solidFill>
                  <a:srgbClr val="0000FF"/>
                </a:solidFill>
              </a:rPr>
              <a:t>t</a:t>
            </a:r>
            <a:r>
              <a:rPr lang="zh-CN" altLang="en-US" sz="2400" dirty="0">
                <a:solidFill>
                  <a:srgbClr val="0000FF"/>
                </a:solidFill>
              </a:rPr>
              <a:t>和</a:t>
            </a:r>
            <a:r>
              <a:rPr lang="en-US" altLang="zh-CN" sz="2400" dirty="0">
                <a:solidFill>
                  <a:srgbClr val="0000FF"/>
                </a:solidFill>
              </a:rPr>
              <a:t>t</a:t>
            </a:r>
            <a:r>
              <a:rPr lang="en-US" altLang="zh-CN" sz="2400" baseline="-25000" dirty="0">
                <a:solidFill>
                  <a:srgbClr val="0000FF"/>
                </a:solidFill>
              </a:rPr>
              <a:t>0</a:t>
            </a:r>
            <a:r>
              <a:rPr lang="zh-CN" altLang="en-US" sz="2400" dirty="0">
                <a:solidFill>
                  <a:srgbClr val="0000FF"/>
                </a:solidFill>
              </a:rPr>
              <a:t>时的热电势等于热电偶在连接点温度为</a:t>
            </a:r>
            <a:r>
              <a:rPr lang="en-US" altLang="zh-CN" sz="2400" dirty="0">
                <a:solidFill>
                  <a:srgbClr val="0000FF"/>
                </a:solidFill>
              </a:rPr>
              <a:t>(</a:t>
            </a:r>
            <a:r>
              <a:rPr lang="en-US" altLang="zh-CN" sz="2400" dirty="0" err="1">
                <a:solidFill>
                  <a:srgbClr val="0000FF"/>
                </a:solidFill>
              </a:rPr>
              <a:t>t,t</a:t>
            </a:r>
            <a:r>
              <a:rPr lang="en-US" altLang="zh-CN" sz="2400" baseline="-25000" dirty="0" err="1">
                <a:solidFill>
                  <a:srgbClr val="0000FF"/>
                </a:solidFill>
              </a:rPr>
              <a:t>n</a:t>
            </a:r>
            <a:r>
              <a:rPr lang="en-US" altLang="zh-CN" sz="2400" dirty="0">
                <a:solidFill>
                  <a:srgbClr val="0000FF"/>
                </a:solidFill>
              </a:rPr>
              <a:t>)</a:t>
            </a:r>
            <a:r>
              <a:rPr lang="zh-CN" altLang="en-US" sz="2400" dirty="0">
                <a:solidFill>
                  <a:srgbClr val="0000FF"/>
                </a:solidFill>
              </a:rPr>
              <a:t>和</a:t>
            </a:r>
            <a:r>
              <a:rPr lang="en-US" altLang="zh-CN" sz="2400" dirty="0">
                <a:solidFill>
                  <a:srgbClr val="0000FF"/>
                </a:solidFill>
              </a:rPr>
              <a:t>(t</a:t>
            </a:r>
            <a:r>
              <a:rPr lang="en-US" altLang="zh-CN" sz="2400" baseline="-25000" dirty="0">
                <a:solidFill>
                  <a:srgbClr val="0000FF"/>
                </a:solidFill>
              </a:rPr>
              <a:t>n</a:t>
            </a:r>
            <a:r>
              <a:rPr lang="en-US" altLang="zh-CN" sz="2400" dirty="0">
                <a:solidFill>
                  <a:srgbClr val="0000FF"/>
                </a:solidFill>
              </a:rPr>
              <a:t>,t0)</a:t>
            </a:r>
            <a:r>
              <a:rPr lang="zh-CN" altLang="en-US" sz="2400" dirty="0">
                <a:solidFill>
                  <a:srgbClr val="0000FF"/>
                </a:solidFill>
              </a:rPr>
              <a:t>时对应的热电势的</a:t>
            </a:r>
            <a:r>
              <a:rPr lang="zh-CN" altLang="en-US" sz="2400" dirty="0">
                <a:solidFill>
                  <a:srgbClr val="FF0000"/>
                </a:solidFill>
              </a:rPr>
              <a:t>代数和</a:t>
            </a:r>
            <a:r>
              <a:rPr lang="zh-CN" altLang="en-US" sz="2400" dirty="0">
                <a:solidFill>
                  <a:srgbClr val="0000FF"/>
                </a:solidFill>
              </a:rPr>
              <a:t>，其中</a:t>
            </a:r>
            <a:r>
              <a:rPr lang="en-US" altLang="zh-CN" sz="2400" dirty="0" err="1">
                <a:solidFill>
                  <a:srgbClr val="0000FF"/>
                </a:solidFill>
              </a:rPr>
              <a:t>t</a:t>
            </a:r>
            <a:r>
              <a:rPr lang="en-US" altLang="zh-CN" sz="2400" baseline="-25000" dirty="0" err="1">
                <a:solidFill>
                  <a:srgbClr val="0000FF"/>
                </a:solidFill>
              </a:rPr>
              <a:t>n</a:t>
            </a:r>
            <a:r>
              <a:rPr lang="zh-CN" altLang="en-US" sz="2400" dirty="0">
                <a:solidFill>
                  <a:srgbClr val="0000FF"/>
                </a:solidFill>
              </a:rPr>
              <a:t>为中间温度。</a:t>
            </a:r>
            <a:endParaRPr lang="en-US" altLang="zh-CN" sz="2400" dirty="0">
              <a:solidFill>
                <a:srgbClr val="0000FF"/>
              </a:solidFill>
            </a:endParaRPr>
          </a:p>
        </p:txBody>
      </p:sp>
      <p:grpSp>
        <p:nvGrpSpPr>
          <p:cNvPr id="7" name="组合 6"/>
          <p:cNvGrpSpPr/>
          <p:nvPr/>
        </p:nvGrpSpPr>
        <p:grpSpPr>
          <a:xfrm>
            <a:off x="6012160" y="801389"/>
            <a:ext cx="2551224" cy="419447"/>
            <a:chOff x="5022379" y="1884537"/>
            <a:chExt cx="2551224" cy="419447"/>
          </a:xfrm>
        </p:grpSpPr>
        <p:grpSp>
          <p:nvGrpSpPr>
            <p:cNvPr id="8" name="组合 7"/>
            <p:cNvGrpSpPr/>
            <p:nvPr/>
          </p:nvGrpSpPr>
          <p:grpSpPr>
            <a:xfrm>
              <a:off x="5022379" y="1884537"/>
              <a:ext cx="1478434" cy="419447"/>
              <a:chOff x="4400029" y="1162844"/>
              <a:chExt cx="1478434" cy="419447"/>
            </a:xfrm>
          </p:grpSpPr>
          <p:sp>
            <p:nvSpPr>
              <p:cNvPr id="11" name="五角星 10"/>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2" name="五角星 11"/>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3" name="五角星 12"/>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9" name="五角星 8"/>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0" name="五角星 9"/>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5837216"/>
      </p:ext>
    </p:extLst>
  </p:cSld>
  <p:clrMapOvr>
    <a:masterClrMapping/>
  </p:clrMapOvr>
  <p:transition advTm="12000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571500" y="714375"/>
            <a:ext cx="7772400" cy="1000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eaLnBrk="1" hangingPunct="1"/>
            <a:r>
              <a:rPr lang="zh-CN" altLang="en-US" sz="2600" b="1">
                <a:solidFill>
                  <a:srgbClr val="0000FF"/>
                </a:solidFill>
                <a:latin typeface="黑体" panose="02010609060101010101" pitchFamily="49" charset="-122"/>
                <a:ea typeface="黑体" panose="02010609060101010101" pitchFamily="49" charset="-122"/>
                <a:cs typeface="Times New Roman" panose="02020603050405020304" pitchFamily="18" charset="0"/>
              </a:rPr>
              <a:t>标准化热电偶技术数据</a:t>
            </a:r>
            <a:br>
              <a:rPr lang="en-US" altLang="zh-CN"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br>
            <a:r>
              <a:rPr lang="en-US" altLang="zh-CN"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a:ea typeface="黑体" panose="02010609060101010101" pitchFamily="49" charset="-122"/>
                <a:cs typeface="Times New Roman" panose="02020603050405020304" pitchFamily="18" charset="0"/>
              </a:rPr>
              <a:t>国际电工委员会</a:t>
            </a:r>
            <a:r>
              <a:rPr lang="en-US" altLang="zh-CN" sz="2400">
                <a:ea typeface="黑体" panose="02010609060101010101" pitchFamily="49" charset="-122"/>
                <a:cs typeface="Times New Roman" panose="02020603050405020304" pitchFamily="18" charset="0"/>
              </a:rPr>
              <a:t>IEC</a:t>
            </a:r>
            <a:r>
              <a:rPr lang="zh-CN" altLang="en-US" sz="2400">
                <a:ea typeface="黑体" panose="02010609060101010101" pitchFamily="49" charset="-122"/>
                <a:cs typeface="Times New Roman" panose="02020603050405020304" pitchFamily="18" charset="0"/>
              </a:rPr>
              <a:t>推荐</a:t>
            </a:r>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共</a:t>
            </a:r>
            <a:r>
              <a:rPr lang="en-US" altLang="zh-CN"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种</a:t>
            </a:r>
            <a:r>
              <a:rPr lang="en-US" altLang="zh-CN"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32771" name="Group 3"/>
          <p:cNvGrpSpPr>
            <a:grpSpLocks/>
          </p:cNvGrpSpPr>
          <p:nvPr/>
        </p:nvGrpSpPr>
        <p:grpSpPr bwMode="auto">
          <a:xfrm>
            <a:off x="285750" y="1785938"/>
            <a:ext cx="8640763" cy="4800600"/>
            <a:chOff x="-3" y="-3"/>
            <a:chExt cx="4190" cy="6664"/>
          </a:xfrm>
        </p:grpSpPr>
        <p:grpSp>
          <p:nvGrpSpPr>
            <p:cNvPr id="32773" name="Group 4"/>
            <p:cNvGrpSpPr>
              <a:grpSpLocks/>
            </p:cNvGrpSpPr>
            <p:nvPr/>
          </p:nvGrpSpPr>
          <p:grpSpPr bwMode="auto">
            <a:xfrm>
              <a:off x="0" y="0"/>
              <a:ext cx="4184" cy="6658"/>
              <a:chOff x="0" y="0"/>
              <a:chExt cx="4184" cy="6658"/>
            </a:xfrm>
          </p:grpSpPr>
          <p:grpSp>
            <p:nvGrpSpPr>
              <p:cNvPr id="32775" name="Group 5"/>
              <p:cNvGrpSpPr>
                <a:grpSpLocks/>
              </p:cNvGrpSpPr>
              <p:nvPr/>
            </p:nvGrpSpPr>
            <p:grpSpPr bwMode="auto">
              <a:xfrm>
                <a:off x="0" y="0"/>
                <a:ext cx="524" cy="844"/>
                <a:chOff x="0" y="0"/>
                <a:chExt cx="524" cy="844"/>
              </a:xfrm>
            </p:grpSpPr>
            <p:sp>
              <p:nvSpPr>
                <p:cNvPr id="33157" name="Rectangle 6"/>
                <p:cNvSpPr>
                  <a:spLocks noChangeArrowheads="1"/>
                </p:cNvSpPr>
                <p:nvPr/>
              </p:nvSpPr>
              <p:spPr bwMode="auto">
                <a:xfrm>
                  <a:off x="43" y="0"/>
                  <a:ext cx="43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热电偶名称</a:t>
                  </a:r>
                </a:p>
              </p:txBody>
            </p:sp>
            <p:sp>
              <p:nvSpPr>
                <p:cNvPr id="33158" name="Rectangle 7"/>
                <p:cNvSpPr>
                  <a:spLocks noChangeArrowheads="1"/>
                </p:cNvSpPr>
                <p:nvPr/>
              </p:nvSpPr>
              <p:spPr bwMode="auto">
                <a:xfrm>
                  <a:off x="0" y="0"/>
                  <a:ext cx="524" cy="844"/>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76" name="Group 8"/>
              <p:cNvGrpSpPr>
                <a:grpSpLocks/>
              </p:cNvGrpSpPr>
              <p:nvPr/>
            </p:nvGrpSpPr>
            <p:grpSpPr bwMode="auto">
              <a:xfrm>
                <a:off x="524" y="0"/>
                <a:ext cx="338" cy="422"/>
                <a:chOff x="524" y="0"/>
                <a:chExt cx="338" cy="422"/>
              </a:xfrm>
            </p:grpSpPr>
            <p:sp>
              <p:nvSpPr>
                <p:cNvPr id="33155" name="Rectangle 9"/>
                <p:cNvSpPr>
                  <a:spLocks noChangeArrowheads="1"/>
                </p:cNvSpPr>
                <p:nvPr/>
              </p:nvSpPr>
              <p:spPr bwMode="auto">
                <a:xfrm>
                  <a:off x="567" y="0"/>
                  <a:ext cx="2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分度号</a:t>
                  </a:r>
                </a:p>
              </p:txBody>
            </p:sp>
            <p:sp>
              <p:nvSpPr>
                <p:cNvPr id="33156" name="Rectangle 10"/>
                <p:cNvSpPr>
                  <a:spLocks noChangeArrowheads="1"/>
                </p:cNvSpPr>
                <p:nvPr/>
              </p:nvSpPr>
              <p:spPr bwMode="auto">
                <a:xfrm>
                  <a:off x="524" y="0"/>
                  <a:ext cx="338"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77" name="Group 11"/>
              <p:cNvGrpSpPr>
                <a:grpSpLocks/>
              </p:cNvGrpSpPr>
              <p:nvPr/>
            </p:nvGrpSpPr>
            <p:grpSpPr bwMode="auto">
              <a:xfrm>
                <a:off x="862" y="0"/>
                <a:ext cx="694" cy="422"/>
                <a:chOff x="862" y="0"/>
                <a:chExt cx="694" cy="422"/>
              </a:xfrm>
            </p:grpSpPr>
            <p:sp>
              <p:nvSpPr>
                <p:cNvPr id="33153" name="Rectangle 12"/>
                <p:cNvSpPr>
                  <a:spLocks noChangeArrowheads="1"/>
                </p:cNvSpPr>
                <p:nvPr/>
              </p:nvSpPr>
              <p:spPr bwMode="auto">
                <a:xfrm>
                  <a:off x="905" y="0"/>
                  <a:ext cx="60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热电极识别</a:t>
                  </a:r>
                </a:p>
              </p:txBody>
            </p:sp>
            <p:sp>
              <p:nvSpPr>
                <p:cNvPr id="33154" name="Rectangle 13"/>
                <p:cNvSpPr>
                  <a:spLocks noChangeArrowheads="1"/>
                </p:cNvSpPr>
                <p:nvPr/>
              </p:nvSpPr>
              <p:spPr bwMode="auto">
                <a:xfrm>
                  <a:off x="862" y="0"/>
                  <a:ext cx="694"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78" name="Group 14"/>
              <p:cNvGrpSpPr>
                <a:grpSpLocks/>
              </p:cNvGrpSpPr>
              <p:nvPr/>
            </p:nvGrpSpPr>
            <p:grpSpPr bwMode="auto">
              <a:xfrm>
                <a:off x="1556" y="0"/>
                <a:ext cx="423" cy="844"/>
                <a:chOff x="1556" y="0"/>
                <a:chExt cx="423" cy="844"/>
              </a:xfrm>
            </p:grpSpPr>
            <p:sp>
              <p:nvSpPr>
                <p:cNvPr id="33151" name="Rectangle 15"/>
                <p:cNvSpPr>
                  <a:spLocks noChangeArrowheads="1"/>
                </p:cNvSpPr>
                <p:nvPr/>
              </p:nvSpPr>
              <p:spPr bwMode="auto">
                <a:xfrm>
                  <a:off x="1599" y="0"/>
                  <a:ext cx="337"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E</a:t>
                  </a:r>
                  <a:r>
                    <a:rPr lang="zh-CN" altLang="en-US" sz="1200"/>
                    <a:t>（</a:t>
                  </a:r>
                  <a:r>
                    <a:rPr lang="en-US" altLang="zh-CN" sz="1200"/>
                    <a:t>100,0</a:t>
                  </a:r>
                  <a:r>
                    <a:rPr lang="zh-CN" altLang="en-US" sz="1200"/>
                    <a:t>）</a:t>
                  </a:r>
                  <a:endParaRPr lang="zh-CN" altLang="en-US" sz="1200">
                    <a:cs typeface="Times New Roman" panose="02020603050405020304" pitchFamily="18" charset="0"/>
                  </a:endParaRPr>
                </a:p>
                <a:p>
                  <a:pPr algn="ctr"/>
                  <a:r>
                    <a:rPr lang="zh-CN" altLang="en-US" sz="1200"/>
                    <a:t>（</a:t>
                  </a:r>
                  <a:r>
                    <a:rPr lang="en-US" altLang="zh-CN" sz="1200"/>
                    <a:t>mV</a:t>
                  </a:r>
                  <a:r>
                    <a:rPr lang="zh-CN" altLang="en-US" sz="1200"/>
                    <a:t>）</a:t>
                  </a:r>
                </a:p>
              </p:txBody>
            </p:sp>
            <p:sp>
              <p:nvSpPr>
                <p:cNvPr id="33152" name="Rectangle 16"/>
                <p:cNvSpPr>
                  <a:spLocks noChangeArrowheads="1"/>
                </p:cNvSpPr>
                <p:nvPr/>
              </p:nvSpPr>
              <p:spPr bwMode="auto">
                <a:xfrm>
                  <a:off x="1556" y="0"/>
                  <a:ext cx="423" cy="844"/>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79" name="Group 17"/>
              <p:cNvGrpSpPr>
                <a:grpSpLocks/>
              </p:cNvGrpSpPr>
              <p:nvPr/>
            </p:nvGrpSpPr>
            <p:grpSpPr bwMode="auto">
              <a:xfrm>
                <a:off x="1979" y="0"/>
                <a:ext cx="765" cy="422"/>
                <a:chOff x="1979" y="0"/>
                <a:chExt cx="765" cy="422"/>
              </a:xfrm>
            </p:grpSpPr>
            <p:sp>
              <p:nvSpPr>
                <p:cNvPr id="33149" name="Rectangle 18"/>
                <p:cNvSpPr>
                  <a:spLocks noChangeArrowheads="1"/>
                </p:cNvSpPr>
                <p:nvPr/>
              </p:nvSpPr>
              <p:spPr bwMode="auto">
                <a:xfrm>
                  <a:off x="2022" y="0"/>
                  <a:ext cx="67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测温范围（℃）</a:t>
                  </a:r>
                </a:p>
              </p:txBody>
            </p:sp>
            <p:sp>
              <p:nvSpPr>
                <p:cNvPr id="33150" name="Rectangle 19"/>
                <p:cNvSpPr>
                  <a:spLocks noChangeArrowheads="1"/>
                </p:cNvSpPr>
                <p:nvPr/>
              </p:nvSpPr>
              <p:spPr bwMode="auto">
                <a:xfrm>
                  <a:off x="1979" y="0"/>
                  <a:ext cx="765"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0" name="Group 20"/>
              <p:cNvGrpSpPr>
                <a:grpSpLocks/>
              </p:cNvGrpSpPr>
              <p:nvPr/>
            </p:nvGrpSpPr>
            <p:grpSpPr bwMode="auto">
              <a:xfrm>
                <a:off x="2744" y="0"/>
                <a:ext cx="1440" cy="422"/>
                <a:chOff x="2744" y="0"/>
                <a:chExt cx="1440" cy="422"/>
              </a:xfrm>
            </p:grpSpPr>
            <p:sp>
              <p:nvSpPr>
                <p:cNvPr id="33147" name="Rectangle 21"/>
                <p:cNvSpPr>
                  <a:spLocks noChangeArrowheads="1"/>
                </p:cNvSpPr>
                <p:nvPr/>
              </p:nvSpPr>
              <p:spPr bwMode="auto">
                <a:xfrm>
                  <a:off x="2787" y="0"/>
                  <a:ext cx="135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对分度表允许偏差（℃）</a:t>
                  </a:r>
                </a:p>
              </p:txBody>
            </p:sp>
            <p:sp>
              <p:nvSpPr>
                <p:cNvPr id="33148" name="Rectangle 22"/>
                <p:cNvSpPr>
                  <a:spLocks noChangeArrowheads="1"/>
                </p:cNvSpPr>
                <p:nvPr/>
              </p:nvSpPr>
              <p:spPr bwMode="auto">
                <a:xfrm>
                  <a:off x="2744" y="0"/>
                  <a:ext cx="1440"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1" name="Group 23"/>
              <p:cNvGrpSpPr>
                <a:grpSpLocks/>
              </p:cNvGrpSpPr>
              <p:nvPr/>
            </p:nvGrpSpPr>
            <p:grpSpPr bwMode="auto">
              <a:xfrm>
                <a:off x="524" y="422"/>
                <a:ext cx="338" cy="422"/>
                <a:chOff x="524" y="422"/>
                <a:chExt cx="338" cy="422"/>
              </a:xfrm>
            </p:grpSpPr>
            <p:sp>
              <p:nvSpPr>
                <p:cNvPr id="33145" name="Rectangle 24"/>
                <p:cNvSpPr>
                  <a:spLocks noChangeArrowheads="1"/>
                </p:cNvSpPr>
                <p:nvPr/>
              </p:nvSpPr>
              <p:spPr bwMode="auto">
                <a:xfrm>
                  <a:off x="567" y="422"/>
                  <a:ext cx="2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新</a:t>
                  </a:r>
                </a:p>
              </p:txBody>
            </p:sp>
            <p:sp>
              <p:nvSpPr>
                <p:cNvPr id="33146" name="Rectangle 25"/>
                <p:cNvSpPr>
                  <a:spLocks noChangeArrowheads="1"/>
                </p:cNvSpPr>
                <p:nvPr/>
              </p:nvSpPr>
              <p:spPr bwMode="auto">
                <a:xfrm>
                  <a:off x="524" y="422"/>
                  <a:ext cx="338"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2" name="Group 26"/>
              <p:cNvGrpSpPr>
                <a:grpSpLocks/>
              </p:cNvGrpSpPr>
              <p:nvPr/>
            </p:nvGrpSpPr>
            <p:grpSpPr bwMode="auto">
              <a:xfrm>
                <a:off x="862" y="422"/>
                <a:ext cx="278" cy="422"/>
                <a:chOff x="862" y="422"/>
                <a:chExt cx="278" cy="422"/>
              </a:xfrm>
            </p:grpSpPr>
            <p:sp>
              <p:nvSpPr>
                <p:cNvPr id="33143" name="Rectangle 27"/>
                <p:cNvSpPr>
                  <a:spLocks noChangeArrowheads="1"/>
                </p:cNvSpPr>
                <p:nvPr/>
              </p:nvSpPr>
              <p:spPr bwMode="auto">
                <a:xfrm>
                  <a:off x="905" y="422"/>
                  <a:ext cx="19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极性</a:t>
                  </a:r>
                </a:p>
              </p:txBody>
            </p:sp>
            <p:sp>
              <p:nvSpPr>
                <p:cNvPr id="33144" name="Rectangle 28"/>
                <p:cNvSpPr>
                  <a:spLocks noChangeArrowheads="1"/>
                </p:cNvSpPr>
                <p:nvPr/>
              </p:nvSpPr>
              <p:spPr bwMode="auto">
                <a:xfrm>
                  <a:off x="862" y="422"/>
                  <a:ext cx="278"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3" name="Group 29"/>
              <p:cNvGrpSpPr>
                <a:grpSpLocks/>
              </p:cNvGrpSpPr>
              <p:nvPr/>
            </p:nvGrpSpPr>
            <p:grpSpPr bwMode="auto">
              <a:xfrm>
                <a:off x="1140" y="422"/>
                <a:ext cx="416" cy="422"/>
                <a:chOff x="1140" y="422"/>
                <a:chExt cx="416" cy="422"/>
              </a:xfrm>
            </p:grpSpPr>
            <p:sp>
              <p:nvSpPr>
                <p:cNvPr id="33141" name="Rectangle 30"/>
                <p:cNvSpPr>
                  <a:spLocks noChangeArrowheads="1"/>
                </p:cNvSpPr>
                <p:nvPr/>
              </p:nvSpPr>
              <p:spPr bwMode="auto">
                <a:xfrm>
                  <a:off x="1183" y="422"/>
                  <a:ext cx="33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识别</a:t>
                  </a:r>
                </a:p>
              </p:txBody>
            </p:sp>
            <p:sp>
              <p:nvSpPr>
                <p:cNvPr id="33142" name="Rectangle 31"/>
                <p:cNvSpPr>
                  <a:spLocks noChangeArrowheads="1"/>
                </p:cNvSpPr>
                <p:nvPr/>
              </p:nvSpPr>
              <p:spPr bwMode="auto">
                <a:xfrm>
                  <a:off x="1140" y="422"/>
                  <a:ext cx="416"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4" name="Group 32"/>
              <p:cNvGrpSpPr>
                <a:grpSpLocks/>
              </p:cNvGrpSpPr>
              <p:nvPr/>
            </p:nvGrpSpPr>
            <p:grpSpPr bwMode="auto">
              <a:xfrm>
                <a:off x="1979" y="422"/>
                <a:ext cx="445" cy="422"/>
                <a:chOff x="1979" y="422"/>
                <a:chExt cx="445" cy="422"/>
              </a:xfrm>
            </p:grpSpPr>
            <p:sp>
              <p:nvSpPr>
                <p:cNvPr id="33139" name="Rectangle 33"/>
                <p:cNvSpPr>
                  <a:spLocks noChangeArrowheads="1"/>
                </p:cNvSpPr>
                <p:nvPr/>
              </p:nvSpPr>
              <p:spPr bwMode="auto">
                <a:xfrm>
                  <a:off x="2022" y="422"/>
                  <a:ext cx="35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长期</a:t>
                  </a:r>
                </a:p>
              </p:txBody>
            </p:sp>
            <p:sp>
              <p:nvSpPr>
                <p:cNvPr id="33140" name="Rectangle 34"/>
                <p:cNvSpPr>
                  <a:spLocks noChangeArrowheads="1"/>
                </p:cNvSpPr>
                <p:nvPr/>
              </p:nvSpPr>
              <p:spPr bwMode="auto">
                <a:xfrm>
                  <a:off x="1979" y="422"/>
                  <a:ext cx="445"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5" name="Group 35"/>
              <p:cNvGrpSpPr>
                <a:grpSpLocks/>
              </p:cNvGrpSpPr>
              <p:nvPr/>
            </p:nvGrpSpPr>
            <p:grpSpPr bwMode="auto">
              <a:xfrm>
                <a:off x="2424" y="422"/>
                <a:ext cx="320" cy="422"/>
                <a:chOff x="2424" y="422"/>
                <a:chExt cx="320" cy="422"/>
              </a:xfrm>
            </p:grpSpPr>
            <p:sp>
              <p:nvSpPr>
                <p:cNvPr id="33137" name="Rectangle 36"/>
                <p:cNvSpPr>
                  <a:spLocks noChangeArrowheads="1"/>
                </p:cNvSpPr>
                <p:nvPr/>
              </p:nvSpPr>
              <p:spPr bwMode="auto">
                <a:xfrm>
                  <a:off x="2467" y="422"/>
                  <a:ext cx="23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短期</a:t>
                  </a:r>
                </a:p>
              </p:txBody>
            </p:sp>
            <p:sp>
              <p:nvSpPr>
                <p:cNvPr id="33138" name="Rectangle 37"/>
                <p:cNvSpPr>
                  <a:spLocks noChangeArrowheads="1"/>
                </p:cNvSpPr>
                <p:nvPr/>
              </p:nvSpPr>
              <p:spPr bwMode="auto">
                <a:xfrm>
                  <a:off x="2424" y="422"/>
                  <a:ext cx="320"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6" name="Group 38"/>
              <p:cNvGrpSpPr>
                <a:grpSpLocks/>
              </p:cNvGrpSpPr>
              <p:nvPr/>
            </p:nvGrpSpPr>
            <p:grpSpPr bwMode="auto">
              <a:xfrm>
                <a:off x="2744" y="422"/>
                <a:ext cx="283" cy="422"/>
                <a:chOff x="2744" y="422"/>
                <a:chExt cx="283" cy="422"/>
              </a:xfrm>
            </p:grpSpPr>
            <p:sp>
              <p:nvSpPr>
                <p:cNvPr id="33135" name="Rectangle 39"/>
                <p:cNvSpPr>
                  <a:spLocks noChangeArrowheads="1"/>
                </p:cNvSpPr>
                <p:nvPr/>
              </p:nvSpPr>
              <p:spPr bwMode="auto">
                <a:xfrm>
                  <a:off x="2787" y="422"/>
                  <a:ext cx="19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等级</a:t>
                  </a:r>
                </a:p>
              </p:txBody>
            </p:sp>
            <p:sp>
              <p:nvSpPr>
                <p:cNvPr id="33136" name="Rectangle 40"/>
                <p:cNvSpPr>
                  <a:spLocks noChangeArrowheads="1"/>
                </p:cNvSpPr>
                <p:nvPr/>
              </p:nvSpPr>
              <p:spPr bwMode="auto">
                <a:xfrm>
                  <a:off x="2744" y="422"/>
                  <a:ext cx="283"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7" name="Group 41"/>
              <p:cNvGrpSpPr>
                <a:grpSpLocks/>
              </p:cNvGrpSpPr>
              <p:nvPr/>
            </p:nvGrpSpPr>
            <p:grpSpPr bwMode="auto">
              <a:xfrm>
                <a:off x="3027" y="422"/>
                <a:ext cx="446" cy="422"/>
                <a:chOff x="3027" y="422"/>
                <a:chExt cx="446" cy="422"/>
              </a:xfrm>
            </p:grpSpPr>
            <p:sp>
              <p:nvSpPr>
                <p:cNvPr id="33133" name="Rectangle 42"/>
                <p:cNvSpPr>
                  <a:spLocks noChangeArrowheads="1"/>
                </p:cNvSpPr>
                <p:nvPr/>
              </p:nvSpPr>
              <p:spPr bwMode="auto">
                <a:xfrm>
                  <a:off x="3070" y="422"/>
                  <a:ext cx="36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使用温度</a:t>
                  </a:r>
                </a:p>
              </p:txBody>
            </p:sp>
            <p:sp>
              <p:nvSpPr>
                <p:cNvPr id="33134" name="Rectangle 43"/>
                <p:cNvSpPr>
                  <a:spLocks noChangeArrowheads="1"/>
                </p:cNvSpPr>
                <p:nvPr/>
              </p:nvSpPr>
              <p:spPr bwMode="auto">
                <a:xfrm>
                  <a:off x="3027" y="422"/>
                  <a:ext cx="446"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8" name="Group 44"/>
              <p:cNvGrpSpPr>
                <a:grpSpLocks/>
              </p:cNvGrpSpPr>
              <p:nvPr/>
            </p:nvGrpSpPr>
            <p:grpSpPr bwMode="auto">
              <a:xfrm>
                <a:off x="3473" y="422"/>
                <a:ext cx="711" cy="422"/>
                <a:chOff x="3473" y="422"/>
                <a:chExt cx="711" cy="422"/>
              </a:xfrm>
            </p:grpSpPr>
            <p:sp>
              <p:nvSpPr>
                <p:cNvPr id="33131" name="Rectangle 45"/>
                <p:cNvSpPr>
                  <a:spLocks noChangeArrowheads="1"/>
                </p:cNvSpPr>
                <p:nvPr/>
              </p:nvSpPr>
              <p:spPr bwMode="auto">
                <a:xfrm>
                  <a:off x="3516" y="422"/>
                  <a:ext cx="62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允差</a:t>
                  </a:r>
                </a:p>
              </p:txBody>
            </p:sp>
            <p:sp>
              <p:nvSpPr>
                <p:cNvPr id="33132" name="Rectangle 46"/>
                <p:cNvSpPr>
                  <a:spLocks noChangeArrowheads="1"/>
                </p:cNvSpPr>
                <p:nvPr/>
              </p:nvSpPr>
              <p:spPr bwMode="auto">
                <a:xfrm>
                  <a:off x="3473" y="422"/>
                  <a:ext cx="711"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89" name="Group 47"/>
              <p:cNvGrpSpPr>
                <a:grpSpLocks/>
              </p:cNvGrpSpPr>
              <p:nvPr/>
            </p:nvGrpSpPr>
            <p:grpSpPr bwMode="auto">
              <a:xfrm>
                <a:off x="0" y="844"/>
                <a:ext cx="524" cy="844"/>
                <a:chOff x="0" y="844"/>
                <a:chExt cx="524" cy="844"/>
              </a:xfrm>
            </p:grpSpPr>
            <p:sp>
              <p:nvSpPr>
                <p:cNvPr id="33129" name="Rectangle 48"/>
                <p:cNvSpPr>
                  <a:spLocks noChangeArrowheads="1"/>
                </p:cNvSpPr>
                <p:nvPr/>
              </p:nvSpPr>
              <p:spPr bwMode="auto">
                <a:xfrm>
                  <a:off x="43" y="844"/>
                  <a:ext cx="43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铂铑</a:t>
                  </a:r>
                  <a:r>
                    <a:rPr lang="en-US" altLang="zh-CN" sz="1200" baseline="-30000"/>
                    <a:t>10</a:t>
                  </a:r>
                  <a:r>
                    <a:rPr lang="en-US" altLang="zh-CN" sz="1200"/>
                    <a:t>-</a:t>
                  </a:r>
                  <a:r>
                    <a:rPr lang="zh-CN" altLang="en-US" sz="1200"/>
                    <a:t>铂</a:t>
                  </a:r>
                </a:p>
              </p:txBody>
            </p:sp>
            <p:sp>
              <p:nvSpPr>
                <p:cNvPr id="33130" name="Rectangle 49"/>
                <p:cNvSpPr>
                  <a:spLocks noChangeArrowheads="1"/>
                </p:cNvSpPr>
                <p:nvPr/>
              </p:nvSpPr>
              <p:spPr bwMode="auto">
                <a:xfrm>
                  <a:off x="0" y="844"/>
                  <a:ext cx="524" cy="844"/>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0" name="Group 50"/>
              <p:cNvGrpSpPr>
                <a:grpSpLocks/>
              </p:cNvGrpSpPr>
              <p:nvPr/>
            </p:nvGrpSpPr>
            <p:grpSpPr bwMode="auto">
              <a:xfrm>
                <a:off x="524" y="844"/>
                <a:ext cx="338" cy="844"/>
                <a:chOff x="524" y="844"/>
                <a:chExt cx="338" cy="844"/>
              </a:xfrm>
            </p:grpSpPr>
            <p:sp>
              <p:nvSpPr>
                <p:cNvPr id="33127" name="Rectangle 51"/>
                <p:cNvSpPr>
                  <a:spLocks noChangeArrowheads="1"/>
                </p:cNvSpPr>
                <p:nvPr/>
              </p:nvSpPr>
              <p:spPr bwMode="auto">
                <a:xfrm>
                  <a:off x="567" y="844"/>
                  <a:ext cx="252"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S</a:t>
                  </a:r>
                </a:p>
              </p:txBody>
            </p:sp>
            <p:sp>
              <p:nvSpPr>
                <p:cNvPr id="33128" name="Rectangle 52"/>
                <p:cNvSpPr>
                  <a:spLocks noChangeArrowheads="1"/>
                </p:cNvSpPr>
                <p:nvPr/>
              </p:nvSpPr>
              <p:spPr bwMode="auto">
                <a:xfrm>
                  <a:off x="524" y="844"/>
                  <a:ext cx="338" cy="844"/>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1" name="Group 53"/>
              <p:cNvGrpSpPr>
                <a:grpSpLocks/>
              </p:cNvGrpSpPr>
              <p:nvPr/>
            </p:nvGrpSpPr>
            <p:grpSpPr bwMode="auto">
              <a:xfrm>
                <a:off x="862" y="844"/>
                <a:ext cx="278" cy="422"/>
                <a:chOff x="862" y="844"/>
                <a:chExt cx="278" cy="422"/>
              </a:xfrm>
            </p:grpSpPr>
            <p:sp>
              <p:nvSpPr>
                <p:cNvPr id="33125" name="Rectangle 54"/>
                <p:cNvSpPr>
                  <a:spLocks noChangeArrowheads="1"/>
                </p:cNvSpPr>
                <p:nvPr/>
              </p:nvSpPr>
              <p:spPr bwMode="auto">
                <a:xfrm>
                  <a:off x="905" y="844"/>
                  <a:ext cx="19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正</a:t>
                  </a:r>
                </a:p>
              </p:txBody>
            </p:sp>
            <p:sp>
              <p:nvSpPr>
                <p:cNvPr id="33126" name="Rectangle 55"/>
                <p:cNvSpPr>
                  <a:spLocks noChangeArrowheads="1"/>
                </p:cNvSpPr>
                <p:nvPr/>
              </p:nvSpPr>
              <p:spPr bwMode="auto">
                <a:xfrm>
                  <a:off x="862" y="844"/>
                  <a:ext cx="278"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2" name="Group 56"/>
              <p:cNvGrpSpPr>
                <a:grpSpLocks/>
              </p:cNvGrpSpPr>
              <p:nvPr/>
            </p:nvGrpSpPr>
            <p:grpSpPr bwMode="auto">
              <a:xfrm>
                <a:off x="1140" y="844"/>
                <a:ext cx="416" cy="422"/>
                <a:chOff x="1140" y="844"/>
                <a:chExt cx="416" cy="422"/>
              </a:xfrm>
            </p:grpSpPr>
            <p:sp>
              <p:nvSpPr>
                <p:cNvPr id="33123" name="Rectangle 57"/>
                <p:cNvSpPr>
                  <a:spLocks noChangeArrowheads="1"/>
                </p:cNvSpPr>
                <p:nvPr/>
              </p:nvSpPr>
              <p:spPr bwMode="auto">
                <a:xfrm>
                  <a:off x="1183" y="844"/>
                  <a:ext cx="33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亮白较硬</a:t>
                  </a:r>
                </a:p>
              </p:txBody>
            </p:sp>
            <p:sp>
              <p:nvSpPr>
                <p:cNvPr id="33124" name="Rectangle 58"/>
                <p:cNvSpPr>
                  <a:spLocks noChangeArrowheads="1"/>
                </p:cNvSpPr>
                <p:nvPr/>
              </p:nvSpPr>
              <p:spPr bwMode="auto">
                <a:xfrm>
                  <a:off x="1140" y="844"/>
                  <a:ext cx="416"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3" name="Group 59"/>
              <p:cNvGrpSpPr>
                <a:grpSpLocks/>
              </p:cNvGrpSpPr>
              <p:nvPr/>
            </p:nvGrpSpPr>
            <p:grpSpPr bwMode="auto">
              <a:xfrm>
                <a:off x="1556" y="844"/>
                <a:ext cx="423" cy="844"/>
                <a:chOff x="1556" y="844"/>
                <a:chExt cx="423" cy="844"/>
              </a:xfrm>
            </p:grpSpPr>
            <p:sp>
              <p:nvSpPr>
                <p:cNvPr id="33121" name="Rectangle 60"/>
                <p:cNvSpPr>
                  <a:spLocks noChangeArrowheads="1"/>
                </p:cNvSpPr>
                <p:nvPr/>
              </p:nvSpPr>
              <p:spPr bwMode="auto">
                <a:xfrm>
                  <a:off x="1599" y="844"/>
                  <a:ext cx="337"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0.646</a:t>
                  </a:r>
                </a:p>
              </p:txBody>
            </p:sp>
            <p:sp>
              <p:nvSpPr>
                <p:cNvPr id="33122" name="Rectangle 61"/>
                <p:cNvSpPr>
                  <a:spLocks noChangeArrowheads="1"/>
                </p:cNvSpPr>
                <p:nvPr/>
              </p:nvSpPr>
              <p:spPr bwMode="auto">
                <a:xfrm>
                  <a:off x="1556" y="844"/>
                  <a:ext cx="423" cy="844"/>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4" name="Group 62"/>
              <p:cNvGrpSpPr>
                <a:grpSpLocks/>
              </p:cNvGrpSpPr>
              <p:nvPr/>
            </p:nvGrpSpPr>
            <p:grpSpPr bwMode="auto">
              <a:xfrm>
                <a:off x="1979" y="844"/>
                <a:ext cx="445" cy="844"/>
                <a:chOff x="1979" y="844"/>
                <a:chExt cx="445" cy="844"/>
              </a:xfrm>
            </p:grpSpPr>
            <p:sp>
              <p:nvSpPr>
                <p:cNvPr id="33119" name="Rectangle 63"/>
                <p:cNvSpPr>
                  <a:spLocks noChangeArrowheads="1"/>
                </p:cNvSpPr>
                <p:nvPr/>
              </p:nvSpPr>
              <p:spPr bwMode="auto">
                <a:xfrm>
                  <a:off x="2022" y="844"/>
                  <a:ext cx="359"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0~1300</a:t>
                  </a:r>
                </a:p>
              </p:txBody>
            </p:sp>
            <p:sp>
              <p:nvSpPr>
                <p:cNvPr id="33120" name="Rectangle 64"/>
                <p:cNvSpPr>
                  <a:spLocks noChangeArrowheads="1"/>
                </p:cNvSpPr>
                <p:nvPr/>
              </p:nvSpPr>
              <p:spPr bwMode="auto">
                <a:xfrm>
                  <a:off x="1979" y="844"/>
                  <a:ext cx="445" cy="844"/>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5" name="Group 65"/>
              <p:cNvGrpSpPr>
                <a:grpSpLocks/>
              </p:cNvGrpSpPr>
              <p:nvPr/>
            </p:nvGrpSpPr>
            <p:grpSpPr bwMode="auto">
              <a:xfrm>
                <a:off x="2424" y="844"/>
                <a:ext cx="320" cy="844"/>
                <a:chOff x="2424" y="844"/>
                <a:chExt cx="320" cy="844"/>
              </a:xfrm>
            </p:grpSpPr>
            <p:sp>
              <p:nvSpPr>
                <p:cNvPr id="33117" name="Rectangle 66"/>
                <p:cNvSpPr>
                  <a:spLocks noChangeArrowheads="1"/>
                </p:cNvSpPr>
                <p:nvPr/>
              </p:nvSpPr>
              <p:spPr bwMode="auto">
                <a:xfrm>
                  <a:off x="2467" y="844"/>
                  <a:ext cx="234"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1600</a:t>
                  </a:r>
                </a:p>
              </p:txBody>
            </p:sp>
            <p:sp>
              <p:nvSpPr>
                <p:cNvPr id="33118" name="Rectangle 67"/>
                <p:cNvSpPr>
                  <a:spLocks noChangeArrowheads="1"/>
                </p:cNvSpPr>
                <p:nvPr/>
              </p:nvSpPr>
              <p:spPr bwMode="auto">
                <a:xfrm>
                  <a:off x="2424" y="844"/>
                  <a:ext cx="320" cy="844"/>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6" name="Group 68"/>
              <p:cNvGrpSpPr>
                <a:grpSpLocks/>
              </p:cNvGrpSpPr>
              <p:nvPr/>
            </p:nvGrpSpPr>
            <p:grpSpPr bwMode="auto">
              <a:xfrm>
                <a:off x="2744" y="844"/>
                <a:ext cx="283" cy="844"/>
                <a:chOff x="2744" y="844"/>
                <a:chExt cx="283" cy="844"/>
              </a:xfrm>
            </p:grpSpPr>
            <p:sp>
              <p:nvSpPr>
                <p:cNvPr id="33115" name="Rectangle 69"/>
                <p:cNvSpPr>
                  <a:spLocks noChangeArrowheads="1"/>
                </p:cNvSpPr>
                <p:nvPr/>
              </p:nvSpPr>
              <p:spPr bwMode="auto">
                <a:xfrm>
                  <a:off x="2787" y="844"/>
                  <a:ext cx="197"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Ⅲ</a:t>
                  </a:r>
                </a:p>
              </p:txBody>
            </p:sp>
            <p:sp>
              <p:nvSpPr>
                <p:cNvPr id="33116" name="Rectangle 70"/>
                <p:cNvSpPr>
                  <a:spLocks noChangeArrowheads="1"/>
                </p:cNvSpPr>
                <p:nvPr/>
              </p:nvSpPr>
              <p:spPr bwMode="auto">
                <a:xfrm>
                  <a:off x="2744" y="844"/>
                  <a:ext cx="283" cy="844"/>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7" name="Group 71"/>
              <p:cNvGrpSpPr>
                <a:grpSpLocks/>
              </p:cNvGrpSpPr>
              <p:nvPr/>
            </p:nvGrpSpPr>
            <p:grpSpPr bwMode="auto">
              <a:xfrm>
                <a:off x="3027" y="844"/>
                <a:ext cx="446" cy="422"/>
                <a:chOff x="3027" y="844"/>
                <a:chExt cx="446" cy="422"/>
              </a:xfrm>
            </p:grpSpPr>
            <p:sp>
              <p:nvSpPr>
                <p:cNvPr id="33113" name="Rectangle 72"/>
                <p:cNvSpPr>
                  <a:spLocks noChangeArrowheads="1"/>
                </p:cNvSpPr>
                <p:nvPr/>
              </p:nvSpPr>
              <p:spPr bwMode="auto">
                <a:xfrm>
                  <a:off x="3070" y="844"/>
                  <a:ext cx="36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≤600</a:t>
                  </a:r>
                </a:p>
              </p:txBody>
            </p:sp>
            <p:sp>
              <p:nvSpPr>
                <p:cNvPr id="33114" name="Rectangle 73"/>
                <p:cNvSpPr>
                  <a:spLocks noChangeArrowheads="1"/>
                </p:cNvSpPr>
                <p:nvPr/>
              </p:nvSpPr>
              <p:spPr bwMode="auto">
                <a:xfrm>
                  <a:off x="3027" y="844"/>
                  <a:ext cx="446"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8" name="Group 74"/>
              <p:cNvGrpSpPr>
                <a:grpSpLocks/>
              </p:cNvGrpSpPr>
              <p:nvPr/>
            </p:nvGrpSpPr>
            <p:grpSpPr bwMode="auto">
              <a:xfrm>
                <a:off x="3473" y="844"/>
                <a:ext cx="711" cy="422"/>
                <a:chOff x="3473" y="844"/>
                <a:chExt cx="711" cy="422"/>
              </a:xfrm>
            </p:grpSpPr>
            <p:sp>
              <p:nvSpPr>
                <p:cNvPr id="33111" name="Rectangle 75"/>
                <p:cNvSpPr>
                  <a:spLocks noChangeArrowheads="1"/>
                </p:cNvSpPr>
                <p:nvPr/>
              </p:nvSpPr>
              <p:spPr bwMode="auto">
                <a:xfrm>
                  <a:off x="3516" y="844"/>
                  <a:ext cx="62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±1.5℃</a:t>
                  </a:r>
                </a:p>
              </p:txBody>
            </p:sp>
            <p:sp>
              <p:nvSpPr>
                <p:cNvPr id="33112" name="Rectangle 76"/>
                <p:cNvSpPr>
                  <a:spLocks noChangeArrowheads="1"/>
                </p:cNvSpPr>
                <p:nvPr/>
              </p:nvSpPr>
              <p:spPr bwMode="auto">
                <a:xfrm>
                  <a:off x="3473" y="844"/>
                  <a:ext cx="711"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799" name="Group 77"/>
              <p:cNvGrpSpPr>
                <a:grpSpLocks/>
              </p:cNvGrpSpPr>
              <p:nvPr/>
            </p:nvGrpSpPr>
            <p:grpSpPr bwMode="auto">
              <a:xfrm>
                <a:off x="862" y="1266"/>
                <a:ext cx="278" cy="422"/>
                <a:chOff x="862" y="1266"/>
                <a:chExt cx="278" cy="422"/>
              </a:xfrm>
            </p:grpSpPr>
            <p:sp>
              <p:nvSpPr>
                <p:cNvPr id="33109" name="Rectangle 78"/>
                <p:cNvSpPr>
                  <a:spLocks noChangeArrowheads="1"/>
                </p:cNvSpPr>
                <p:nvPr/>
              </p:nvSpPr>
              <p:spPr bwMode="auto">
                <a:xfrm>
                  <a:off x="905" y="1266"/>
                  <a:ext cx="19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负</a:t>
                  </a:r>
                </a:p>
              </p:txBody>
            </p:sp>
            <p:sp>
              <p:nvSpPr>
                <p:cNvPr id="33110" name="Rectangle 79"/>
                <p:cNvSpPr>
                  <a:spLocks noChangeArrowheads="1"/>
                </p:cNvSpPr>
                <p:nvPr/>
              </p:nvSpPr>
              <p:spPr bwMode="auto">
                <a:xfrm>
                  <a:off x="862" y="1266"/>
                  <a:ext cx="278"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0" name="Group 80"/>
              <p:cNvGrpSpPr>
                <a:grpSpLocks/>
              </p:cNvGrpSpPr>
              <p:nvPr/>
            </p:nvGrpSpPr>
            <p:grpSpPr bwMode="auto">
              <a:xfrm>
                <a:off x="1140" y="1266"/>
                <a:ext cx="416" cy="422"/>
                <a:chOff x="1140" y="1266"/>
                <a:chExt cx="416" cy="422"/>
              </a:xfrm>
            </p:grpSpPr>
            <p:sp>
              <p:nvSpPr>
                <p:cNvPr id="33107" name="Rectangle 81"/>
                <p:cNvSpPr>
                  <a:spLocks noChangeArrowheads="1"/>
                </p:cNvSpPr>
                <p:nvPr/>
              </p:nvSpPr>
              <p:spPr bwMode="auto">
                <a:xfrm>
                  <a:off x="1183" y="1266"/>
                  <a:ext cx="33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亮白柔软</a:t>
                  </a:r>
                </a:p>
              </p:txBody>
            </p:sp>
            <p:sp>
              <p:nvSpPr>
                <p:cNvPr id="33108" name="Rectangle 82"/>
                <p:cNvSpPr>
                  <a:spLocks noChangeArrowheads="1"/>
                </p:cNvSpPr>
                <p:nvPr/>
              </p:nvSpPr>
              <p:spPr bwMode="auto">
                <a:xfrm>
                  <a:off x="1140" y="1266"/>
                  <a:ext cx="416"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1" name="Group 83"/>
              <p:cNvGrpSpPr>
                <a:grpSpLocks/>
              </p:cNvGrpSpPr>
              <p:nvPr/>
            </p:nvGrpSpPr>
            <p:grpSpPr bwMode="auto">
              <a:xfrm>
                <a:off x="3027" y="1266"/>
                <a:ext cx="446" cy="422"/>
                <a:chOff x="3027" y="1266"/>
                <a:chExt cx="446" cy="422"/>
              </a:xfrm>
            </p:grpSpPr>
            <p:sp>
              <p:nvSpPr>
                <p:cNvPr id="33105" name="Rectangle 84"/>
                <p:cNvSpPr>
                  <a:spLocks noChangeArrowheads="1"/>
                </p:cNvSpPr>
                <p:nvPr/>
              </p:nvSpPr>
              <p:spPr bwMode="auto">
                <a:xfrm>
                  <a:off x="3070" y="1266"/>
                  <a:ext cx="36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a:t>
                  </a:r>
                  <a:r>
                    <a:rPr lang="en-US" altLang="zh-CN" sz="1200"/>
                    <a:t>600</a:t>
                  </a:r>
                </a:p>
              </p:txBody>
            </p:sp>
            <p:sp>
              <p:nvSpPr>
                <p:cNvPr id="33106" name="Rectangle 85"/>
                <p:cNvSpPr>
                  <a:spLocks noChangeArrowheads="1"/>
                </p:cNvSpPr>
                <p:nvPr/>
              </p:nvSpPr>
              <p:spPr bwMode="auto">
                <a:xfrm>
                  <a:off x="3027" y="1266"/>
                  <a:ext cx="446"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2" name="Group 86"/>
              <p:cNvGrpSpPr>
                <a:grpSpLocks/>
              </p:cNvGrpSpPr>
              <p:nvPr/>
            </p:nvGrpSpPr>
            <p:grpSpPr bwMode="auto">
              <a:xfrm>
                <a:off x="3473" y="1266"/>
                <a:ext cx="711" cy="422"/>
                <a:chOff x="3473" y="1266"/>
                <a:chExt cx="711" cy="422"/>
              </a:xfrm>
            </p:grpSpPr>
            <p:sp>
              <p:nvSpPr>
                <p:cNvPr id="33103" name="Rectangle 87"/>
                <p:cNvSpPr>
                  <a:spLocks noChangeArrowheads="1"/>
                </p:cNvSpPr>
                <p:nvPr/>
              </p:nvSpPr>
              <p:spPr bwMode="auto">
                <a:xfrm>
                  <a:off x="3516" y="1266"/>
                  <a:ext cx="625"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±0.25%t</a:t>
                  </a:r>
                </a:p>
              </p:txBody>
            </p:sp>
            <p:sp>
              <p:nvSpPr>
                <p:cNvPr id="33104" name="Rectangle 88"/>
                <p:cNvSpPr>
                  <a:spLocks noChangeArrowheads="1"/>
                </p:cNvSpPr>
                <p:nvPr/>
              </p:nvSpPr>
              <p:spPr bwMode="auto">
                <a:xfrm>
                  <a:off x="3473" y="1266"/>
                  <a:ext cx="711" cy="422"/>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3" name="Group 89"/>
              <p:cNvGrpSpPr>
                <a:grpSpLocks/>
              </p:cNvGrpSpPr>
              <p:nvPr/>
            </p:nvGrpSpPr>
            <p:grpSpPr bwMode="auto">
              <a:xfrm>
                <a:off x="0" y="1688"/>
                <a:ext cx="524" cy="710"/>
                <a:chOff x="0" y="1688"/>
                <a:chExt cx="524" cy="710"/>
              </a:xfrm>
            </p:grpSpPr>
            <p:sp>
              <p:nvSpPr>
                <p:cNvPr id="33101" name="Rectangle 90"/>
                <p:cNvSpPr>
                  <a:spLocks noChangeArrowheads="1"/>
                </p:cNvSpPr>
                <p:nvPr/>
              </p:nvSpPr>
              <p:spPr bwMode="auto">
                <a:xfrm>
                  <a:off x="43" y="1688"/>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铂铑</a:t>
                  </a:r>
                  <a:r>
                    <a:rPr lang="en-US" altLang="zh-CN" sz="1200" baseline="-30000"/>
                    <a:t>13</a:t>
                  </a:r>
                  <a:r>
                    <a:rPr lang="en-US" altLang="zh-CN" sz="1200"/>
                    <a:t>-</a:t>
                  </a:r>
                  <a:r>
                    <a:rPr lang="zh-CN" altLang="en-US" sz="1200"/>
                    <a:t>铂</a:t>
                  </a:r>
                </a:p>
              </p:txBody>
            </p:sp>
            <p:sp>
              <p:nvSpPr>
                <p:cNvPr id="33102" name="Rectangle 91"/>
                <p:cNvSpPr>
                  <a:spLocks noChangeArrowheads="1"/>
                </p:cNvSpPr>
                <p:nvPr/>
              </p:nvSpPr>
              <p:spPr bwMode="auto">
                <a:xfrm>
                  <a:off x="0" y="1688"/>
                  <a:ext cx="524"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4" name="Group 92"/>
              <p:cNvGrpSpPr>
                <a:grpSpLocks/>
              </p:cNvGrpSpPr>
              <p:nvPr/>
            </p:nvGrpSpPr>
            <p:grpSpPr bwMode="auto">
              <a:xfrm>
                <a:off x="524" y="1688"/>
                <a:ext cx="338" cy="710"/>
                <a:chOff x="524" y="1688"/>
                <a:chExt cx="338" cy="710"/>
              </a:xfrm>
            </p:grpSpPr>
            <p:sp>
              <p:nvSpPr>
                <p:cNvPr id="33099" name="Rectangle 93"/>
                <p:cNvSpPr>
                  <a:spLocks noChangeArrowheads="1"/>
                </p:cNvSpPr>
                <p:nvPr/>
              </p:nvSpPr>
              <p:spPr bwMode="auto">
                <a:xfrm>
                  <a:off x="567" y="1688"/>
                  <a:ext cx="25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R</a:t>
                  </a:r>
                </a:p>
              </p:txBody>
            </p:sp>
            <p:sp>
              <p:nvSpPr>
                <p:cNvPr id="33100" name="Rectangle 94"/>
                <p:cNvSpPr>
                  <a:spLocks noChangeArrowheads="1"/>
                </p:cNvSpPr>
                <p:nvPr/>
              </p:nvSpPr>
              <p:spPr bwMode="auto">
                <a:xfrm>
                  <a:off x="524" y="1688"/>
                  <a:ext cx="338"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5" name="Group 95"/>
              <p:cNvGrpSpPr>
                <a:grpSpLocks/>
              </p:cNvGrpSpPr>
              <p:nvPr/>
            </p:nvGrpSpPr>
            <p:grpSpPr bwMode="auto">
              <a:xfrm>
                <a:off x="862" y="1688"/>
                <a:ext cx="278" cy="355"/>
                <a:chOff x="862" y="1688"/>
                <a:chExt cx="278" cy="355"/>
              </a:xfrm>
            </p:grpSpPr>
            <p:sp>
              <p:nvSpPr>
                <p:cNvPr id="33097" name="Rectangle 96"/>
                <p:cNvSpPr>
                  <a:spLocks noChangeArrowheads="1"/>
                </p:cNvSpPr>
                <p:nvPr/>
              </p:nvSpPr>
              <p:spPr bwMode="auto">
                <a:xfrm>
                  <a:off x="905" y="1688"/>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正</a:t>
                  </a:r>
                </a:p>
              </p:txBody>
            </p:sp>
            <p:sp>
              <p:nvSpPr>
                <p:cNvPr id="33098" name="Rectangle 97"/>
                <p:cNvSpPr>
                  <a:spLocks noChangeArrowheads="1"/>
                </p:cNvSpPr>
                <p:nvPr/>
              </p:nvSpPr>
              <p:spPr bwMode="auto">
                <a:xfrm>
                  <a:off x="862" y="1688"/>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6" name="Group 98"/>
              <p:cNvGrpSpPr>
                <a:grpSpLocks/>
              </p:cNvGrpSpPr>
              <p:nvPr/>
            </p:nvGrpSpPr>
            <p:grpSpPr bwMode="auto">
              <a:xfrm>
                <a:off x="1140" y="1688"/>
                <a:ext cx="416" cy="355"/>
                <a:chOff x="1140" y="1688"/>
                <a:chExt cx="416" cy="355"/>
              </a:xfrm>
            </p:grpSpPr>
            <p:sp>
              <p:nvSpPr>
                <p:cNvPr id="33095" name="Rectangle 99"/>
                <p:cNvSpPr>
                  <a:spLocks noChangeArrowheads="1"/>
                </p:cNvSpPr>
                <p:nvPr/>
              </p:nvSpPr>
              <p:spPr bwMode="auto">
                <a:xfrm>
                  <a:off x="1183" y="1688"/>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较硬</a:t>
                  </a:r>
                </a:p>
              </p:txBody>
            </p:sp>
            <p:sp>
              <p:nvSpPr>
                <p:cNvPr id="33096" name="Rectangle 100"/>
                <p:cNvSpPr>
                  <a:spLocks noChangeArrowheads="1"/>
                </p:cNvSpPr>
                <p:nvPr/>
              </p:nvSpPr>
              <p:spPr bwMode="auto">
                <a:xfrm>
                  <a:off x="1140" y="1688"/>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7" name="Group 101"/>
              <p:cNvGrpSpPr>
                <a:grpSpLocks/>
              </p:cNvGrpSpPr>
              <p:nvPr/>
            </p:nvGrpSpPr>
            <p:grpSpPr bwMode="auto">
              <a:xfrm>
                <a:off x="1556" y="1688"/>
                <a:ext cx="423" cy="710"/>
                <a:chOff x="1556" y="1688"/>
                <a:chExt cx="423" cy="710"/>
              </a:xfrm>
            </p:grpSpPr>
            <p:sp>
              <p:nvSpPr>
                <p:cNvPr id="33093" name="Rectangle 102"/>
                <p:cNvSpPr>
                  <a:spLocks noChangeArrowheads="1"/>
                </p:cNvSpPr>
                <p:nvPr/>
              </p:nvSpPr>
              <p:spPr bwMode="auto">
                <a:xfrm>
                  <a:off x="1599" y="1688"/>
                  <a:ext cx="33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0.647</a:t>
                  </a:r>
                </a:p>
              </p:txBody>
            </p:sp>
            <p:sp>
              <p:nvSpPr>
                <p:cNvPr id="33094" name="Rectangle 103"/>
                <p:cNvSpPr>
                  <a:spLocks noChangeArrowheads="1"/>
                </p:cNvSpPr>
                <p:nvPr/>
              </p:nvSpPr>
              <p:spPr bwMode="auto">
                <a:xfrm>
                  <a:off x="1556" y="1688"/>
                  <a:ext cx="42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8" name="Group 104"/>
              <p:cNvGrpSpPr>
                <a:grpSpLocks/>
              </p:cNvGrpSpPr>
              <p:nvPr/>
            </p:nvGrpSpPr>
            <p:grpSpPr bwMode="auto">
              <a:xfrm>
                <a:off x="1979" y="1688"/>
                <a:ext cx="445" cy="710"/>
                <a:chOff x="1979" y="1688"/>
                <a:chExt cx="445" cy="710"/>
              </a:xfrm>
            </p:grpSpPr>
            <p:sp>
              <p:nvSpPr>
                <p:cNvPr id="33091" name="Rectangle 105"/>
                <p:cNvSpPr>
                  <a:spLocks noChangeArrowheads="1"/>
                </p:cNvSpPr>
                <p:nvPr/>
              </p:nvSpPr>
              <p:spPr bwMode="auto">
                <a:xfrm>
                  <a:off x="2022" y="1688"/>
                  <a:ext cx="35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0~1300</a:t>
                  </a:r>
                </a:p>
              </p:txBody>
            </p:sp>
            <p:sp>
              <p:nvSpPr>
                <p:cNvPr id="33092" name="Rectangle 106"/>
                <p:cNvSpPr>
                  <a:spLocks noChangeArrowheads="1"/>
                </p:cNvSpPr>
                <p:nvPr/>
              </p:nvSpPr>
              <p:spPr bwMode="auto">
                <a:xfrm>
                  <a:off x="1979" y="1688"/>
                  <a:ext cx="445"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09" name="Group 107"/>
              <p:cNvGrpSpPr>
                <a:grpSpLocks/>
              </p:cNvGrpSpPr>
              <p:nvPr/>
            </p:nvGrpSpPr>
            <p:grpSpPr bwMode="auto">
              <a:xfrm>
                <a:off x="2424" y="1688"/>
                <a:ext cx="320" cy="710"/>
                <a:chOff x="2424" y="1688"/>
                <a:chExt cx="320" cy="710"/>
              </a:xfrm>
            </p:grpSpPr>
            <p:sp>
              <p:nvSpPr>
                <p:cNvPr id="33089" name="Rectangle 108"/>
                <p:cNvSpPr>
                  <a:spLocks noChangeArrowheads="1"/>
                </p:cNvSpPr>
                <p:nvPr/>
              </p:nvSpPr>
              <p:spPr bwMode="auto">
                <a:xfrm>
                  <a:off x="2467" y="1688"/>
                  <a:ext cx="23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1600</a:t>
                  </a:r>
                </a:p>
              </p:txBody>
            </p:sp>
            <p:sp>
              <p:nvSpPr>
                <p:cNvPr id="33090" name="Rectangle 109"/>
                <p:cNvSpPr>
                  <a:spLocks noChangeArrowheads="1"/>
                </p:cNvSpPr>
                <p:nvPr/>
              </p:nvSpPr>
              <p:spPr bwMode="auto">
                <a:xfrm>
                  <a:off x="2424" y="1688"/>
                  <a:ext cx="320"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0" name="Group 110"/>
              <p:cNvGrpSpPr>
                <a:grpSpLocks/>
              </p:cNvGrpSpPr>
              <p:nvPr/>
            </p:nvGrpSpPr>
            <p:grpSpPr bwMode="auto">
              <a:xfrm>
                <a:off x="2744" y="1688"/>
                <a:ext cx="283" cy="710"/>
                <a:chOff x="2744" y="1688"/>
                <a:chExt cx="283" cy="710"/>
              </a:xfrm>
            </p:grpSpPr>
            <p:sp>
              <p:nvSpPr>
                <p:cNvPr id="33087" name="Rectangle 111"/>
                <p:cNvSpPr>
                  <a:spLocks noChangeArrowheads="1"/>
                </p:cNvSpPr>
                <p:nvPr/>
              </p:nvSpPr>
              <p:spPr bwMode="auto">
                <a:xfrm>
                  <a:off x="2787" y="1688"/>
                  <a:ext cx="19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Ⅱ</a:t>
                  </a:r>
                </a:p>
              </p:txBody>
            </p:sp>
            <p:sp>
              <p:nvSpPr>
                <p:cNvPr id="33088" name="Rectangle 112"/>
                <p:cNvSpPr>
                  <a:spLocks noChangeArrowheads="1"/>
                </p:cNvSpPr>
                <p:nvPr/>
              </p:nvSpPr>
              <p:spPr bwMode="auto">
                <a:xfrm>
                  <a:off x="2744" y="1688"/>
                  <a:ext cx="28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1" name="Group 113"/>
              <p:cNvGrpSpPr>
                <a:grpSpLocks/>
              </p:cNvGrpSpPr>
              <p:nvPr/>
            </p:nvGrpSpPr>
            <p:grpSpPr bwMode="auto">
              <a:xfrm>
                <a:off x="3027" y="1688"/>
                <a:ext cx="446" cy="355"/>
                <a:chOff x="3027" y="1688"/>
                <a:chExt cx="446" cy="355"/>
              </a:xfrm>
            </p:grpSpPr>
            <p:sp>
              <p:nvSpPr>
                <p:cNvPr id="33085" name="Rectangle 114"/>
                <p:cNvSpPr>
                  <a:spLocks noChangeArrowheads="1"/>
                </p:cNvSpPr>
                <p:nvPr/>
              </p:nvSpPr>
              <p:spPr bwMode="auto">
                <a:xfrm>
                  <a:off x="3070" y="1688"/>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a:t>
                  </a:r>
                  <a:r>
                    <a:rPr lang="en-US" altLang="zh-CN" sz="1200"/>
                    <a:t>600</a:t>
                  </a:r>
                </a:p>
              </p:txBody>
            </p:sp>
            <p:sp>
              <p:nvSpPr>
                <p:cNvPr id="33086" name="Rectangle 115"/>
                <p:cNvSpPr>
                  <a:spLocks noChangeArrowheads="1"/>
                </p:cNvSpPr>
                <p:nvPr/>
              </p:nvSpPr>
              <p:spPr bwMode="auto">
                <a:xfrm>
                  <a:off x="3027" y="1688"/>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2" name="Group 116"/>
              <p:cNvGrpSpPr>
                <a:grpSpLocks/>
              </p:cNvGrpSpPr>
              <p:nvPr/>
            </p:nvGrpSpPr>
            <p:grpSpPr bwMode="auto">
              <a:xfrm>
                <a:off x="3473" y="1688"/>
                <a:ext cx="711" cy="355"/>
                <a:chOff x="3473" y="1688"/>
                <a:chExt cx="711" cy="355"/>
              </a:xfrm>
            </p:grpSpPr>
            <p:sp>
              <p:nvSpPr>
                <p:cNvPr id="33083" name="Rectangle 117"/>
                <p:cNvSpPr>
                  <a:spLocks noChangeArrowheads="1"/>
                </p:cNvSpPr>
                <p:nvPr/>
              </p:nvSpPr>
              <p:spPr bwMode="auto">
                <a:xfrm>
                  <a:off x="3516" y="1688"/>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±1.5℃</a:t>
                  </a:r>
                </a:p>
              </p:txBody>
            </p:sp>
            <p:sp>
              <p:nvSpPr>
                <p:cNvPr id="33084" name="Rectangle 118"/>
                <p:cNvSpPr>
                  <a:spLocks noChangeArrowheads="1"/>
                </p:cNvSpPr>
                <p:nvPr/>
              </p:nvSpPr>
              <p:spPr bwMode="auto">
                <a:xfrm>
                  <a:off x="3473" y="1688"/>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3" name="Group 119"/>
              <p:cNvGrpSpPr>
                <a:grpSpLocks/>
              </p:cNvGrpSpPr>
              <p:nvPr/>
            </p:nvGrpSpPr>
            <p:grpSpPr bwMode="auto">
              <a:xfrm>
                <a:off x="862" y="2043"/>
                <a:ext cx="278" cy="355"/>
                <a:chOff x="862" y="2043"/>
                <a:chExt cx="278" cy="355"/>
              </a:xfrm>
            </p:grpSpPr>
            <p:sp>
              <p:nvSpPr>
                <p:cNvPr id="33081" name="Rectangle 120"/>
                <p:cNvSpPr>
                  <a:spLocks noChangeArrowheads="1"/>
                </p:cNvSpPr>
                <p:nvPr/>
              </p:nvSpPr>
              <p:spPr bwMode="auto">
                <a:xfrm>
                  <a:off x="905" y="2043"/>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负</a:t>
                  </a:r>
                </a:p>
              </p:txBody>
            </p:sp>
            <p:sp>
              <p:nvSpPr>
                <p:cNvPr id="33082" name="Rectangle 121"/>
                <p:cNvSpPr>
                  <a:spLocks noChangeArrowheads="1"/>
                </p:cNvSpPr>
                <p:nvPr/>
              </p:nvSpPr>
              <p:spPr bwMode="auto">
                <a:xfrm>
                  <a:off x="862" y="2043"/>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4" name="Group 122"/>
              <p:cNvGrpSpPr>
                <a:grpSpLocks/>
              </p:cNvGrpSpPr>
              <p:nvPr/>
            </p:nvGrpSpPr>
            <p:grpSpPr bwMode="auto">
              <a:xfrm>
                <a:off x="1140" y="2043"/>
                <a:ext cx="416" cy="355"/>
                <a:chOff x="1140" y="2043"/>
                <a:chExt cx="416" cy="355"/>
              </a:xfrm>
            </p:grpSpPr>
            <p:sp>
              <p:nvSpPr>
                <p:cNvPr id="33079" name="Rectangle 123"/>
                <p:cNvSpPr>
                  <a:spLocks noChangeArrowheads="1"/>
                </p:cNvSpPr>
                <p:nvPr/>
              </p:nvSpPr>
              <p:spPr bwMode="auto">
                <a:xfrm>
                  <a:off x="1183" y="2043"/>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柔软</a:t>
                  </a:r>
                </a:p>
              </p:txBody>
            </p:sp>
            <p:sp>
              <p:nvSpPr>
                <p:cNvPr id="33080" name="Rectangle 124"/>
                <p:cNvSpPr>
                  <a:spLocks noChangeArrowheads="1"/>
                </p:cNvSpPr>
                <p:nvPr/>
              </p:nvSpPr>
              <p:spPr bwMode="auto">
                <a:xfrm>
                  <a:off x="1140" y="2043"/>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5" name="Group 125"/>
              <p:cNvGrpSpPr>
                <a:grpSpLocks/>
              </p:cNvGrpSpPr>
              <p:nvPr/>
            </p:nvGrpSpPr>
            <p:grpSpPr bwMode="auto">
              <a:xfrm>
                <a:off x="3027" y="2043"/>
                <a:ext cx="446" cy="355"/>
                <a:chOff x="3027" y="2043"/>
                <a:chExt cx="446" cy="355"/>
              </a:xfrm>
            </p:grpSpPr>
            <p:sp>
              <p:nvSpPr>
                <p:cNvPr id="33077" name="Rectangle 126"/>
                <p:cNvSpPr>
                  <a:spLocks noChangeArrowheads="1"/>
                </p:cNvSpPr>
                <p:nvPr/>
              </p:nvSpPr>
              <p:spPr bwMode="auto">
                <a:xfrm>
                  <a:off x="3070" y="2043"/>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a:t>
                  </a:r>
                  <a:r>
                    <a:rPr lang="en-US" altLang="zh-CN" sz="1200"/>
                    <a:t>1100</a:t>
                  </a:r>
                </a:p>
              </p:txBody>
            </p:sp>
            <p:sp>
              <p:nvSpPr>
                <p:cNvPr id="33078" name="Rectangle 127"/>
                <p:cNvSpPr>
                  <a:spLocks noChangeArrowheads="1"/>
                </p:cNvSpPr>
                <p:nvPr/>
              </p:nvSpPr>
              <p:spPr bwMode="auto">
                <a:xfrm>
                  <a:off x="3027" y="2043"/>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6" name="Group 128"/>
              <p:cNvGrpSpPr>
                <a:grpSpLocks/>
              </p:cNvGrpSpPr>
              <p:nvPr/>
            </p:nvGrpSpPr>
            <p:grpSpPr bwMode="auto">
              <a:xfrm>
                <a:off x="3473" y="2043"/>
                <a:ext cx="711" cy="355"/>
                <a:chOff x="3473" y="2043"/>
                <a:chExt cx="711" cy="355"/>
              </a:xfrm>
            </p:grpSpPr>
            <p:sp>
              <p:nvSpPr>
                <p:cNvPr id="33075" name="Rectangle 129"/>
                <p:cNvSpPr>
                  <a:spLocks noChangeArrowheads="1"/>
                </p:cNvSpPr>
                <p:nvPr/>
              </p:nvSpPr>
              <p:spPr bwMode="auto">
                <a:xfrm>
                  <a:off x="3516" y="2043"/>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±0.25%t</a:t>
                  </a:r>
                </a:p>
              </p:txBody>
            </p:sp>
            <p:sp>
              <p:nvSpPr>
                <p:cNvPr id="33076" name="Rectangle 130"/>
                <p:cNvSpPr>
                  <a:spLocks noChangeArrowheads="1"/>
                </p:cNvSpPr>
                <p:nvPr/>
              </p:nvSpPr>
              <p:spPr bwMode="auto">
                <a:xfrm>
                  <a:off x="3473" y="2043"/>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7" name="Group 131"/>
              <p:cNvGrpSpPr>
                <a:grpSpLocks/>
              </p:cNvGrpSpPr>
              <p:nvPr/>
            </p:nvGrpSpPr>
            <p:grpSpPr bwMode="auto">
              <a:xfrm>
                <a:off x="0" y="2398"/>
                <a:ext cx="524" cy="710"/>
                <a:chOff x="0" y="2398"/>
                <a:chExt cx="524" cy="710"/>
              </a:xfrm>
            </p:grpSpPr>
            <p:sp>
              <p:nvSpPr>
                <p:cNvPr id="33073" name="Rectangle 132"/>
                <p:cNvSpPr>
                  <a:spLocks noChangeArrowheads="1"/>
                </p:cNvSpPr>
                <p:nvPr/>
              </p:nvSpPr>
              <p:spPr bwMode="auto">
                <a:xfrm>
                  <a:off x="43" y="2398"/>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铂铑</a:t>
                  </a:r>
                  <a:r>
                    <a:rPr lang="en-US" altLang="zh-CN" sz="1200" baseline="-30000"/>
                    <a:t>30</a:t>
                  </a:r>
                  <a:r>
                    <a:rPr lang="en-US" altLang="zh-CN" sz="1200"/>
                    <a:t>-</a:t>
                  </a:r>
                  <a:r>
                    <a:rPr lang="zh-CN" altLang="en-US" sz="1200"/>
                    <a:t>铂铑</a:t>
                  </a:r>
                </a:p>
              </p:txBody>
            </p:sp>
            <p:sp>
              <p:nvSpPr>
                <p:cNvPr id="33074" name="Rectangle 133"/>
                <p:cNvSpPr>
                  <a:spLocks noChangeArrowheads="1"/>
                </p:cNvSpPr>
                <p:nvPr/>
              </p:nvSpPr>
              <p:spPr bwMode="auto">
                <a:xfrm>
                  <a:off x="0" y="2398"/>
                  <a:ext cx="524"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8" name="Group 134"/>
              <p:cNvGrpSpPr>
                <a:grpSpLocks/>
              </p:cNvGrpSpPr>
              <p:nvPr/>
            </p:nvGrpSpPr>
            <p:grpSpPr bwMode="auto">
              <a:xfrm>
                <a:off x="524" y="2398"/>
                <a:ext cx="338" cy="710"/>
                <a:chOff x="524" y="2398"/>
                <a:chExt cx="338" cy="710"/>
              </a:xfrm>
            </p:grpSpPr>
            <p:sp>
              <p:nvSpPr>
                <p:cNvPr id="33071" name="Rectangle 135"/>
                <p:cNvSpPr>
                  <a:spLocks noChangeArrowheads="1"/>
                </p:cNvSpPr>
                <p:nvPr/>
              </p:nvSpPr>
              <p:spPr bwMode="auto">
                <a:xfrm>
                  <a:off x="567" y="2398"/>
                  <a:ext cx="25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B</a:t>
                  </a:r>
                </a:p>
              </p:txBody>
            </p:sp>
            <p:sp>
              <p:nvSpPr>
                <p:cNvPr id="33072" name="Rectangle 136"/>
                <p:cNvSpPr>
                  <a:spLocks noChangeArrowheads="1"/>
                </p:cNvSpPr>
                <p:nvPr/>
              </p:nvSpPr>
              <p:spPr bwMode="auto">
                <a:xfrm>
                  <a:off x="524" y="2398"/>
                  <a:ext cx="338"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19" name="Group 137"/>
              <p:cNvGrpSpPr>
                <a:grpSpLocks/>
              </p:cNvGrpSpPr>
              <p:nvPr/>
            </p:nvGrpSpPr>
            <p:grpSpPr bwMode="auto">
              <a:xfrm>
                <a:off x="862" y="2398"/>
                <a:ext cx="278" cy="355"/>
                <a:chOff x="862" y="2398"/>
                <a:chExt cx="278" cy="355"/>
              </a:xfrm>
            </p:grpSpPr>
            <p:sp>
              <p:nvSpPr>
                <p:cNvPr id="33069" name="Rectangle 138"/>
                <p:cNvSpPr>
                  <a:spLocks noChangeArrowheads="1"/>
                </p:cNvSpPr>
                <p:nvPr/>
              </p:nvSpPr>
              <p:spPr bwMode="auto">
                <a:xfrm>
                  <a:off x="905" y="2398"/>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正</a:t>
                  </a:r>
                </a:p>
              </p:txBody>
            </p:sp>
            <p:sp>
              <p:nvSpPr>
                <p:cNvPr id="33070" name="Rectangle 139"/>
                <p:cNvSpPr>
                  <a:spLocks noChangeArrowheads="1"/>
                </p:cNvSpPr>
                <p:nvPr/>
              </p:nvSpPr>
              <p:spPr bwMode="auto">
                <a:xfrm>
                  <a:off x="862" y="2398"/>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0" name="Group 140"/>
              <p:cNvGrpSpPr>
                <a:grpSpLocks/>
              </p:cNvGrpSpPr>
              <p:nvPr/>
            </p:nvGrpSpPr>
            <p:grpSpPr bwMode="auto">
              <a:xfrm>
                <a:off x="1140" y="2398"/>
                <a:ext cx="416" cy="355"/>
                <a:chOff x="1140" y="2398"/>
                <a:chExt cx="416" cy="355"/>
              </a:xfrm>
            </p:grpSpPr>
            <p:sp>
              <p:nvSpPr>
                <p:cNvPr id="33067" name="Rectangle 141"/>
                <p:cNvSpPr>
                  <a:spLocks noChangeArrowheads="1"/>
                </p:cNvSpPr>
                <p:nvPr/>
              </p:nvSpPr>
              <p:spPr bwMode="auto">
                <a:xfrm>
                  <a:off x="1183" y="2398"/>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较硬</a:t>
                  </a:r>
                </a:p>
              </p:txBody>
            </p:sp>
            <p:sp>
              <p:nvSpPr>
                <p:cNvPr id="33068" name="Rectangle 142"/>
                <p:cNvSpPr>
                  <a:spLocks noChangeArrowheads="1"/>
                </p:cNvSpPr>
                <p:nvPr/>
              </p:nvSpPr>
              <p:spPr bwMode="auto">
                <a:xfrm>
                  <a:off x="1140" y="2398"/>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1" name="Group 143"/>
              <p:cNvGrpSpPr>
                <a:grpSpLocks/>
              </p:cNvGrpSpPr>
              <p:nvPr/>
            </p:nvGrpSpPr>
            <p:grpSpPr bwMode="auto">
              <a:xfrm>
                <a:off x="1556" y="2398"/>
                <a:ext cx="423" cy="710"/>
                <a:chOff x="1556" y="2398"/>
                <a:chExt cx="423" cy="710"/>
              </a:xfrm>
            </p:grpSpPr>
            <p:sp>
              <p:nvSpPr>
                <p:cNvPr id="33065" name="Rectangle 144"/>
                <p:cNvSpPr>
                  <a:spLocks noChangeArrowheads="1"/>
                </p:cNvSpPr>
                <p:nvPr/>
              </p:nvSpPr>
              <p:spPr bwMode="auto">
                <a:xfrm>
                  <a:off x="1599" y="2398"/>
                  <a:ext cx="33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0.033</a:t>
                  </a:r>
                </a:p>
              </p:txBody>
            </p:sp>
            <p:sp>
              <p:nvSpPr>
                <p:cNvPr id="33066" name="Rectangle 145"/>
                <p:cNvSpPr>
                  <a:spLocks noChangeArrowheads="1"/>
                </p:cNvSpPr>
                <p:nvPr/>
              </p:nvSpPr>
              <p:spPr bwMode="auto">
                <a:xfrm>
                  <a:off x="1556" y="2398"/>
                  <a:ext cx="42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2" name="Group 146"/>
              <p:cNvGrpSpPr>
                <a:grpSpLocks/>
              </p:cNvGrpSpPr>
              <p:nvPr/>
            </p:nvGrpSpPr>
            <p:grpSpPr bwMode="auto">
              <a:xfrm>
                <a:off x="1979" y="2398"/>
                <a:ext cx="445" cy="710"/>
                <a:chOff x="1979" y="2398"/>
                <a:chExt cx="445" cy="710"/>
              </a:xfrm>
            </p:grpSpPr>
            <p:sp>
              <p:nvSpPr>
                <p:cNvPr id="33063" name="Rectangle 147"/>
                <p:cNvSpPr>
                  <a:spLocks noChangeArrowheads="1"/>
                </p:cNvSpPr>
                <p:nvPr/>
              </p:nvSpPr>
              <p:spPr bwMode="auto">
                <a:xfrm>
                  <a:off x="2022" y="2398"/>
                  <a:ext cx="35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0~1600</a:t>
                  </a:r>
                </a:p>
              </p:txBody>
            </p:sp>
            <p:sp>
              <p:nvSpPr>
                <p:cNvPr id="33064" name="Rectangle 148"/>
                <p:cNvSpPr>
                  <a:spLocks noChangeArrowheads="1"/>
                </p:cNvSpPr>
                <p:nvPr/>
              </p:nvSpPr>
              <p:spPr bwMode="auto">
                <a:xfrm>
                  <a:off x="1979" y="2398"/>
                  <a:ext cx="445"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3" name="Group 149"/>
              <p:cNvGrpSpPr>
                <a:grpSpLocks/>
              </p:cNvGrpSpPr>
              <p:nvPr/>
            </p:nvGrpSpPr>
            <p:grpSpPr bwMode="auto">
              <a:xfrm>
                <a:off x="2424" y="2398"/>
                <a:ext cx="320" cy="710"/>
                <a:chOff x="2424" y="2398"/>
                <a:chExt cx="320" cy="710"/>
              </a:xfrm>
            </p:grpSpPr>
            <p:sp>
              <p:nvSpPr>
                <p:cNvPr id="33061" name="Rectangle 150"/>
                <p:cNvSpPr>
                  <a:spLocks noChangeArrowheads="1"/>
                </p:cNvSpPr>
                <p:nvPr/>
              </p:nvSpPr>
              <p:spPr bwMode="auto">
                <a:xfrm>
                  <a:off x="2467" y="2398"/>
                  <a:ext cx="23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1800</a:t>
                  </a:r>
                </a:p>
              </p:txBody>
            </p:sp>
            <p:sp>
              <p:nvSpPr>
                <p:cNvPr id="33062" name="Rectangle 151"/>
                <p:cNvSpPr>
                  <a:spLocks noChangeArrowheads="1"/>
                </p:cNvSpPr>
                <p:nvPr/>
              </p:nvSpPr>
              <p:spPr bwMode="auto">
                <a:xfrm>
                  <a:off x="2424" y="2398"/>
                  <a:ext cx="320"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4" name="Group 152"/>
              <p:cNvGrpSpPr>
                <a:grpSpLocks/>
              </p:cNvGrpSpPr>
              <p:nvPr/>
            </p:nvGrpSpPr>
            <p:grpSpPr bwMode="auto">
              <a:xfrm>
                <a:off x="2744" y="2398"/>
                <a:ext cx="283" cy="710"/>
                <a:chOff x="2744" y="2398"/>
                <a:chExt cx="283" cy="710"/>
              </a:xfrm>
            </p:grpSpPr>
            <p:sp>
              <p:nvSpPr>
                <p:cNvPr id="33059" name="Rectangle 153"/>
                <p:cNvSpPr>
                  <a:spLocks noChangeArrowheads="1"/>
                </p:cNvSpPr>
                <p:nvPr/>
              </p:nvSpPr>
              <p:spPr bwMode="auto">
                <a:xfrm>
                  <a:off x="2787" y="2398"/>
                  <a:ext cx="19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Ⅲ</a:t>
                  </a:r>
                </a:p>
              </p:txBody>
            </p:sp>
            <p:sp>
              <p:nvSpPr>
                <p:cNvPr id="33060" name="Rectangle 154"/>
                <p:cNvSpPr>
                  <a:spLocks noChangeArrowheads="1"/>
                </p:cNvSpPr>
                <p:nvPr/>
              </p:nvSpPr>
              <p:spPr bwMode="auto">
                <a:xfrm>
                  <a:off x="2744" y="2398"/>
                  <a:ext cx="28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5" name="Group 155"/>
              <p:cNvGrpSpPr>
                <a:grpSpLocks/>
              </p:cNvGrpSpPr>
              <p:nvPr/>
            </p:nvGrpSpPr>
            <p:grpSpPr bwMode="auto">
              <a:xfrm>
                <a:off x="3027" y="2398"/>
                <a:ext cx="446" cy="355"/>
                <a:chOff x="3027" y="2398"/>
                <a:chExt cx="446" cy="355"/>
              </a:xfrm>
            </p:grpSpPr>
            <p:sp>
              <p:nvSpPr>
                <p:cNvPr id="33057" name="Rectangle 156"/>
                <p:cNvSpPr>
                  <a:spLocks noChangeArrowheads="1"/>
                </p:cNvSpPr>
                <p:nvPr/>
              </p:nvSpPr>
              <p:spPr bwMode="auto">
                <a:xfrm>
                  <a:off x="3070" y="2398"/>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600~900</a:t>
                  </a:r>
                </a:p>
              </p:txBody>
            </p:sp>
            <p:sp>
              <p:nvSpPr>
                <p:cNvPr id="33058" name="Rectangle 157"/>
                <p:cNvSpPr>
                  <a:spLocks noChangeArrowheads="1"/>
                </p:cNvSpPr>
                <p:nvPr/>
              </p:nvSpPr>
              <p:spPr bwMode="auto">
                <a:xfrm>
                  <a:off x="3027" y="2398"/>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6" name="Group 158"/>
              <p:cNvGrpSpPr>
                <a:grpSpLocks/>
              </p:cNvGrpSpPr>
              <p:nvPr/>
            </p:nvGrpSpPr>
            <p:grpSpPr bwMode="auto">
              <a:xfrm>
                <a:off x="3473" y="2398"/>
                <a:ext cx="711" cy="355"/>
                <a:chOff x="3473" y="2398"/>
                <a:chExt cx="711" cy="355"/>
              </a:xfrm>
            </p:grpSpPr>
            <p:sp>
              <p:nvSpPr>
                <p:cNvPr id="33055" name="Rectangle 159"/>
                <p:cNvSpPr>
                  <a:spLocks noChangeArrowheads="1"/>
                </p:cNvSpPr>
                <p:nvPr/>
              </p:nvSpPr>
              <p:spPr bwMode="auto">
                <a:xfrm>
                  <a:off x="3516" y="2398"/>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a:t>
                  </a:r>
                </a:p>
              </p:txBody>
            </p:sp>
            <p:sp>
              <p:nvSpPr>
                <p:cNvPr id="33056" name="Rectangle 160"/>
                <p:cNvSpPr>
                  <a:spLocks noChangeArrowheads="1"/>
                </p:cNvSpPr>
                <p:nvPr/>
              </p:nvSpPr>
              <p:spPr bwMode="auto">
                <a:xfrm>
                  <a:off x="3473" y="2398"/>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7" name="Group 161"/>
              <p:cNvGrpSpPr>
                <a:grpSpLocks/>
              </p:cNvGrpSpPr>
              <p:nvPr/>
            </p:nvGrpSpPr>
            <p:grpSpPr bwMode="auto">
              <a:xfrm>
                <a:off x="862" y="2753"/>
                <a:ext cx="278" cy="355"/>
                <a:chOff x="862" y="2753"/>
                <a:chExt cx="278" cy="355"/>
              </a:xfrm>
            </p:grpSpPr>
            <p:sp>
              <p:nvSpPr>
                <p:cNvPr id="33053" name="Rectangle 162"/>
                <p:cNvSpPr>
                  <a:spLocks noChangeArrowheads="1"/>
                </p:cNvSpPr>
                <p:nvPr/>
              </p:nvSpPr>
              <p:spPr bwMode="auto">
                <a:xfrm>
                  <a:off x="905" y="2753"/>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负</a:t>
                  </a:r>
                </a:p>
              </p:txBody>
            </p:sp>
            <p:sp>
              <p:nvSpPr>
                <p:cNvPr id="33054" name="Rectangle 163"/>
                <p:cNvSpPr>
                  <a:spLocks noChangeArrowheads="1"/>
                </p:cNvSpPr>
                <p:nvPr/>
              </p:nvSpPr>
              <p:spPr bwMode="auto">
                <a:xfrm>
                  <a:off x="862" y="2753"/>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8" name="Group 164"/>
              <p:cNvGrpSpPr>
                <a:grpSpLocks/>
              </p:cNvGrpSpPr>
              <p:nvPr/>
            </p:nvGrpSpPr>
            <p:grpSpPr bwMode="auto">
              <a:xfrm>
                <a:off x="1140" y="2753"/>
                <a:ext cx="416" cy="355"/>
                <a:chOff x="1140" y="2753"/>
                <a:chExt cx="416" cy="355"/>
              </a:xfrm>
            </p:grpSpPr>
            <p:sp>
              <p:nvSpPr>
                <p:cNvPr id="33051" name="Rectangle 165"/>
                <p:cNvSpPr>
                  <a:spLocks noChangeArrowheads="1"/>
                </p:cNvSpPr>
                <p:nvPr/>
              </p:nvSpPr>
              <p:spPr bwMode="auto">
                <a:xfrm>
                  <a:off x="1183" y="2753"/>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稍软</a:t>
                  </a:r>
                </a:p>
              </p:txBody>
            </p:sp>
            <p:sp>
              <p:nvSpPr>
                <p:cNvPr id="33052" name="Rectangle 166"/>
                <p:cNvSpPr>
                  <a:spLocks noChangeArrowheads="1"/>
                </p:cNvSpPr>
                <p:nvPr/>
              </p:nvSpPr>
              <p:spPr bwMode="auto">
                <a:xfrm>
                  <a:off x="1140" y="2753"/>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29" name="Group 167"/>
              <p:cNvGrpSpPr>
                <a:grpSpLocks/>
              </p:cNvGrpSpPr>
              <p:nvPr/>
            </p:nvGrpSpPr>
            <p:grpSpPr bwMode="auto">
              <a:xfrm>
                <a:off x="3027" y="2753"/>
                <a:ext cx="446" cy="355"/>
                <a:chOff x="3027" y="2753"/>
                <a:chExt cx="446" cy="355"/>
              </a:xfrm>
            </p:grpSpPr>
            <p:sp>
              <p:nvSpPr>
                <p:cNvPr id="33049" name="Rectangle 168"/>
                <p:cNvSpPr>
                  <a:spLocks noChangeArrowheads="1"/>
                </p:cNvSpPr>
                <p:nvPr/>
              </p:nvSpPr>
              <p:spPr bwMode="auto">
                <a:xfrm>
                  <a:off x="3070" y="2753"/>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a:t>
                  </a:r>
                  <a:r>
                    <a:rPr lang="en-US" altLang="zh-CN" sz="1200"/>
                    <a:t>800</a:t>
                  </a:r>
                </a:p>
              </p:txBody>
            </p:sp>
            <p:sp>
              <p:nvSpPr>
                <p:cNvPr id="33050" name="Rectangle 169"/>
                <p:cNvSpPr>
                  <a:spLocks noChangeArrowheads="1"/>
                </p:cNvSpPr>
                <p:nvPr/>
              </p:nvSpPr>
              <p:spPr bwMode="auto">
                <a:xfrm>
                  <a:off x="3027" y="2753"/>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0" name="Group 170"/>
              <p:cNvGrpSpPr>
                <a:grpSpLocks/>
              </p:cNvGrpSpPr>
              <p:nvPr/>
            </p:nvGrpSpPr>
            <p:grpSpPr bwMode="auto">
              <a:xfrm>
                <a:off x="3473" y="2753"/>
                <a:ext cx="711" cy="355"/>
                <a:chOff x="3473" y="2753"/>
                <a:chExt cx="711" cy="355"/>
              </a:xfrm>
            </p:grpSpPr>
            <p:sp>
              <p:nvSpPr>
                <p:cNvPr id="33047" name="Rectangle 171"/>
                <p:cNvSpPr>
                  <a:spLocks noChangeArrowheads="1"/>
                </p:cNvSpPr>
                <p:nvPr/>
              </p:nvSpPr>
              <p:spPr bwMode="auto">
                <a:xfrm>
                  <a:off x="3516" y="2753"/>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±0.5%t</a:t>
                  </a:r>
                </a:p>
              </p:txBody>
            </p:sp>
            <p:sp>
              <p:nvSpPr>
                <p:cNvPr id="33048" name="Rectangle 172"/>
                <p:cNvSpPr>
                  <a:spLocks noChangeArrowheads="1"/>
                </p:cNvSpPr>
                <p:nvPr/>
              </p:nvSpPr>
              <p:spPr bwMode="auto">
                <a:xfrm>
                  <a:off x="3473" y="2753"/>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1" name="Group 173"/>
              <p:cNvGrpSpPr>
                <a:grpSpLocks/>
              </p:cNvGrpSpPr>
              <p:nvPr/>
            </p:nvGrpSpPr>
            <p:grpSpPr bwMode="auto">
              <a:xfrm>
                <a:off x="0" y="3108"/>
                <a:ext cx="524" cy="710"/>
                <a:chOff x="0" y="3108"/>
                <a:chExt cx="524" cy="710"/>
              </a:xfrm>
            </p:grpSpPr>
            <p:sp>
              <p:nvSpPr>
                <p:cNvPr id="33045" name="Rectangle 174"/>
                <p:cNvSpPr>
                  <a:spLocks noChangeArrowheads="1"/>
                </p:cNvSpPr>
                <p:nvPr/>
              </p:nvSpPr>
              <p:spPr bwMode="auto">
                <a:xfrm>
                  <a:off x="43" y="3108"/>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solidFill>
                        <a:srgbClr val="CC0000"/>
                      </a:solidFill>
                    </a:rPr>
                    <a:t>镍铬</a:t>
                  </a:r>
                  <a:r>
                    <a:rPr lang="en-US" altLang="zh-CN" sz="1200">
                      <a:solidFill>
                        <a:srgbClr val="CC0000"/>
                      </a:solidFill>
                    </a:rPr>
                    <a:t>-</a:t>
                  </a:r>
                  <a:r>
                    <a:rPr lang="zh-CN" altLang="en-US" sz="1200">
                      <a:solidFill>
                        <a:srgbClr val="CC0000"/>
                      </a:solidFill>
                    </a:rPr>
                    <a:t>镍硅</a:t>
                  </a:r>
                </a:p>
              </p:txBody>
            </p:sp>
            <p:sp>
              <p:nvSpPr>
                <p:cNvPr id="33046" name="Rectangle 175"/>
                <p:cNvSpPr>
                  <a:spLocks noChangeArrowheads="1"/>
                </p:cNvSpPr>
                <p:nvPr/>
              </p:nvSpPr>
              <p:spPr bwMode="auto">
                <a:xfrm>
                  <a:off x="0" y="3108"/>
                  <a:ext cx="524"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2" name="Group 176"/>
              <p:cNvGrpSpPr>
                <a:grpSpLocks/>
              </p:cNvGrpSpPr>
              <p:nvPr/>
            </p:nvGrpSpPr>
            <p:grpSpPr bwMode="auto">
              <a:xfrm>
                <a:off x="524" y="3108"/>
                <a:ext cx="338" cy="710"/>
                <a:chOff x="524" y="3108"/>
                <a:chExt cx="338" cy="710"/>
              </a:xfrm>
            </p:grpSpPr>
            <p:sp>
              <p:nvSpPr>
                <p:cNvPr id="33043" name="Rectangle 177"/>
                <p:cNvSpPr>
                  <a:spLocks noChangeArrowheads="1"/>
                </p:cNvSpPr>
                <p:nvPr/>
              </p:nvSpPr>
              <p:spPr bwMode="auto">
                <a:xfrm>
                  <a:off x="567" y="3108"/>
                  <a:ext cx="25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K</a:t>
                  </a:r>
                </a:p>
              </p:txBody>
            </p:sp>
            <p:sp>
              <p:nvSpPr>
                <p:cNvPr id="33044" name="Rectangle 178"/>
                <p:cNvSpPr>
                  <a:spLocks noChangeArrowheads="1"/>
                </p:cNvSpPr>
                <p:nvPr/>
              </p:nvSpPr>
              <p:spPr bwMode="auto">
                <a:xfrm>
                  <a:off x="524" y="3108"/>
                  <a:ext cx="338"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3" name="Group 179"/>
              <p:cNvGrpSpPr>
                <a:grpSpLocks/>
              </p:cNvGrpSpPr>
              <p:nvPr/>
            </p:nvGrpSpPr>
            <p:grpSpPr bwMode="auto">
              <a:xfrm>
                <a:off x="862" y="3108"/>
                <a:ext cx="278" cy="355"/>
                <a:chOff x="862" y="3108"/>
                <a:chExt cx="278" cy="355"/>
              </a:xfrm>
            </p:grpSpPr>
            <p:sp>
              <p:nvSpPr>
                <p:cNvPr id="33041" name="Rectangle 180"/>
                <p:cNvSpPr>
                  <a:spLocks noChangeArrowheads="1"/>
                </p:cNvSpPr>
                <p:nvPr/>
              </p:nvSpPr>
              <p:spPr bwMode="auto">
                <a:xfrm>
                  <a:off x="905" y="3108"/>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正</a:t>
                  </a:r>
                </a:p>
              </p:txBody>
            </p:sp>
            <p:sp>
              <p:nvSpPr>
                <p:cNvPr id="33042" name="Rectangle 181"/>
                <p:cNvSpPr>
                  <a:spLocks noChangeArrowheads="1"/>
                </p:cNvSpPr>
                <p:nvPr/>
              </p:nvSpPr>
              <p:spPr bwMode="auto">
                <a:xfrm>
                  <a:off x="862" y="3108"/>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4" name="Group 182"/>
              <p:cNvGrpSpPr>
                <a:grpSpLocks/>
              </p:cNvGrpSpPr>
              <p:nvPr/>
            </p:nvGrpSpPr>
            <p:grpSpPr bwMode="auto">
              <a:xfrm>
                <a:off x="1140" y="3108"/>
                <a:ext cx="416" cy="355"/>
                <a:chOff x="1140" y="3108"/>
                <a:chExt cx="416" cy="355"/>
              </a:xfrm>
            </p:grpSpPr>
            <p:sp>
              <p:nvSpPr>
                <p:cNvPr id="33039" name="Rectangle 183"/>
                <p:cNvSpPr>
                  <a:spLocks noChangeArrowheads="1"/>
                </p:cNvSpPr>
                <p:nvPr/>
              </p:nvSpPr>
              <p:spPr bwMode="auto">
                <a:xfrm>
                  <a:off x="1183" y="3108"/>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不亲磁</a:t>
                  </a:r>
                </a:p>
              </p:txBody>
            </p:sp>
            <p:sp>
              <p:nvSpPr>
                <p:cNvPr id="33040" name="Rectangle 184"/>
                <p:cNvSpPr>
                  <a:spLocks noChangeArrowheads="1"/>
                </p:cNvSpPr>
                <p:nvPr/>
              </p:nvSpPr>
              <p:spPr bwMode="auto">
                <a:xfrm>
                  <a:off x="1140" y="3108"/>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5" name="Group 185"/>
              <p:cNvGrpSpPr>
                <a:grpSpLocks/>
              </p:cNvGrpSpPr>
              <p:nvPr/>
            </p:nvGrpSpPr>
            <p:grpSpPr bwMode="auto">
              <a:xfrm>
                <a:off x="1556" y="3108"/>
                <a:ext cx="423" cy="710"/>
                <a:chOff x="1556" y="3108"/>
                <a:chExt cx="423" cy="710"/>
              </a:xfrm>
            </p:grpSpPr>
            <p:sp>
              <p:nvSpPr>
                <p:cNvPr id="33037" name="Rectangle 186"/>
                <p:cNvSpPr>
                  <a:spLocks noChangeArrowheads="1"/>
                </p:cNvSpPr>
                <p:nvPr/>
              </p:nvSpPr>
              <p:spPr bwMode="auto">
                <a:xfrm>
                  <a:off x="1599" y="3108"/>
                  <a:ext cx="33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4.096</a:t>
                  </a:r>
                </a:p>
              </p:txBody>
            </p:sp>
            <p:sp>
              <p:nvSpPr>
                <p:cNvPr id="33038" name="Rectangle 187"/>
                <p:cNvSpPr>
                  <a:spLocks noChangeArrowheads="1"/>
                </p:cNvSpPr>
                <p:nvPr/>
              </p:nvSpPr>
              <p:spPr bwMode="auto">
                <a:xfrm>
                  <a:off x="1556" y="3108"/>
                  <a:ext cx="42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6" name="Group 188"/>
              <p:cNvGrpSpPr>
                <a:grpSpLocks/>
              </p:cNvGrpSpPr>
              <p:nvPr/>
            </p:nvGrpSpPr>
            <p:grpSpPr bwMode="auto">
              <a:xfrm>
                <a:off x="1979" y="3108"/>
                <a:ext cx="445" cy="710"/>
                <a:chOff x="1979" y="3108"/>
                <a:chExt cx="445" cy="710"/>
              </a:xfrm>
            </p:grpSpPr>
            <p:sp>
              <p:nvSpPr>
                <p:cNvPr id="33035" name="Rectangle 189"/>
                <p:cNvSpPr>
                  <a:spLocks noChangeArrowheads="1"/>
                </p:cNvSpPr>
                <p:nvPr/>
              </p:nvSpPr>
              <p:spPr bwMode="auto">
                <a:xfrm>
                  <a:off x="2022" y="3108"/>
                  <a:ext cx="35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0~1200</a:t>
                  </a:r>
                </a:p>
              </p:txBody>
            </p:sp>
            <p:sp>
              <p:nvSpPr>
                <p:cNvPr id="33036" name="Rectangle 190"/>
                <p:cNvSpPr>
                  <a:spLocks noChangeArrowheads="1"/>
                </p:cNvSpPr>
                <p:nvPr/>
              </p:nvSpPr>
              <p:spPr bwMode="auto">
                <a:xfrm>
                  <a:off x="1979" y="3108"/>
                  <a:ext cx="445"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7" name="Group 191"/>
              <p:cNvGrpSpPr>
                <a:grpSpLocks/>
              </p:cNvGrpSpPr>
              <p:nvPr/>
            </p:nvGrpSpPr>
            <p:grpSpPr bwMode="auto">
              <a:xfrm>
                <a:off x="2424" y="3108"/>
                <a:ext cx="320" cy="710"/>
                <a:chOff x="2424" y="3108"/>
                <a:chExt cx="320" cy="710"/>
              </a:xfrm>
            </p:grpSpPr>
            <p:sp>
              <p:nvSpPr>
                <p:cNvPr id="33033" name="Rectangle 192"/>
                <p:cNvSpPr>
                  <a:spLocks noChangeArrowheads="1"/>
                </p:cNvSpPr>
                <p:nvPr/>
              </p:nvSpPr>
              <p:spPr bwMode="auto">
                <a:xfrm>
                  <a:off x="2467" y="3108"/>
                  <a:ext cx="23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1300</a:t>
                  </a:r>
                </a:p>
              </p:txBody>
            </p:sp>
            <p:sp>
              <p:nvSpPr>
                <p:cNvPr id="33034" name="Rectangle 193"/>
                <p:cNvSpPr>
                  <a:spLocks noChangeArrowheads="1"/>
                </p:cNvSpPr>
                <p:nvPr/>
              </p:nvSpPr>
              <p:spPr bwMode="auto">
                <a:xfrm>
                  <a:off x="2424" y="3108"/>
                  <a:ext cx="320"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8" name="Group 194"/>
              <p:cNvGrpSpPr>
                <a:grpSpLocks/>
              </p:cNvGrpSpPr>
              <p:nvPr/>
            </p:nvGrpSpPr>
            <p:grpSpPr bwMode="auto">
              <a:xfrm>
                <a:off x="2744" y="3108"/>
                <a:ext cx="283" cy="355"/>
                <a:chOff x="2744" y="3108"/>
                <a:chExt cx="283" cy="355"/>
              </a:xfrm>
            </p:grpSpPr>
            <p:sp>
              <p:nvSpPr>
                <p:cNvPr id="33031" name="Rectangle 195"/>
                <p:cNvSpPr>
                  <a:spLocks noChangeArrowheads="1"/>
                </p:cNvSpPr>
                <p:nvPr/>
              </p:nvSpPr>
              <p:spPr bwMode="auto">
                <a:xfrm>
                  <a:off x="2787" y="3108"/>
                  <a:ext cx="19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Ⅱ</a:t>
                  </a:r>
                </a:p>
              </p:txBody>
            </p:sp>
            <p:sp>
              <p:nvSpPr>
                <p:cNvPr id="33032" name="Rectangle 196"/>
                <p:cNvSpPr>
                  <a:spLocks noChangeArrowheads="1"/>
                </p:cNvSpPr>
                <p:nvPr/>
              </p:nvSpPr>
              <p:spPr bwMode="auto">
                <a:xfrm>
                  <a:off x="2744" y="3108"/>
                  <a:ext cx="283"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39" name="Group 197"/>
              <p:cNvGrpSpPr>
                <a:grpSpLocks/>
              </p:cNvGrpSpPr>
              <p:nvPr/>
            </p:nvGrpSpPr>
            <p:grpSpPr bwMode="auto">
              <a:xfrm>
                <a:off x="3027" y="3108"/>
                <a:ext cx="446" cy="355"/>
                <a:chOff x="3027" y="3108"/>
                <a:chExt cx="446" cy="355"/>
              </a:xfrm>
            </p:grpSpPr>
            <p:sp>
              <p:nvSpPr>
                <p:cNvPr id="33029" name="Rectangle 198"/>
                <p:cNvSpPr>
                  <a:spLocks noChangeArrowheads="1"/>
                </p:cNvSpPr>
                <p:nvPr/>
              </p:nvSpPr>
              <p:spPr bwMode="auto">
                <a:xfrm>
                  <a:off x="3070" y="3108"/>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-40~1300</a:t>
                  </a:r>
                </a:p>
              </p:txBody>
            </p:sp>
            <p:sp>
              <p:nvSpPr>
                <p:cNvPr id="33030" name="Rectangle 199"/>
                <p:cNvSpPr>
                  <a:spLocks noChangeArrowheads="1"/>
                </p:cNvSpPr>
                <p:nvPr/>
              </p:nvSpPr>
              <p:spPr bwMode="auto">
                <a:xfrm>
                  <a:off x="3027" y="3108"/>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0" name="Group 200"/>
              <p:cNvGrpSpPr>
                <a:grpSpLocks/>
              </p:cNvGrpSpPr>
              <p:nvPr/>
            </p:nvGrpSpPr>
            <p:grpSpPr bwMode="auto">
              <a:xfrm>
                <a:off x="3473" y="3108"/>
                <a:ext cx="711" cy="355"/>
                <a:chOff x="3473" y="3108"/>
                <a:chExt cx="711" cy="355"/>
              </a:xfrm>
            </p:grpSpPr>
            <p:sp>
              <p:nvSpPr>
                <p:cNvPr id="33027" name="Rectangle 201"/>
                <p:cNvSpPr>
                  <a:spLocks noChangeArrowheads="1"/>
                </p:cNvSpPr>
                <p:nvPr/>
              </p:nvSpPr>
              <p:spPr bwMode="auto">
                <a:xfrm>
                  <a:off x="3516" y="3108"/>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±2.5℃</a:t>
                  </a:r>
                  <a:r>
                    <a:rPr lang="zh-CN" altLang="en-US" sz="1200"/>
                    <a:t>或</a:t>
                  </a:r>
                  <a:r>
                    <a:rPr lang="en-US" altLang="zh-CN" sz="1200"/>
                    <a:t>±0.75%t</a:t>
                  </a:r>
                </a:p>
              </p:txBody>
            </p:sp>
            <p:sp>
              <p:nvSpPr>
                <p:cNvPr id="33028" name="Rectangle 202"/>
                <p:cNvSpPr>
                  <a:spLocks noChangeArrowheads="1"/>
                </p:cNvSpPr>
                <p:nvPr/>
              </p:nvSpPr>
              <p:spPr bwMode="auto">
                <a:xfrm>
                  <a:off x="3473" y="3108"/>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1" name="Group 203"/>
              <p:cNvGrpSpPr>
                <a:grpSpLocks/>
              </p:cNvGrpSpPr>
              <p:nvPr/>
            </p:nvGrpSpPr>
            <p:grpSpPr bwMode="auto">
              <a:xfrm>
                <a:off x="862" y="3463"/>
                <a:ext cx="278" cy="355"/>
                <a:chOff x="862" y="3463"/>
                <a:chExt cx="278" cy="355"/>
              </a:xfrm>
            </p:grpSpPr>
            <p:sp>
              <p:nvSpPr>
                <p:cNvPr id="33025" name="Rectangle 204"/>
                <p:cNvSpPr>
                  <a:spLocks noChangeArrowheads="1"/>
                </p:cNvSpPr>
                <p:nvPr/>
              </p:nvSpPr>
              <p:spPr bwMode="auto">
                <a:xfrm>
                  <a:off x="905" y="3463"/>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负</a:t>
                  </a:r>
                </a:p>
              </p:txBody>
            </p:sp>
            <p:sp>
              <p:nvSpPr>
                <p:cNvPr id="33026" name="Rectangle 205"/>
                <p:cNvSpPr>
                  <a:spLocks noChangeArrowheads="1"/>
                </p:cNvSpPr>
                <p:nvPr/>
              </p:nvSpPr>
              <p:spPr bwMode="auto">
                <a:xfrm>
                  <a:off x="862" y="3463"/>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2" name="Group 206"/>
              <p:cNvGrpSpPr>
                <a:grpSpLocks/>
              </p:cNvGrpSpPr>
              <p:nvPr/>
            </p:nvGrpSpPr>
            <p:grpSpPr bwMode="auto">
              <a:xfrm>
                <a:off x="1140" y="3463"/>
                <a:ext cx="416" cy="355"/>
                <a:chOff x="1140" y="3463"/>
                <a:chExt cx="416" cy="355"/>
              </a:xfrm>
            </p:grpSpPr>
            <p:sp>
              <p:nvSpPr>
                <p:cNvPr id="33023" name="Rectangle 207"/>
                <p:cNvSpPr>
                  <a:spLocks noChangeArrowheads="1"/>
                </p:cNvSpPr>
                <p:nvPr/>
              </p:nvSpPr>
              <p:spPr bwMode="auto">
                <a:xfrm>
                  <a:off x="1183" y="3463"/>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稍亲磁</a:t>
                  </a:r>
                </a:p>
              </p:txBody>
            </p:sp>
            <p:sp>
              <p:nvSpPr>
                <p:cNvPr id="33024" name="Rectangle 208"/>
                <p:cNvSpPr>
                  <a:spLocks noChangeArrowheads="1"/>
                </p:cNvSpPr>
                <p:nvPr/>
              </p:nvSpPr>
              <p:spPr bwMode="auto">
                <a:xfrm>
                  <a:off x="1140" y="3463"/>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3" name="Group 209"/>
              <p:cNvGrpSpPr>
                <a:grpSpLocks/>
              </p:cNvGrpSpPr>
              <p:nvPr/>
            </p:nvGrpSpPr>
            <p:grpSpPr bwMode="auto">
              <a:xfrm>
                <a:off x="2744" y="3463"/>
                <a:ext cx="283" cy="355"/>
                <a:chOff x="2744" y="3463"/>
                <a:chExt cx="283" cy="355"/>
              </a:xfrm>
            </p:grpSpPr>
            <p:sp>
              <p:nvSpPr>
                <p:cNvPr id="33021" name="Rectangle 210"/>
                <p:cNvSpPr>
                  <a:spLocks noChangeArrowheads="1"/>
                </p:cNvSpPr>
                <p:nvPr/>
              </p:nvSpPr>
              <p:spPr bwMode="auto">
                <a:xfrm>
                  <a:off x="2787" y="3463"/>
                  <a:ext cx="19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Ⅲ</a:t>
                  </a:r>
                </a:p>
              </p:txBody>
            </p:sp>
            <p:sp>
              <p:nvSpPr>
                <p:cNvPr id="33022" name="Rectangle 211"/>
                <p:cNvSpPr>
                  <a:spLocks noChangeArrowheads="1"/>
                </p:cNvSpPr>
                <p:nvPr/>
              </p:nvSpPr>
              <p:spPr bwMode="auto">
                <a:xfrm>
                  <a:off x="2744" y="3463"/>
                  <a:ext cx="283"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4" name="Group 212"/>
              <p:cNvGrpSpPr>
                <a:grpSpLocks/>
              </p:cNvGrpSpPr>
              <p:nvPr/>
            </p:nvGrpSpPr>
            <p:grpSpPr bwMode="auto">
              <a:xfrm>
                <a:off x="3027" y="3463"/>
                <a:ext cx="446" cy="355"/>
                <a:chOff x="3027" y="3463"/>
                <a:chExt cx="446" cy="355"/>
              </a:xfrm>
            </p:grpSpPr>
            <p:sp>
              <p:nvSpPr>
                <p:cNvPr id="33019" name="Rectangle 213"/>
                <p:cNvSpPr>
                  <a:spLocks noChangeArrowheads="1"/>
                </p:cNvSpPr>
                <p:nvPr/>
              </p:nvSpPr>
              <p:spPr bwMode="auto">
                <a:xfrm>
                  <a:off x="3070" y="3463"/>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-200~40</a:t>
                  </a:r>
                </a:p>
              </p:txBody>
            </p:sp>
            <p:sp>
              <p:nvSpPr>
                <p:cNvPr id="33020" name="Rectangle 214"/>
                <p:cNvSpPr>
                  <a:spLocks noChangeArrowheads="1"/>
                </p:cNvSpPr>
                <p:nvPr/>
              </p:nvSpPr>
              <p:spPr bwMode="auto">
                <a:xfrm>
                  <a:off x="3027" y="3463"/>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5" name="Group 215"/>
              <p:cNvGrpSpPr>
                <a:grpSpLocks/>
              </p:cNvGrpSpPr>
              <p:nvPr/>
            </p:nvGrpSpPr>
            <p:grpSpPr bwMode="auto">
              <a:xfrm>
                <a:off x="3473" y="3463"/>
                <a:ext cx="711" cy="355"/>
                <a:chOff x="3473" y="3463"/>
                <a:chExt cx="711" cy="355"/>
              </a:xfrm>
            </p:grpSpPr>
            <p:sp>
              <p:nvSpPr>
                <p:cNvPr id="33017" name="Rectangle 216"/>
                <p:cNvSpPr>
                  <a:spLocks noChangeArrowheads="1"/>
                </p:cNvSpPr>
                <p:nvPr/>
              </p:nvSpPr>
              <p:spPr bwMode="auto">
                <a:xfrm>
                  <a:off x="3516" y="3463"/>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±2.5℃</a:t>
                  </a:r>
                  <a:r>
                    <a:rPr lang="zh-CN" altLang="en-US" sz="1200"/>
                    <a:t>或</a:t>
                  </a:r>
                  <a:r>
                    <a:rPr lang="en-US" altLang="zh-CN" sz="1200"/>
                    <a:t>±1.5%t</a:t>
                  </a:r>
                </a:p>
              </p:txBody>
            </p:sp>
            <p:sp>
              <p:nvSpPr>
                <p:cNvPr id="33018" name="Rectangle 217"/>
                <p:cNvSpPr>
                  <a:spLocks noChangeArrowheads="1"/>
                </p:cNvSpPr>
                <p:nvPr/>
              </p:nvSpPr>
              <p:spPr bwMode="auto">
                <a:xfrm>
                  <a:off x="3473" y="3463"/>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6" name="Group 218"/>
              <p:cNvGrpSpPr>
                <a:grpSpLocks/>
              </p:cNvGrpSpPr>
              <p:nvPr/>
            </p:nvGrpSpPr>
            <p:grpSpPr bwMode="auto">
              <a:xfrm>
                <a:off x="0" y="3818"/>
                <a:ext cx="524" cy="710"/>
                <a:chOff x="0" y="3818"/>
                <a:chExt cx="524" cy="710"/>
              </a:xfrm>
            </p:grpSpPr>
            <p:sp>
              <p:nvSpPr>
                <p:cNvPr id="33015" name="Rectangle 219"/>
                <p:cNvSpPr>
                  <a:spLocks noChangeArrowheads="1"/>
                </p:cNvSpPr>
                <p:nvPr/>
              </p:nvSpPr>
              <p:spPr bwMode="auto">
                <a:xfrm>
                  <a:off x="43" y="3818"/>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镍铬硅</a:t>
                  </a:r>
                  <a:r>
                    <a:rPr lang="en-US" altLang="zh-CN" sz="1200"/>
                    <a:t>-</a:t>
                  </a:r>
                  <a:r>
                    <a:rPr lang="zh-CN" altLang="en-US" sz="1200"/>
                    <a:t>镍硅</a:t>
                  </a:r>
                </a:p>
              </p:txBody>
            </p:sp>
            <p:sp>
              <p:nvSpPr>
                <p:cNvPr id="33016" name="Rectangle 220"/>
                <p:cNvSpPr>
                  <a:spLocks noChangeArrowheads="1"/>
                </p:cNvSpPr>
                <p:nvPr/>
              </p:nvSpPr>
              <p:spPr bwMode="auto">
                <a:xfrm>
                  <a:off x="0" y="3818"/>
                  <a:ext cx="524"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7" name="Group 221"/>
              <p:cNvGrpSpPr>
                <a:grpSpLocks/>
              </p:cNvGrpSpPr>
              <p:nvPr/>
            </p:nvGrpSpPr>
            <p:grpSpPr bwMode="auto">
              <a:xfrm>
                <a:off x="524" y="3818"/>
                <a:ext cx="338" cy="710"/>
                <a:chOff x="524" y="3818"/>
                <a:chExt cx="338" cy="710"/>
              </a:xfrm>
            </p:grpSpPr>
            <p:sp>
              <p:nvSpPr>
                <p:cNvPr id="33013" name="Rectangle 222"/>
                <p:cNvSpPr>
                  <a:spLocks noChangeArrowheads="1"/>
                </p:cNvSpPr>
                <p:nvPr/>
              </p:nvSpPr>
              <p:spPr bwMode="auto">
                <a:xfrm>
                  <a:off x="567" y="3818"/>
                  <a:ext cx="25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N</a:t>
                  </a:r>
                </a:p>
              </p:txBody>
            </p:sp>
            <p:sp>
              <p:nvSpPr>
                <p:cNvPr id="33014" name="Rectangle 223"/>
                <p:cNvSpPr>
                  <a:spLocks noChangeArrowheads="1"/>
                </p:cNvSpPr>
                <p:nvPr/>
              </p:nvSpPr>
              <p:spPr bwMode="auto">
                <a:xfrm>
                  <a:off x="524" y="3818"/>
                  <a:ext cx="338"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8" name="Group 224"/>
              <p:cNvGrpSpPr>
                <a:grpSpLocks/>
              </p:cNvGrpSpPr>
              <p:nvPr/>
            </p:nvGrpSpPr>
            <p:grpSpPr bwMode="auto">
              <a:xfrm>
                <a:off x="862" y="3818"/>
                <a:ext cx="278" cy="355"/>
                <a:chOff x="862" y="3818"/>
                <a:chExt cx="278" cy="355"/>
              </a:xfrm>
            </p:grpSpPr>
            <p:sp>
              <p:nvSpPr>
                <p:cNvPr id="33011" name="Rectangle 225"/>
                <p:cNvSpPr>
                  <a:spLocks noChangeArrowheads="1"/>
                </p:cNvSpPr>
                <p:nvPr/>
              </p:nvSpPr>
              <p:spPr bwMode="auto">
                <a:xfrm>
                  <a:off x="905" y="3818"/>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正</a:t>
                  </a:r>
                </a:p>
              </p:txBody>
            </p:sp>
            <p:sp>
              <p:nvSpPr>
                <p:cNvPr id="33012" name="Rectangle 226"/>
                <p:cNvSpPr>
                  <a:spLocks noChangeArrowheads="1"/>
                </p:cNvSpPr>
                <p:nvPr/>
              </p:nvSpPr>
              <p:spPr bwMode="auto">
                <a:xfrm>
                  <a:off x="862" y="3818"/>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49" name="Group 227"/>
              <p:cNvGrpSpPr>
                <a:grpSpLocks/>
              </p:cNvGrpSpPr>
              <p:nvPr/>
            </p:nvGrpSpPr>
            <p:grpSpPr bwMode="auto">
              <a:xfrm>
                <a:off x="1140" y="3818"/>
                <a:ext cx="416" cy="355"/>
                <a:chOff x="1140" y="3818"/>
                <a:chExt cx="416" cy="355"/>
              </a:xfrm>
            </p:grpSpPr>
            <p:sp>
              <p:nvSpPr>
                <p:cNvPr id="33009" name="Rectangle 228"/>
                <p:cNvSpPr>
                  <a:spLocks noChangeArrowheads="1"/>
                </p:cNvSpPr>
                <p:nvPr/>
              </p:nvSpPr>
              <p:spPr bwMode="auto">
                <a:xfrm>
                  <a:off x="1183" y="3818"/>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不亲磁</a:t>
                  </a:r>
                </a:p>
              </p:txBody>
            </p:sp>
            <p:sp>
              <p:nvSpPr>
                <p:cNvPr id="33010" name="Rectangle 229"/>
                <p:cNvSpPr>
                  <a:spLocks noChangeArrowheads="1"/>
                </p:cNvSpPr>
                <p:nvPr/>
              </p:nvSpPr>
              <p:spPr bwMode="auto">
                <a:xfrm>
                  <a:off x="1140" y="3818"/>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0" name="Group 230"/>
              <p:cNvGrpSpPr>
                <a:grpSpLocks/>
              </p:cNvGrpSpPr>
              <p:nvPr/>
            </p:nvGrpSpPr>
            <p:grpSpPr bwMode="auto">
              <a:xfrm>
                <a:off x="1556" y="3818"/>
                <a:ext cx="423" cy="710"/>
                <a:chOff x="1556" y="3818"/>
                <a:chExt cx="423" cy="710"/>
              </a:xfrm>
            </p:grpSpPr>
            <p:sp>
              <p:nvSpPr>
                <p:cNvPr id="33007" name="Rectangle 231"/>
                <p:cNvSpPr>
                  <a:spLocks noChangeArrowheads="1"/>
                </p:cNvSpPr>
                <p:nvPr/>
              </p:nvSpPr>
              <p:spPr bwMode="auto">
                <a:xfrm>
                  <a:off x="1599" y="3818"/>
                  <a:ext cx="33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2.774</a:t>
                  </a:r>
                </a:p>
              </p:txBody>
            </p:sp>
            <p:sp>
              <p:nvSpPr>
                <p:cNvPr id="33008" name="Rectangle 232"/>
                <p:cNvSpPr>
                  <a:spLocks noChangeArrowheads="1"/>
                </p:cNvSpPr>
                <p:nvPr/>
              </p:nvSpPr>
              <p:spPr bwMode="auto">
                <a:xfrm>
                  <a:off x="1556" y="3818"/>
                  <a:ext cx="42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1" name="Group 233"/>
              <p:cNvGrpSpPr>
                <a:grpSpLocks/>
              </p:cNvGrpSpPr>
              <p:nvPr/>
            </p:nvGrpSpPr>
            <p:grpSpPr bwMode="auto">
              <a:xfrm>
                <a:off x="1979" y="3818"/>
                <a:ext cx="445" cy="710"/>
                <a:chOff x="1979" y="3818"/>
                <a:chExt cx="445" cy="710"/>
              </a:xfrm>
            </p:grpSpPr>
            <p:sp>
              <p:nvSpPr>
                <p:cNvPr id="33005" name="Rectangle 234"/>
                <p:cNvSpPr>
                  <a:spLocks noChangeArrowheads="1"/>
                </p:cNvSpPr>
                <p:nvPr/>
              </p:nvSpPr>
              <p:spPr bwMode="auto">
                <a:xfrm>
                  <a:off x="2022" y="3818"/>
                  <a:ext cx="35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-200~1200</a:t>
                  </a:r>
                </a:p>
              </p:txBody>
            </p:sp>
            <p:sp>
              <p:nvSpPr>
                <p:cNvPr id="33006" name="Rectangle 235"/>
                <p:cNvSpPr>
                  <a:spLocks noChangeArrowheads="1"/>
                </p:cNvSpPr>
                <p:nvPr/>
              </p:nvSpPr>
              <p:spPr bwMode="auto">
                <a:xfrm>
                  <a:off x="1979" y="3818"/>
                  <a:ext cx="445"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2" name="Group 236"/>
              <p:cNvGrpSpPr>
                <a:grpSpLocks/>
              </p:cNvGrpSpPr>
              <p:nvPr/>
            </p:nvGrpSpPr>
            <p:grpSpPr bwMode="auto">
              <a:xfrm>
                <a:off x="2424" y="3818"/>
                <a:ext cx="320" cy="710"/>
                <a:chOff x="2424" y="3818"/>
                <a:chExt cx="320" cy="710"/>
              </a:xfrm>
            </p:grpSpPr>
            <p:sp>
              <p:nvSpPr>
                <p:cNvPr id="33003" name="Rectangle 237"/>
                <p:cNvSpPr>
                  <a:spLocks noChangeArrowheads="1"/>
                </p:cNvSpPr>
                <p:nvPr/>
              </p:nvSpPr>
              <p:spPr bwMode="auto">
                <a:xfrm>
                  <a:off x="2467" y="3818"/>
                  <a:ext cx="23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1300</a:t>
                  </a:r>
                </a:p>
              </p:txBody>
            </p:sp>
            <p:sp>
              <p:nvSpPr>
                <p:cNvPr id="33004" name="Rectangle 238"/>
                <p:cNvSpPr>
                  <a:spLocks noChangeArrowheads="1"/>
                </p:cNvSpPr>
                <p:nvPr/>
              </p:nvSpPr>
              <p:spPr bwMode="auto">
                <a:xfrm>
                  <a:off x="2424" y="3818"/>
                  <a:ext cx="320"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3" name="Group 239"/>
              <p:cNvGrpSpPr>
                <a:grpSpLocks/>
              </p:cNvGrpSpPr>
              <p:nvPr/>
            </p:nvGrpSpPr>
            <p:grpSpPr bwMode="auto">
              <a:xfrm>
                <a:off x="2744" y="3818"/>
                <a:ext cx="283" cy="355"/>
                <a:chOff x="2744" y="3818"/>
                <a:chExt cx="283" cy="355"/>
              </a:xfrm>
            </p:grpSpPr>
            <p:sp>
              <p:nvSpPr>
                <p:cNvPr id="33001" name="Rectangle 240"/>
                <p:cNvSpPr>
                  <a:spLocks noChangeArrowheads="1"/>
                </p:cNvSpPr>
                <p:nvPr/>
              </p:nvSpPr>
              <p:spPr bwMode="auto">
                <a:xfrm>
                  <a:off x="2787" y="3818"/>
                  <a:ext cx="19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Ⅰ</a:t>
                  </a:r>
                </a:p>
              </p:txBody>
            </p:sp>
            <p:sp>
              <p:nvSpPr>
                <p:cNvPr id="33002" name="Rectangle 241"/>
                <p:cNvSpPr>
                  <a:spLocks noChangeArrowheads="1"/>
                </p:cNvSpPr>
                <p:nvPr/>
              </p:nvSpPr>
              <p:spPr bwMode="auto">
                <a:xfrm>
                  <a:off x="2744" y="3818"/>
                  <a:ext cx="283"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4" name="Group 242"/>
              <p:cNvGrpSpPr>
                <a:grpSpLocks/>
              </p:cNvGrpSpPr>
              <p:nvPr/>
            </p:nvGrpSpPr>
            <p:grpSpPr bwMode="auto">
              <a:xfrm>
                <a:off x="3027" y="3818"/>
                <a:ext cx="446" cy="355"/>
                <a:chOff x="3027" y="3818"/>
                <a:chExt cx="446" cy="355"/>
              </a:xfrm>
            </p:grpSpPr>
            <p:sp>
              <p:nvSpPr>
                <p:cNvPr id="32999" name="Rectangle 243"/>
                <p:cNvSpPr>
                  <a:spLocks noChangeArrowheads="1"/>
                </p:cNvSpPr>
                <p:nvPr/>
              </p:nvSpPr>
              <p:spPr bwMode="auto">
                <a:xfrm>
                  <a:off x="3070" y="3818"/>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-40~1100</a:t>
                  </a:r>
                </a:p>
              </p:txBody>
            </p:sp>
            <p:sp>
              <p:nvSpPr>
                <p:cNvPr id="33000" name="Rectangle 244"/>
                <p:cNvSpPr>
                  <a:spLocks noChangeArrowheads="1"/>
                </p:cNvSpPr>
                <p:nvPr/>
              </p:nvSpPr>
              <p:spPr bwMode="auto">
                <a:xfrm>
                  <a:off x="3027" y="3818"/>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5" name="Group 245"/>
              <p:cNvGrpSpPr>
                <a:grpSpLocks/>
              </p:cNvGrpSpPr>
              <p:nvPr/>
            </p:nvGrpSpPr>
            <p:grpSpPr bwMode="auto">
              <a:xfrm>
                <a:off x="3473" y="3818"/>
                <a:ext cx="711" cy="355"/>
                <a:chOff x="3473" y="3818"/>
                <a:chExt cx="711" cy="355"/>
              </a:xfrm>
            </p:grpSpPr>
            <p:sp>
              <p:nvSpPr>
                <p:cNvPr id="32997" name="Rectangle 246"/>
                <p:cNvSpPr>
                  <a:spLocks noChangeArrowheads="1"/>
                </p:cNvSpPr>
                <p:nvPr/>
              </p:nvSpPr>
              <p:spPr bwMode="auto">
                <a:xfrm>
                  <a:off x="3516" y="3818"/>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±1.5℃</a:t>
                  </a:r>
                  <a:r>
                    <a:rPr lang="zh-CN" altLang="en-US" sz="1200"/>
                    <a:t>或</a:t>
                  </a:r>
                  <a:r>
                    <a:rPr lang="en-US" altLang="zh-CN" sz="1200"/>
                    <a:t>±0.4%t</a:t>
                  </a:r>
                </a:p>
              </p:txBody>
            </p:sp>
            <p:sp>
              <p:nvSpPr>
                <p:cNvPr id="32998" name="Rectangle 247"/>
                <p:cNvSpPr>
                  <a:spLocks noChangeArrowheads="1"/>
                </p:cNvSpPr>
                <p:nvPr/>
              </p:nvSpPr>
              <p:spPr bwMode="auto">
                <a:xfrm>
                  <a:off x="3473" y="3818"/>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6" name="Group 248"/>
              <p:cNvGrpSpPr>
                <a:grpSpLocks/>
              </p:cNvGrpSpPr>
              <p:nvPr/>
            </p:nvGrpSpPr>
            <p:grpSpPr bwMode="auto">
              <a:xfrm>
                <a:off x="862" y="4173"/>
                <a:ext cx="278" cy="355"/>
                <a:chOff x="862" y="4173"/>
                <a:chExt cx="278" cy="355"/>
              </a:xfrm>
            </p:grpSpPr>
            <p:sp>
              <p:nvSpPr>
                <p:cNvPr id="32995" name="Rectangle 249"/>
                <p:cNvSpPr>
                  <a:spLocks noChangeArrowheads="1"/>
                </p:cNvSpPr>
                <p:nvPr/>
              </p:nvSpPr>
              <p:spPr bwMode="auto">
                <a:xfrm>
                  <a:off x="905" y="4173"/>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负</a:t>
                  </a:r>
                </a:p>
              </p:txBody>
            </p:sp>
            <p:sp>
              <p:nvSpPr>
                <p:cNvPr id="32996" name="Rectangle 250"/>
                <p:cNvSpPr>
                  <a:spLocks noChangeArrowheads="1"/>
                </p:cNvSpPr>
                <p:nvPr/>
              </p:nvSpPr>
              <p:spPr bwMode="auto">
                <a:xfrm>
                  <a:off x="862" y="4173"/>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7" name="Group 251"/>
              <p:cNvGrpSpPr>
                <a:grpSpLocks/>
              </p:cNvGrpSpPr>
              <p:nvPr/>
            </p:nvGrpSpPr>
            <p:grpSpPr bwMode="auto">
              <a:xfrm>
                <a:off x="1140" y="4173"/>
                <a:ext cx="416" cy="355"/>
                <a:chOff x="1140" y="4173"/>
                <a:chExt cx="416" cy="355"/>
              </a:xfrm>
            </p:grpSpPr>
            <p:sp>
              <p:nvSpPr>
                <p:cNvPr id="32993" name="Rectangle 252"/>
                <p:cNvSpPr>
                  <a:spLocks noChangeArrowheads="1"/>
                </p:cNvSpPr>
                <p:nvPr/>
              </p:nvSpPr>
              <p:spPr bwMode="auto">
                <a:xfrm>
                  <a:off x="1183" y="4173"/>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稍亲磁</a:t>
                  </a:r>
                </a:p>
              </p:txBody>
            </p:sp>
            <p:sp>
              <p:nvSpPr>
                <p:cNvPr id="32994" name="Rectangle 253"/>
                <p:cNvSpPr>
                  <a:spLocks noChangeArrowheads="1"/>
                </p:cNvSpPr>
                <p:nvPr/>
              </p:nvSpPr>
              <p:spPr bwMode="auto">
                <a:xfrm>
                  <a:off x="1140" y="4173"/>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8" name="Group 254"/>
              <p:cNvGrpSpPr>
                <a:grpSpLocks/>
              </p:cNvGrpSpPr>
              <p:nvPr/>
            </p:nvGrpSpPr>
            <p:grpSpPr bwMode="auto">
              <a:xfrm>
                <a:off x="2744" y="4173"/>
                <a:ext cx="283" cy="355"/>
                <a:chOff x="2744" y="4173"/>
                <a:chExt cx="283" cy="355"/>
              </a:xfrm>
            </p:grpSpPr>
            <p:sp>
              <p:nvSpPr>
                <p:cNvPr id="32991" name="Rectangle 255"/>
                <p:cNvSpPr>
                  <a:spLocks noChangeArrowheads="1"/>
                </p:cNvSpPr>
                <p:nvPr/>
              </p:nvSpPr>
              <p:spPr bwMode="auto">
                <a:xfrm>
                  <a:off x="2787" y="4173"/>
                  <a:ext cx="19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Ⅱ</a:t>
                  </a:r>
                </a:p>
              </p:txBody>
            </p:sp>
            <p:sp>
              <p:nvSpPr>
                <p:cNvPr id="32992" name="Rectangle 256"/>
                <p:cNvSpPr>
                  <a:spLocks noChangeArrowheads="1"/>
                </p:cNvSpPr>
                <p:nvPr/>
              </p:nvSpPr>
              <p:spPr bwMode="auto">
                <a:xfrm>
                  <a:off x="2744" y="4173"/>
                  <a:ext cx="283"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59" name="Group 257"/>
              <p:cNvGrpSpPr>
                <a:grpSpLocks/>
              </p:cNvGrpSpPr>
              <p:nvPr/>
            </p:nvGrpSpPr>
            <p:grpSpPr bwMode="auto">
              <a:xfrm>
                <a:off x="3027" y="4173"/>
                <a:ext cx="446" cy="355"/>
                <a:chOff x="3027" y="4173"/>
                <a:chExt cx="446" cy="355"/>
              </a:xfrm>
            </p:grpSpPr>
            <p:sp>
              <p:nvSpPr>
                <p:cNvPr id="32989" name="Rectangle 258"/>
                <p:cNvSpPr>
                  <a:spLocks noChangeArrowheads="1"/>
                </p:cNvSpPr>
                <p:nvPr/>
              </p:nvSpPr>
              <p:spPr bwMode="auto">
                <a:xfrm>
                  <a:off x="3070" y="4173"/>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-40~1300</a:t>
                  </a:r>
                </a:p>
              </p:txBody>
            </p:sp>
            <p:sp>
              <p:nvSpPr>
                <p:cNvPr id="32990" name="Rectangle 259"/>
                <p:cNvSpPr>
                  <a:spLocks noChangeArrowheads="1"/>
                </p:cNvSpPr>
                <p:nvPr/>
              </p:nvSpPr>
              <p:spPr bwMode="auto">
                <a:xfrm>
                  <a:off x="3027" y="4173"/>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0" name="Group 260"/>
              <p:cNvGrpSpPr>
                <a:grpSpLocks/>
              </p:cNvGrpSpPr>
              <p:nvPr/>
            </p:nvGrpSpPr>
            <p:grpSpPr bwMode="auto">
              <a:xfrm>
                <a:off x="3473" y="4173"/>
                <a:ext cx="711" cy="355"/>
                <a:chOff x="3473" y="4173"/>
                <a:chExt cx="711" cy="355"/>
              </a:xfrm>
            </p:grpSpPr>
            <p:sp>
              <p:nvSpPr>
                <p:cNvPr id="32987" name="Rectangle 261"/>
                <p:cNvSpPr>
                  <a:spLocks noChangeArrowheads="1"/>
                </p:cNvSpPr>
                <p:nvPr/>
              </p:nvSpPr>
              <p:spPr bwMode="auto">
                <a:xfrm>
                  <a:off x="3516" y="4173"/>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±2.5℃</a:t>
                  </a:r>
                  <a:r>
                    <a:rPr lang="zh-CN" altLang="en-US" sz="1200"/>
                    <a:t>或</a:t>
                  </a:r>
                  <a:r>
                    <a:rPr lang="en-US" altLang="zh-CN" sz="1200"/>
                    <a:t>±0.75%t</a:t>
                  </a:r>
                </a:p>
              </p:txBody>
            </p:sp>
            <p:sp>
              <p:nvSpPr>
                <p:cNvPr id="32988" name="Rectangle 262"/>
                <p:cNvSpPr>
                  <a:spLocks noChangeArrowheads="1"/>
                </p:cNvSpPr>
                <p:nvPr/>
              </p:nvSpPr>
              <p:spPr bwMode="auto">
                <a:xfrm>
                  <a:off x="3473" y="4173"/>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1" name="Group 263"/>
              <p:cNvGrpSpPr>
                <a:grpSpLocks/>
              </p:cNvGrpSpPr>
              <p:nvPr/>
            </p:nvGrpSpPr>
            <p:grpSpPr bwMode="auto">
              <a:xfrm>
                <a:off x="0" y="4528"/>
                <a:ext cx="524" cy="710"/>
                <a:chOff x="0" y="4528"/>
                <a:chExt cx="524" cy="710"/>
              </a:xfrm>
            </p:grpSpPr>
            <p:sp>
              <p:nvSpPr>
                <p:cNvPr id="32985" name="Rectangle 264"/>
                <p:cNvSpPr>
                  <a:spLocks noChangeArrowheads="1"/>
                </p:cNvSpPr>
                <p:nvPr/>
              </p:nvSpPr>
              <p:spPr bwMode="auto">
                <a:xfrm>
                  <a:off x="43" y="4528"/>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镍铬</a:t>
                  </a:r>
                  <a:r>
                    <a:rPr lang="en-US" altLang="zh-CN" sz="1200"/>
                    <a:t>-</a:t>
                  </a:r>
                  <a:r>
                    <a:rPr lang="zh-CN" altLang="en-US" sz="1200"/>
                    <a:t>康铜</a:t>
                  </a:r>
                </a:p>
              </p:txBody>
            </p:sp>
            <p:sp>
              <p:nvSpPr>
                <p:cNvPr id="32986" name="Rectangle 265"/>
                <p:cNvSpPr>
                  <a:spLocks noChangeArrowheads="1"/>
                </p:cNvSpPr>
                <p:nvPr/>
              </p:nvSpPr>
              <p:spPr bwMode="auto">
                <a:xfrm>
                  <a:off x="0" y="4528"/>
                  <a:ext cx="524"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2" name="Group 266"/>
              <p:cNvGrpSpPr>
                <a:grpSpLocks/>
              </p:cNvGrpSpPr>
              <p:nvPr/>
            </p:nvGrpSpPr>
            <p:grpSpPr bwMode="auto">
              <a:xfrm>
                <a:off x="524" y="4528"/>
                <a:ext cx="338" cy="710"/>
                <a:chOff x="524" y="4528"/>
                <a:chExt cx="338" cy="710"/>
              </a:xfrm>
            </p:grpSpPr>
            <p:sp>
              <p:nvSpPr>
                <p:cNvPr id="32983" name="Rectangle 267"/>
                <p:cNvSpPr>
                  <a:spLocks noChangeArrowheads="1"/>
                </p:cNvSpPr>
                <p:nvPr/>
              </p:nvSpPr>
              <p:spPr bwMode="auto">
                <a:xfrm>
                  <a:off x="567" y="4528"/>
                  <a:ext cx="25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E</a:t>
                  </a:r>
                </a:p>
              </p:txBody>
            </p:sp>
            <p:sp>
              <p:nvSpPr>
                <p:cNvPr id="32984" name="Rectangle 268"/>
                <p:cNvSpPr>
                  <a:spLocks noChangeArrowheads="1"/>
                </p:cNvSpPr>
                <p:nvPr/>
              </p:nvSpPr>
              <p:spPr bwMode="auto">
                <a:xfrm>
                  <a:off x="524" y="4528"/>
                  <a:ext cx="338"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3" name="Group 269"/>
              <p:cNvGrpSpPr>
                <a:grpSpLocks/>
              </p:cNvGrpSpPr>
              <p:nvPr/>
            </p:nvGrpSpPr>
            <p:grpSpPr bwMode="auto">
              <a:xfrm>
                <a:off x="862" y="4528"/>
                <a:ext cx="278" cy="355"/>
                <a:chOff x="862" y="4528"/>
                <a:chExt cx="278" cy="355"/>
              </a:xfrm>
            </p:grpSpPr>
            <p:sp>
              <p:nvSpPr>
                <p:cNvPr id="32981" name="Rectangle 270"/>
                <p:cNvSpPr>
                  <a:spLocks noChangeArrowheads="1"/>
                </p:cNvSpPr>
                <p:nvPr/>
              </p:nvSpPr>
              <p:spPr bwMode="auto">
                <a:xfrm>
                  <a:off x="905" y="4528"/>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正</a:t>
                  </a:r>
                </a:p>
              </p:txBody>
            </p:sp>
            <p:sp>
              <p:nvSpPr>
                <p:cNvPr id="32982" name="Rectangle 271"/>
                <p:cNvSpPr>
                  <a:spLocks noChangeArrowheads="1"/>
                </p:cNvSpPr>
                <p:nvPr/>
              </p:nvSpPr>
              <p:spPr bwMode="auto">
                <a:xfrm>
                  <a:off x="862" y="4528"/>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4" name="Group 272"/>
              <p:cNvGrpSpPr>
                <a:grpSpLocks/>
              </p:cNvGrpSpPr>
              <p:nvPr/>
            </p:nvGrpSpPr>
            <p:grpSpPr bwMode="auto">
              <a:xfrm>
                <a:off x="1140" y="4528"/>
                <a:ext cx="416" cy="355"/>
                <a:chOff x="1140" y="4528"/>
                <a:chExt cx="416" cy="355"/>
              </a:xfrm>
            </p:grpSpPr>
            <p:sp>
              <p:nvSpPr>
                <p:cNvPr id="32979" name="Rectangle 273"/>
                <p:cNvSpPr>
                  <a:spLocks noChangeArrowheads="1"/>
                </p:cNvSpPr>
                <p:nvPr/>
              </p:nvSpPr>
              <p:spPr bwMode="auto">
                <a:xfrm>
                  <a:off x="1183" y="4528"/>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暗绿</a:t>
                  </a:r>
                </a:p>
              </p:txBody>
            </p:sp>
            <p:sp>
              <p:nvSpPr>
                <p:cNvPr id="32980" name="Rectangle 274"/>
                <p:cNvSpPr>
                  <a:spLocks noChangeArrowheads="1"/>
                </p:cNvSpPr>
                <p:nvPr/>
              </p:nvSpPr>
              <p:spPr bwMode="auto">
                <a:xfrm>
                  <a:off x="1140" y="4528"/>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5" name="Group 275"/>
              <p:cNvGrpSpPr>
                <a:grpSpLocks/>
              </p:cNvGrpSpPr>
              <p:nvPr/>
            </p:nvGrpSpPr>
            <p:grpSpPr bwMode="auto">
              <a:xfrm>
                <a:off x="1556" y="4528"/>
                <a:ext cx="423" cy="710"/>
                <a:chOff x="1556" y="4528"/>
                <a:chExt cx="423" cy="710"/>
              </a:xfrm>
            </p:grpSpPr>
            <p:sp>
              <p:nvSpPr>
                <p:cNvPr id="32977" name="Rectangle 276"/>
                <p:cNvSpPr>
                  <a:spLocks noChangeArrowheads="1"/>
                </p:cNvSpPr>
                <p:nvPr/>
              </p:nvSpPr>
              <p:spPr bwMode="auto">
                <a:xfrm>
                  <a:off x="1599" y="4528"/>
                  <a:ext cx="33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6.319</a:t>
                  </a:r>
                </a:p>
              </p:txBody>
            </p:sp>
            <p:sp>
              <p:nvSpPr>
                <p:cNvPr id="32978" name="Rectangle 277"/>
                <p:cNvSpPr>
                  <a:spLocks noChangeArrowheads="1"/>
                </p:cNvSpPr>
                <p:nvPr/>
              </p:nvSpPr>
              <p:spPr bwMode="auto">
                <a:xfrm>
                  <a:off x="1556" y="4528"/>
                  <a:ext cx="42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6" name="Group 278"/>
              <p:cNvGrpSpPr>
                <a:grpSpLocks/>
              </p:cNvGrpSpPr>
              <p:nvPr/>
            </p:nvGrpSpPr>
            <p:grpSpPr bwMode="auto">
              <a:xfrm>
                <a:off x="1979" y="4528"/>
                <a:ext cx="445" cy="710"/>
                <a:chOff x="1979" y="4528"/>
                <a:chExt cx="445" cy="710"/>
              </a:xfrm>
            </p:grpSpPr>
            <p:sp>
              <p:nvSpPr>
                <p:cNvPr id="32975" name="Rectangle 279"/>
                <p:cNvSpPr>
                  <a:spLocks noChangeArrowheads="1"/>
                </p:cNvSpPr>
                <p:nvPr/>
              </p:nvSpPr>
              <p:spPr bwMode="auto">
                <a:xfrm>
                  <a:off x="2022" y="4528"/>
                  <a:ext cx="35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-200~760</a:t>
                  </a:r>
                </a:p>
              </p:txBody>
            </p:sp>
            <p:sp>
              <p:nvSpPr>
                <p:cNvPr id="32976" name="Rectangle 280"/>
                <p:cNvSpPr>
                  <a:spLocks noChangeArrowheads="1"/>
                </p:cNvSpPr>
                <p:nvPr/>
              </p:nvSpPr>
              <p:spPr bwMode="auto">
                <a:xfrm>
                  <a:off x="1979" y="4528"/>
                  <a:ext cx="445"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7" name="Group 281"/>
              <p:cNvGrpSpPr>
                <a:grpSpLocks/>
              </p:cNvGrpSpPr>
              <p:nvPr/>
            </p:nvGrpSpPr>
            <p:grpSpPr bwMode="auto">
              <a:xfrm>
                <a:off x="2424" y="4528"/>
                <a:ext cx="320" cy="710"/>
                <a:chOff x="2424" y="4528"/>
                <a:chExt cx="320" cy="710"/>
              </a:xfrm>
            </p:grpSpPr>
            <p:sp>
              <p:nvSpPr>
                <p:cNvPr id="32973" name="Rectangle 282"/>
                <p:cNvSpPr>
                  <a:spLocks noChangeArrowheads="1"/>
                </p:cNvSpPr>
                <p:nvPr/>
              </p:nvSpPr>
              <p:spPr bwMode="auto">
                <a:xfrm>
                  <a:off x="2467" y="4528"/>
                  <a:ext cx="23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850</a:t>
                  </a:r>
                </a:p>
              </p:txBody>
            </p:sp>
            <p:sp>
              <p:nvSpPr>
                <p:cNvPr id="32974" name="Rectangle 283"/>
                <p:cNvSpPr>
                  <a:spLocks noChangeArrowheads="1"/>
                </p:cNvSpPr>
                <p:nvPr/>
              </p:nvSpPr>
              <p:spPr bwMode="auto">
                <a:xfrm>
                  <a:off x="2424" y="4528"/>
                  <a:ext cx="320"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8" name="Group 284"/>
              <p:cNvGrpSpPr>
                <a:grpSpLocks/>
              </p:cNvGrpSpPr>
              <p:nvPr/>
            </p:nvGrpSpPr>
            <p:grpSpPr bwMode="auto">
              <a:xfrm>
                <a:off x="2744" y="4528"/>
                <a:ext cx="283" cy="355"/>
                <a:chOff x="2744" y="4528"/>
                <a:chExt cx="283" cy="355"/>
              </a:xfrm>
            </p:grpSpPr>
            <p:sp>
              <p:nvSpPr>
                <p:cNvPr id="32971" name="Rectangle 285"/>
                <p:cNvSpPr>
                  <a:spLocks noChangeArrowheads="1"/>
                </p:cNvSpPr>
                <p:nvPr/>
              </p:nvSpPr>
              <p:spPr bwMode="auto">
                <a:xfrm>
                  <a:off x="2787" y="4528"/>
                  <a:ext cx="19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Ⅱ</a:t>
                  </a:r>
                </a:p>
              </p:txBody>
            </p:sp>
            <p:sp>
              <p:nvSpPr>
                <p:cNvPr id="32972" name="Rectangle 286"/>
                <p:cNvSpPr>
                  <a:spLocks noChangeArrowheads="1"/>
                </p:cNvSpPr>
                <p:nvPr/>
              </p:nvSpPr>
              <p:spPr bwMode="auto">
                <a:xfrm>
                  <a:off x="2744" y="4528"/>
                  <a:ext cx="283"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69" name="Group 287"/>
              <p:cNvGrpSpPr>
                <a:grpSpLocks/>
              </p:cNvGrpSpPr>
              <p:nvPr/>
            </p:nvGrpSpPr>
            <p:grpSpPr bwMode="auto">
              <a:xfrm>
                <a:off x="3027" y="4528"/>
                <a:ext cx="446" cy="355"/>
                <a:chOff x="3027" y="4528"/>
                <a:chExt cx="446" cy="355"/>
              </a:xfrm>
            </p:grpSpPr>
            <p:sp>
              <p:nvSpPr>
                <p:cNvPr id="32969" name="Rectangle 288"/>
                <p:cNvSpPr>
                  <a:spLocks noChangeArrowheads="1"/>
                </p:cNvSpPr>
                <p:nvPr/>
              </p:nvSpPr>
              <p:spPr bwMode="auto">
                <a:xfrm>
                  <a:off x="3070" y="4528"/>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-40~900</a:t>
                  </a:r>
                </a:p>
              </p:txBody>
            </p:sp>
            <p:sp>
              <p:nvSpPr>
                <p:cNvPr id="32970" name="Rectangle 289"/>
                <p:cNvSpPr>
                  <a:spLocks noChangeArrowheads="1"/>
                </p:cNvSpPr>
                <p:nvPr/>
              </p:nvSpPr>
              <p:spPr bwMode="auto">
                <a:xfrm>
                  <a:off x="3027" y="4528"/>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0" name="Group 290"/>
              <p:cNvGrpSpPr>
                <a:grpSpLocks/>
              </p:cNvGrpSpPr>
              <p:nvPr/>
            </p:nvGrpSpPr>
            <p:grpSpPr bwMode="auto">
              <a:xfrm>
                <a:off x="3473" y="4528"/>
                <a:ext cx="711" cy="355"/>
                <a:chOff x="3473" y="4528"/>
                <a:chExt cx="711" cy="355"/>
              </a:xfrm>
            </p:grpSpPr>
            <p:sp>
              <p:nvSpPr>
                <p:cNvPr id="32967" name="Rectangle 291"/>
                <p:cNvSpPr>
                  <a:spLocks noChangeArrowheads="1"/>
                </p:cNvSpPr>
                <p:nvPr/>
              </p:nvSpPr>
              <p:spPr bwMode="auto">
                <a:xfrm>
                  <a:off x="3516" y="4528"/>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±2.5℃</a:t>
                  </a:r>
                  <a:r>
                    <a:rPr lang="zh-CN" altLang="en-US" sz="1200"/>
                    <a:t>或</a:t>
                  </a:r>
                  <a:r>
                    <a:rPr lang="en-US" altLang="zh-CN" sz="1200"/>
                    <a:t>±0.75%t</a:t>
                  </a:r>
                </a:p>
              </p:txBody>
            </p:sp>
            <p:sp>
              <p:nvSpPr>
                <p:cNvPr id="32968" name="Rectangle 292"/>
                <p:cNvSpPr>
                  <a:spLocks noChangeArrowheads="1"/>
                </p:cNvSpPr>
                <p:nvPr/>
              </p:nvSpPr>
              <p:spPr bwMode="auto">
                <a:xfrm>
                  <a:off x="3473" y="4528"/>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1" name="Group 293"/>
              <p:cNvGrpSpPr>
                <a:grpSpLocks/>
              </p:cNvGrpSpPr>
              <p:nvPr/>
            </p:nvGrpSpPr>
            <p:grpSpPr bwMode="auto">
              <a:xfrm>
                <a:off x="862" y="4883"/>
                <a:ext cx="278" cy="355"/>
                <a:chOff x="862" y="4883"/>
                <a:chExt cx="278" cy="355"/>
              </a:xfrm>
            </p:grpSpPr>
            <p:sp>
              <p:nvSpPr>
                <p:cNvPr id="32965" name="Rectangle 294"/>
                <p:cNvSpPr>
                  <a:spLocks noChangeArrowheads="1"/>
                </p:cNvSpPr>
                <p:nvPr/>
              </p:nvSpPr>
              <p:spPr bwMode="auto">
                <a:xfrm>
                  <a:off x="905" y="4883"/>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负</a:t>
                  </a:r>
                </a:p>
              </p:txBody>
            </p:sp>
            <p:sp>
              <p:nvSpPr>
                <p:cNvPr id="32966" name="Rectangle 295"/>
                <p:cNvSpPr>
                  <a:spLocks noChangeArrowheads="1"/>
                </p:cNvSpPr>
                <p:nvPr/>
              </p:nvSpPr>
              <p:spPr bwMode="auto">
                <a:xfrm>
                  <a:off x="862" y="4883"/>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2" name="Group 296"/>
              <p:cNvGrpSpPr>
                <a:grpSpLocks/>
              </p:cNvGrpSpPr>
              <p:nvPr/>
            </p:nvGrpSpPr>
            <p:grpSpPr bwMode="auto">
              <a:xfrm>
                <a:off x="1140" y="4883"/>
                <a:ext cx="416" cy="355"/>
                <a:chOff x="1140" y="4883"/>
                <a:chExt cx="416" cy="355"/>
              </a:xfrm>
            </p:grpSpPr>
            <p:sp>
              <p:nvSpPr>
                <p:cNvPr id="32963" name="Rectangle 297"/>
                <p:cNvSpPr>
                  <a:spLocks noChangeArrowheads="1"/>
                </p:cNvSpPr>
                <p:nvPr/>
              </p:nvSpPr>
              <p:spPr bwMode="auto">
                <a:xfrm>
                  <a:off x="1183" y="4883"/>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亮黄</a:t>
                  </a:r>
                </a:p>
              </p:txBody>
            </p:sp>
            <p:sp>
              <p:nvSpPr>
                <p:cNvPr id="32964" name="Rectangle 298"/>
                <p:cNvSpPr>
                  <a:spLocks noChangeArrowheads="1"/>
                </p:cNvSpPr>
                <p:nvPr/>
              </p:nvSpPr>
              <p:spPr bwMode="auto">
                <a:xfrm>
                  <a:off x="1140" y="4883"/>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3" name="Group 299"/>
              <p:cNvGrpSpPr>
                <a:grpSpLocks/>
              </p:cNvGrpSpPr>
              <p:nvPr/>
            </p:nvGrpSpPr>
            <p:grpSpPr bwMode="auto">
              <a:xfrm>
                <a:off x="2744" y="4883"/>
                <a:ext cx="283" cy="355"/>
                <a:chOff x="2744" y="4883"/>
                <a:chExt cx="283" cy="355"/>
              </a:xfrm>
            </p:grpSpPr>
            <p:sp>
              <p:nvSpPr>
                <p:cNvPr id="32961" name="Rectangle 300"/>
                <p:cNvSpPr>
                  <a:spLocks noChangeArrowheads="1"/>
                </p:cNvSpPr>
                <p:nvPr/>
              </p:nvSpPr>
              <p:spPr bwMode="auto">
                <a:xfrm>
                  <a:off x="2787" y="4883"/>
                  <a:ext cx="19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Ⅲ</a:t>
                  </a:r>
                </a:p>
              </p:txBody>
            </p:sp>
            <p:sp>
              <p:nvSpPr>
                <p:cNvPr id="32962" name="Rectangle 301"/>
                <p:cNvSpPr>
                  <a:spLocks noChangeArrowheads="1"/>
                </p:cNvSpPr>
                <p:nvPr/>
              </p:nvSpPr>
              <p:spPr bwMode="auto">
                <a:xfrm>
                  <a:off x="2744" y="4883"/>
                  <a:ext cx="283"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4" name="Group 302"/>
              <p:cNvGrpSpPr>
                <a:grpSpLocks/>
              </p:cNvGrpSpPr>
              <p:nvPr/>
            </p:nvGrpSpPr>
            <p:grpSpPr bwMode="auto">
              <a:xfrm>
                <a:off x="3027" y="4883"/>
                <a:ext cx="446" cy="355"/>
                <a:chOff x="3027" y="4883"/>
                <a:chExt cx="446" cy="355"/>
              </a:xfrm>
            </p:grpSpPr>
            <p:sp>
              <p:nvSpPr>
                <p:cNvPr id="32959" name="Rectangle 303"/>
                <p:cNvSpPr>
                  <a:spLocks noChangeArrowheads="1"/>
                </p:cNvSpPr>
                <p:nvPr/>
              </p:nvSpPr>
              <p:spPr bwMode="auto">
                <a:xfrm>
                  <a:off x="3070" y="4883"/>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-200~40</a:t>
                  </a:r>
                </a:p>
              </p:txBody>
            </p:sp>
            <p:sp>
              <p:nvSpPr>
                <p:cNvPr id="32960" name="Rectangle 304"/>
                <p:cNvSpPr>
                  <a:spLocks noChangeArrowheads="1"/>
                </p:cNvSpPr>
                <p:nvPr/>
              </p:nvSpPr>
              <p:spPr bwMode="auto">
                <a:xfrm>
                  <a:off x="3027" y="4883"/>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5" name="Group 305"/>
              <p:cNvGrpSpPr>
                <a:grpSpLocks/>
              </p:cNvGrpSpPr>
              <p:nvPr/>
            </p:nvGrpSpPr>
            <p:grpSpPr bwMode="auto">
              <a:xfrm>
                <a:off x="3473" y="4883"/>
                <a:ext cx="711" cy="355"/>
                <a:chOff x="3473" y="4883"/>
                <a:chExt cx="711" cy="355"/>
              </a:xfrm>
            </p:grpSpPr>
            <p:sp>
              <p:nvSpPr>
                <p:cNvPr id="32957" name="Rectangle 306"/>
                <p:cNvSpPr>
                  <a:spLocks noChangeArrowheads="1"/>
                </p:cNvSpPr>
                <p:nvPr/>
              </p:nvSpPr>
              <p:spPr bwMode="auto">
                <a:xfrm>
                  <a:off x="3516" y="4883"/>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±2.5℃</a:t>
                  </a:r>
                  <a:r>
                    <a:rPr lang="zh-CN" altLang="en-US" sz="1200"/>
                    <a:t>或</a:t>
                  </a:r>
                  <a:r>
                    <a:rPr lang="en-US" altLang="zh-CN" sz="1200"/>
                    <a:t>±1.5%t</a:t>
                  </a:r>
                </a:p>
              </p:txBody>
            </p:sp>
            <p:sp>
              <p:nvSpPr>
                <p:cNvPr id="32958" name="Rectangle 307"/>
                <p:cNvSpPr>
                  <a:spLocks noChangeArrowheads="1"/>
                </p:cNvSpPr>
                <p:nvPr/>
              </p:nvSpPr>
              <p:spPr bwMode="auto">
                <a:xfrm>
                  <a:off x="3473" y="4883"/>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6" name="Group 308"/>
              <p:cNvGrpSpPr>
                <a:grpSpLocks/>
              </p:cNvGrpSpPr>
              <p:nvPr/>
            </p:nvGrpSpPr>
            <p:grpSpPr bwMode="auto">
              <a:xfrm>
                <a:off x="0" y="5238"/>
                <a:ext cx="524" cy="710"/>
                <a:chOff x="0" y="5238"/>
                <a:chExt cx="524" cy="710"/>
              </a:xfrm>
            </p:grpSpPr>
            <p:sp>
              <p:nvSpPr>
                <p:cNvPr id="32955" name="Rectangle 309"/>
                <p:cNvSpPr>
                  <a:spLocks noChangeArrowheads="1"/>
                </p:cNvSpPr>
                <p:nvPr/>
              </p:nvSpPr>
              <p:spPr bwMode="auto">
                <a:xfrm>
                  <a:off x="43" y="5238"/>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铜</a:t>
                  </a:r>
                  <a:r>
                    <a:rPr lang="en-US" altLang="zh-CN" sz="1200"/>
                    <a:t>-</a:t>
                  </a:r>
                  <a:r>
                    <a:rPr lang="zh-CN" altLang="en-US" sz="1200"/>
                    <a:t>康铜</a:t>
                  </a:r>
                </a:p>
              </p:txBody>
            </p:sp>
            <p:sp>
              <p:nvSpPr>
                <p:cNvPr id="32956" name="Rectangle 310"/>
                <p:cNvSpPr>
                  <a:spLocks noChangeArrowheads="1"/>
                </p:cNvSpPr>
                <p:nvPr/>
              </p:nvSpPr>
              <p:spPr bwMode="auto">
                <a:xfrm>
                  <a:off x="0" y="5238"/>
                  <a:ext cx="524"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7" name="Group 311"/>
              <p:cNvGrpSpPr>
                <a:grpSpLocks/>
              </p:cNvGrpSpPr>
              <p:nvPr/>
            </p:nvGrpSpPr>
            <p:grpSpPr bwMode="auto">
              <a:xfrm>
                <a:off x="524" y="5238"/>
                <a:ext cx="338" cy="710"/>
                <a:chOff x="524" y="5238"/>
                <a:chExt cx="338" cy="710"/>
              </a:xfrm>
            </p:grpSpPr>
            <p:sp>
              <p:nvSpPr>
                <p:cNvPr id="32953" name="Rectangle 312"/>
                <p:cNvSpPr>
                  <a:spLocks noChangeArrowheads="1"/>
                </p:cNvSpPr>
                <p:nvPr/>
              </p:nvSpPr>
              <p:spPr bwMode="auto">
                <a:xfrm>
                  <a:off x="567" y="5238"/>
                  <a:ext cx="25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T</a:t>
                  </a:r>
                </a:p>
              </p:txBody>
            </p:sp>
            <p:sp>
              <p:nvSpPr>
                <p:cNvPr id="32954" name="Rectangle 313"/>
                <p:cNvSpPr>
                  <a:spLocks noChangeArrowheads="1"/>
                </p:cNvSpPr>
                <p:nvPr/>
              </p:nvSpPr>
              <p:spPr bwMode="auto">
                <a:xfrm>
                  <a:off x="524" y="5238"/>
                  <a:ext cx="338"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8" name="Group 314"/>
              <p:cNvGrpSpPr>
                <a:grpSpLocks/>
              </p:cNvGrpSpPr>
              <p:nvPr/>
            </p:nvGrpSpPr>
            <p:grpSpPr bwMode="auto">
              <a:xfrm>
                <a:off x="862" y="5238"/>
                <a:ext cx="278" cy="355"/>
                <a:chOff x="862" y="5238"/>
                <a:chExt cx="278" cy="355"/>
              </a:xfrm>
            </p:grpSpPr>
            <p:sp>
              <p:nvSpPr>
                <p:cNvPr id="32951" name="Rectangle 315"/>
                <p:cNvSpPr>
                  <a:spLocks noChangeArrowheads="1"/>
                </p:cNvSpPr>
                <p:nvPr/>
              </p:nvSpPr>
              <p:spPr bwMode="auto">
                <a:xfrm>
                  <a:off x="905" y="5238"/>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正</a:t>
                  </a:r>
                </a:p>
              </p:txBody>
            </p:sp>
            <p:sp>
              <p:nvSpPr>
                <p:cNvPr id="32952" name="Rectangle 316"/>
                <p:cNvSpPr>
                  <a:spLocks noChangeArrowheads="1"/>
                </p:cNvSpPr>
                <p:nvPr/>
              </p:nvSpPr>
              <p:spPr bwMode="auto">
                <a:xfrm>
                  <a:off x="862" y="5238"/>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79" name="Group 317"/>
              <p:cNvGrpSpPr>
                <a:grpSpLocks/>
              </p:cNvGrpSpPr>
              <p:nvPr/>
            </p:nvGrpSpPr>
            <p:grpSpPr bwMode="auto">
              <a:xfrm>
                <a:off x="1140" y="5238"/>
                <a:ext cx="416" cy="355"/>
                <a:chOff x="1140" y="5238"/>
                <a:chExt cx="416" cy="355"/>
              </a:xfrm>
            </p:grpSpPr>
            <p:sp>
              <p:nvSpPr>
                <p:cNvPr id="32949" name="Rectangle 318"/>
                <p:cNvSpPr>
                  <a:spLocks noChangeArrowheads="1"/>
                </p:cNvSpPr>
                <p:nvPr/>
              </p:nvSpPr>
              <p:spPr bwMode="auto">
                <a:xfrm>
                  <a:off x="1183" y="5238"/>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红色</a:t>
                  </a:r>
                </a:p>
              </p:txBody>
            </p:sp>
            <p:sp>
              <p:nvSpPr>
                <p:cNvPr id="32950" name="Rectangle 319"/>
                <p:cNvSpPr>
                  <a:spLocks noChangeArrowheads="1"/>
                </p:cNvSpPr>
                <p:nvPr/>
              </p:nvSpPr>
              <p:spPr bwMode="auto">
                <a:xfrm>
                  <a:off x="1140" y="5238"/>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0" name="Group 320"/>
              <p:cNvGrpSpPr>
                <a:grpSpLocks/>
              </p:cNvGrpSpPr>
              <p:nvPr/>
            </p:nvGrpSpPr>
            <p:grpSpPr bwMode="auto">
              <a:xfrm>
                <a:off x="1556" y="5238"/>
                <a:ext cx="423" cy="710"/>
                <a:chOff x="1556" y="5238"/>
                <a:chExt cx="423" cy="710"/>
              </a:xfrm>
            </p:grpSpPr>
            <p:sp>
              <p:nvSpPr>
                <p:cNvPr id="32947" name="Rectangle 321"/>
                <p:cNvSpPr>
                  <a:spLocks noChangeArrowheads="1"/>
                </p:cNvSpPr>
                <p:nvPr/>
              </p:nvSpPr>
              <p:spPr bwMode="auto">
                <a:xfrm>
                  <a:off x="1599" y="5238"/>
                  <a:ext cx="33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4.279</a:t>
                  </a:r>
                </a:p>
              </p:txBody>
            </p:sp>
            <p:sp>
              <p:nvSpPr>
                <p:cNvPr id="32948" name="Rectangle 322"/>
                <p:cNvSpPr>
                  <a:spLocks noChangeArrowheads="1"/>
                </p:cNvSpPr>
                <p:nvPr/>
              </p:nvSpPr>
              <p:spPr bwMode="auto">
                <a:xfrm>
                  <a:off x="1556" y="5238"/>
                  <a:ext cx="42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1" name="Group 323"/>
              <p:cNvGrpSpPr>
                <a:grpSpLocks/>
              </p:cNvGrpSpPr>
              <p:nvPr/>
            </p:nvGrpSpPr>
            <p:grpSpPr bwMode="auto">
              <a:xfrm>
                <a:off x="1979" y="5238"/>
                <a:ext cx="445" cy="710"/>
                <a:chOff x="1979" y="5238"/>
                <a:chExt cx="445" cy="710"/>
              </a:xfrm>
            </p:grpSpPr>
            <p:sp>
              <p:nvSpPr>
                <p:cNvPr id="32945" name="Rectangle 324"/>
                <p:cNvSpPr>
                  <a:spLocks noChangeArrowheads="1"/>
                </p:cNvSpPr>
                <p:nvPr/>
              </p:nvSpPr>
              <p:spPr bwMode="auto">
                <a:xfrm>
                  <a:off x="2022" y="5238"/>
                  <a:ext cx="35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-200~350</a:t>
                  </a:r>
                </a:p>
              </p:txBody>
            </p:sp>
            <p:sp>
              <p:nvSpPr>
                <p:cNvPr id="32946" name="Rectangle 325"/>
                <p:cNvSpPr>
                  <a:spLocks noChangeArrowheads="1"/>
                </p:cNvSpPr>
                <p:nvPr/>
              </p:nvSpPr>
              <p:spPr bwMode="auto">
                <a:xfrm>
                  <a:off x="1979" y="5238"/>
                  <a:ext cx="445"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2" name="Group 326"/>
              <p:cNvGrpSpPr>
                <a:grpSpLocks/>
              </p:cNvGrpSpPr>
              <p:nvPr/>
            </p:nvGrpSpPr>
            <p:grpSpPr bwMode="auto">
              <a:xfrm>
                <a:off x="2424" y="5238"/>
                <a:ext cx="320" cy="710"/>
                <a:chOff x="2424" y="5238"/>
                <a:chExt cx="320" cy="710"/>
              </a:xfrm>
            </p:grpSpPr>
            <p:sp>
              <p:nvSpPr>
                <p:cNvPr id="32943" name="Rectangle 327"/>
                <p:cNvSpPr>
                  <a:spLocks noChangeArrowheads="1"/>
                </p:cNvSpPr>
                <p:nvPr/>
              </p:nvSpPr>
              <p:spPr bwMode="auto">
                <a:xfrm>
                  <a:off x="2467" y="5238"/>
                  <a:ext cx="23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400</a:t>
                  </a:r>
                </a:p>
              </p:txBody>
            </p:sp>
            <p:sp>
              <p:nvSpPr>
                <p:cNvPr id="32944" name="Rectangle 328"/>
                <p:cNvSpPr>
                  <a:spLocks noChangeArrowheads="1"/>
                </p:cNvSpPr>
                <p:nvPr/>
              </p:nvSpPr>
              <p:spPr bwMode="auto">
                <a:xfrm>
                  <a:off x="2424" y="5238"/>
                  <a:ext cx="320"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3" name="Group 329"/>
              <p:cNvGrpSpPr>
                <a:grpSpLocks/>
              </p:cNvGrpSpPr>
              <p:nvPr/>
            </p:nvGrpSpPr>
            <p:grpSpPr bwMode="auto">
              <a:xfrm>
                <a:off x="2744" y="5238"/>
                <a:ext cx="283" cy="355"/>
                <a:chOff x="2744" y="5238"/>
                <a:chExt cx="283" cy="355"/>
              </a:xfrm>
            </p:grpSpPr>
            <p:sp>
              <p:nvSpPr>
                <p:cNvPr id="32941" name="Rectangle 330"/>
                <p:cNvSpPr>
                  <a:spLocks noChangeArrowheads="1"/>
                </p:cNvSpPr>
                <p:nvPr/>
              </p:nvSpPr>
              <p:spPr bwMode="auto">
                <a:xfrm>
                  <a:off x="2787" y="5238"/>
                  <a:ext cx="19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Ⅱ</a:t>
                  </a:r>
                </a:p>
              </p:txBody>
            </p:sp>
            <p:sp>
              <p:nvSpPr>
                <p:cNvPr id="32942" name="Rectangle 331"/>
                <p:cNvSpPr>
                  <a:spLocks noChangeArrowheads="1"/>
                </p:cNvSpPr>
                <p:nvPr/>
              </p:nvSpPr>
              <p:spPr bwMode="auto">
                <a:xfrm>
                  <a:off x="2744" y="5238"/>
                  <a:ext cx="283"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4" name="Group 332"/>
              <p:cNvGrpSpPr>
                <a:grpSpLocks/>
              </p:cNvGrpSpPr>
              <p:nvPr/>
            </p:nvGrpSpPr>
            <p:grpSpPr bwMode="auto">
              <a:xfrm>
                <a:off x="3027" y="5238"/>
                <a:ext cx="446" cy="355"/>
                <a:chOff x="3027" y="5238"/>
                <a:chExt cx="446" cy="355"/>
              </a:xfrm>
            </p:grpSpPr>
            <p:sp>
              <p:nvSpPr>
                <p:cNvPr id="32939" name="Rectangle 333"/>
                <p:cNvSpPr>
                  <a:spLocks noChangeArrowheads="1"/>
                </p:cNvSpPr>
                <p:nvPr/>
              </p:nvSpPr>
              <p:spPr bwMode="auto">
                <a:xfrm>
                  <a:off x="3070" y="5238"/>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-40~350</a:t>
                  </a:r>
                </a:p>
              </p:txBody>
            </p:sp>
            <p:sp>
              <p:nvSpPr>
                <p:cNvPr id="32940" name="Rectangle 334"/>
                <p:cNvSpPr>
                  <a:spLocks noChangeArrowheads="1"/>
                </p:cNvSpPr>
                <p:nvPr/>
              </p:nvSpPr>
              <p:spPr bwMode="auto">
                <a:xfrm>
                  <a:off x="3027" y="5238"/>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5" name="Group 335"/>
              <p:cNvGrpSpPr>
                <a:grpSpLocks/>
              </p:cNvGrpSpPr>
              <p:nvPr/>
            </p:nvGrpSpPr>
            <p:grpSpPr bwMode="auto">
              <a:xfrm>
                <a:off x="3473" y="5238"/>
                <a:ext cx="711" cy="355"/>
                <a:chOff x="3473" y="5238"/>
                <a:chExt cx="711" cy="355"/>
              </a:xfrm>
            </p:grpSpPr>
            <p:sp>
              <p:nvSpPr>
                <p:cNvPr id="32937" name="Rectangle 336"/>
                <p:cNvSpPr>
                  <a:spLocks noChangeArrowheads="1"/>
                </p:cNvSpPr>
                <p:nvPr/>
              </p:nvSpPr>
              <p:spPr bwMode="auto">
                <a:xfrm>
                  <a:off x="3516" y="5238"/>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a:t>
                  </a:r>
                  <a:r>
                    <a:rPr lang="zh-CN" altLang="en-US" sz="1200"/>
                    <a:t>或</a:t>
                  </a:r>
                  <a:r>
                    <a:rPr lang="en-US" altLang="zh-CN" sz="1200"/>
                    <a:t>±0.75%t</a:t>
                  </a:r>
                </a:p>
              </p:txBody>
            </p:sp>
            <p:sp>
              <p:nvSpPr>
                <p:cNvPr id="32938" name="Rectangle 337"/>
                <p:cNvSpPr>
                  <a:spLocks noChangeArrowheads="1"/>
                </p:cNvSpPr>
                <p:nvPr/>
              </p:nvSpPr>
              <p:spPr bwMode="auto">
                <a:xfrm>
                  <a:off x="3473" y="5238"/>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6" name="Group 338"/>
              <p:cNvGrpSpPr>
                <a:grpSpLocks/>
              </p:cNvGrpSpPr>
              <p:nvPr/>
            </p:nvGrpSpPr>
            <p:grpSpPr bwMode="auto">
              <a:xfrm>
                <a:off x="862" y="5593"/>
                <a:ext cx="278" cy="355"/>
                <a:chOff x="862" y="5593"/>
                <a:chExt cx="278" cy="355"/>
              </a:xfrm>
            </p:grpSpPr>
            <p:sp>
              <p:nvSpPr>
                <p:cNvPr id="32935" name="Rectangle 339"/>
                <p:cNvSpPr>
                  <a:spLocks noChangeArrowheads="1"/>
                </p:cNvSpPr>
                <p:nvPr/>
              </p:nvSpPr>
              <p:spPr bwMode="auto">
                <a:xfrm>
                  <a:off x="905" y="5593"/>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负</a:t>
                  </a:r>
                </a:p>
              </p:txBody>
            </p:sp>
            <p:sp>
              <p:nvSpPr>
                <p:cNvPr id="32936" name="Rectangle 340"/>
                <p:cNvSpPr>
                  <a:spLocks noChangeArrowheads="1"/>
                </p:cNvSpPr>
                <p:nvPr/>
              </p:nvSpPr>
              <p:spPr bwMode="auto">
                <a:xfrm>
                  <a:off x="862" y="5593"/>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7" name="Group 341"/>
              <p:cNvGrpSpPr>
                <a:grpSpLocks/>
              </p:cNvGrpSpPr>
              <p:nvPr/>
            </p:nvGrpSpPr>
            <p:grpSpPr bwMode="auto">
              <a:xfrm>
                <a:off x="1140" y="5593"/>
                <a:ext cx="416" cy="355"/>
                <a:chOff x="1140" y="5593"/>
                <a:chExt cx="416" cy="355"/>
              </a:xfrm>
            </p:grpSpPr>
            <p:sp>
              <p:nvSpPr>
                <p:cNvPr id="32933" name="Rectangle 342"/>
                <p:cNvSpPr>
                  <a:spLocks noChangeArrowheads="1"/>
                </p:cNvSpPr>
                <p:nvPr/>
              </p:nvSpPr>
              <p:spPr bwMode="auto">
                <a:xfrm>
                  <a:off x="1183" y="5593"/>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银白色</a:t>
                  </a:r>
                </a:p>
              </p:txBody>
            </p:sp>
            <p:sp>
              <p:nvSpPr>
                <p:cNvPr id="32934" name="Rectangle 343"/>
                <p:cNvSpPr>
                  <a:spLocks noChangeArrowheads="1"/>
                </p:cNvSpPr>
                <p:nvPr/>
              </p:nvSpPr>
              <p:spPr bwMode="auto">
                <a:xfrm>
                  <a:off x="1140" y="5593"/>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8" name="Group 344"/>
              <p:cNvGrpSpPr>
                <a:grpSpLocks/>
              </p:cNvGrpSpPr>
              <p:nvPr/>
            </p:nvGrpSpPr>
            <p:grpSpPr bwMode="auto">
              <a:xfrm>
                <a:off x="2744" y="5593"/>
                <a:ext cx="283" cy="355"/>
                <a:chOff x="2744" y="5593"/>
                <a:chExt cx="283" cy="355"/>
              </a:xfrm>
            </p:grpSpPr>
            <p:sp>
              <p:nvSpPr>
                <p:cNvPr id="32931" name="Rectangle 345"/>
                <p:cNvSpPr>
                  <a:spLocks noChangeArrowheads="1"/>
                </p:cNvSpPr>
                <p:nvPr/>
              </p:nvSpPr>
              <p:spPr bwMode="auto">
                <a:xfrm>
                  <a:off x="2787" y="5593"/>
                  <a:ext cx="19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Ⅲ</a:t>
                  </a:r>
                </a:p>
              </p:txBody>
            </p:sp>
            <p:sp>
              <p:nvSpPr>
                <p:cNvPr id="32932" name="Rectangle 346"/>
                <p:cNvSpPr>
                  <a:spLocks noChangeArrowheads="1"/>
                </p:cNvSpPr>
                <p:nvPr/>
              </p:nvSpPr>
              <p:spPr bwMode="auto">
                <a:xfrm>
                  <a:off x="2744" y="5593"/>
                  <a:ext cx="283"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89" name="Group 347"/>
              <p:cNvGrpSpPr>
                <a:grpSpLocks/>
              </p:cNvGrpSpPr>
              <p:nvPr/>
            </p:nvGrpSpPr>
            <p:grpSpPr bwMode="auto">
              <a:xfrm>
                <a:off x="3027" y="5593"/>
                <a:ext cx="446" cy="355"/>
                <a:chOff x="3027" y="5593"/>
                <a:chExt cx="446" cy="355"/>
              </a:xfrm>
            </p:grpSpPr>
            <p:sp>
              <p:nvSpPr>
                <p:cNvPr id="32929" name="Rectangle 348"/>
                <p:cNvSpPr>
                  <a:spLocks noChangeArrowheads="1"/>
                </p:cNvSpPr>
                <p:nvPr/>
              </p:nvSpPr>
              <p:spPr bwMode="auto">
                <a:xfrm>
                  <a:off x="3070" y="5593"/>
                  <a:ext cx="36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-200~40</a:t>
                  </a:r>
                </a:p>
              </p:txBody>
            </p:sp>
            <p:sp>
              <p:nvSpPr>
                <p:cNvPr id="32930" name="Rectangle 349"/>
                <p:cNvSpPr>
                  <a:spLocks noChangeArrowheads="1"/>
                </p:cNvSpPr>
                <p:nvPr/>
              </p:nvSpPr>
              <p:spPr bwMode="auto">
                <a:xfrm>
                  <a:off x="3027" y="5593"/>
                  <a:ext cx="44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0" name="Group 350"/>
              <p:cNvGrpSpPr>
                <a:grpSpLocks/>
              </p:cNvGrpSpPr>
              <p:nvPr/>
            </p:nvGrpSpPr>
            <p:grpSpPr bwMode="auto">
              <a:xfrm>
                <a:off x="3473" y="5593"/>
                <a:ext cx="711" cy="355"/>
                <a:chOff x="3473" y="5593"/>
                <a:chExt cx="711" cy="355"/>
              </a:xfrm>
            </p:grpSpPr>
            <p:sp>
              <p:nvSpPr>
                <p:cNvPr id="32927" name="Rectangle 351"/>
                <p:cNvSpPr>
                  <a:spLocks noChangeArrowheads="1"/>
                </p:cNvSpPr>
                <p:nvPr/>
              </p:nvSpPr>
              <p:spPr bwMode="auto">
                <a:xfrm>
                  <a:off x="3516" y="5593"/>
                  <a:ext cx="62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±1℃</a:t>
                  </a:r>
                  <a:r>
                    <a:rPr lang="zh-CN" altLang="en-US" sz="1200"/>
                    <a:t>或</a:t>
                  </a:r>
                  <a:r>
                    <a:rPr lang="en-US" altLang="zh-CN" sz="1200"/>
                    <a:t>±1.5%t</a:t>
                  </a:r>
                </a:p>
              </p:txBody>
            </p:sp>
            <p:sp>
              <p:nvSpPr>
                <p:cNvPr id="32928" name="Rectangle 352"/>
                <p:cNvSpPr>
                  <a:spLocks noChangeArrowheads="1"/>
                </p:cNvSpPr>
                <p:nvPr/>
              </p:nvSpPr>
              <p:spPr bwMode="auto">
                <a:xfrm>
                  <a:off x="3473" y="5593"/>
                  <a:ext cx="711"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1" name="Group 353"/>
              <p:cNvGrpSpPr>
                <a:grpSpLocks/>
              </p:cNvGrpSpPr>
              <p:nvPr/>
            </p:nvGrpSpPr>
            <p:grpSpPr bwMode="auto">
              <a:xfrm>
                <a:off x="0" y="5948"/>
                <a:ext cx="524" cy="710"/>
                <a:chOff x="0" y="5948"/>
                <a:chExt cx="524" cy="710"/>
              </a:xfrm>
            </p:grpSpPr>
            <p:sp>
              <p:nvSpPr>
                <p:cNvPr id="32925" name="Rectangle 354"/>
                <p:cNvSpPr>
                  <a:spLocks noChangeArrowheads="1"/>
                </p:cNvSpPr>
                <p:nvPr/>
              </p:nvSpPr>
              <p:spPr bwMode="auto">
                <a:xfrm>
                  <a:off x="43" y="5948"/>
                  <a:ext cx="43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铁</a:t>
                  </a:r>
                  <a:r>
                    <a:rPr lang="en-US" altLang="zh-CN" sz="1200"/>
                    <a:t>-</a:t>
                  </a:r>
                  <a:r>
                    <a:rPr lang="zh-CN" altLang="en-US" sz="1200"/>
                    <a:t>康铜</a:t>
                  </a:r>
                </a:p>
              </p:txBody>
            </p:sp>
            <p:sp>
              <p:nvSpPr>
                <p:cNvPr id="32926" name="Rectangle 355"/>
                <p:cNvSpPr>
                  <a:spLocks noChangeArrowheads="1"/>
                </p:cNvSpPr>
                <p:nvPr/>
              </p:nvSpPr>
              <p:spPr bwMode="auto">
                <a:xfrm>
                  <a:off x="0" y="5948"/>
                  <a:ext cx="524"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2" name="Group 356"/>
              <p:cNvGrpSpPr>
                <a:grpSpLocks/>
              </p:cNvGrpSpPr>
              <p:nvPr/>
            </p:nvGrpSpPr>
            <p:grpSpPr bwMode="auto">
              <a:xfrm>
                <a:off x="524" y="5948"/>
                <a:ext cx="338" cy="710"/>
                <a:chOff x="524" y="5948"/>
                <a:chExt cx="338" cy="710"/>
              </a:xfrm>
            </p:grpSpPr>
            <p:sp>
              <p:nvSpPr>
                <p:cNvPr id="32923" name="Rectangle 357"/>
                <p:cNvSpPr>
                  <a:spLocks noChangeArrowheads="1"/>
                </p:cNvSpPr>
                <p:nvPr/>
              </p:nvSpPr>
              <p:spPr bwMode="auto">
                <a:xfrm>
                  <a:off x="567" y="5948"/>
                  <a:ext cx="25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J</a:t>
                  </a:r>
                </a:p>
              </p:txBody>
            </p:sp>
            <p:sp>
              <p:nvSpPr>
                <p:cNvPr id="32924" name="Rectangle 358"/>
                <p:cNvSpPr>
                  <a:spLocks noChangeArrowheads="1"/>
                </p:cNvSpPr>
                <p:nvPr/>
              </p:nvSpPr>
              <p:spPr bwMode="auto">
                <a:xfrm>
                  <a:off x="524" y="5948"/>
                  <a:ext cx="338"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3" name="Group 359"/>
              <p:cNvGrpSpPr>
                <a:grpSpLocks/>
              </p:cNvGrpSpPr>
              <p:nvPr/>
            </p:nvGrpSpPr>
            <p:grpSpPr bwMode="auto">
              <a:xfrm>
                <a:off x="862" y="5948"/>
                <a:ext cx="278" cy="355"/>
                <a:chOff x="862" y="5948"/>
                <a:chExt cx="278" cy="355"/>
              </a:xfrm>
            </p:grpSpPr>
            <p:sp>
              <p:nvSpPr>
                <p:cNvPr id="32921" name="Rectangle 360"/>
                <p:cNvSpPr>
                  <a:spLocks noChangeArrowheads="1"/>
                </p:cNvSpPr>
                <p:nvPr/>
              </p:nvSpPr>
              <p:spPr bwMode="auto">
                <a:xfrm>
                  <a:off x="905" y="5948"/>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正</a:t>
                  </a:r>
                </a:p>
              </p:txBody>
            </p:sp>
            <p:sp>
              <p:nvSpPr>
                <p:cNvPr id="32922" name="Rectangle 361"/>
                <p:cNvSpPr>
                  <a:spLocks noChangeArrowheads="1"/>
                </p:cNvSpPr>
                <p:nvPr/>
              </p:nvSpPr>
              <p:spPr bwMode="auto">
                <a:xfrm>
                  <a:off x="862" y="5948"/>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4" name="Group 362"/>
              <p:cNvGrpSpPr>
                <a:grpSpLocks/>
              </p:cNvGrpSpPr>
              <p:nvPr/>
            </p:nvGrpSpPr>
            <p:grpSpPr bwMode="auto">
              <a:xfrm>
                <a:off x="1140" y="5948"/>
                <a:ext cx="416" cy="355"/>
                <a:chOff x="1140" y="5948"/>
                <a:chExt cx="416" cy="355"/>
              </a:xfrm>
            </p:grpSpPr>
            <p:sp>
              <p:nvSpPr>
                <p:cNvPr id="32919" name="Rectangle 363"/>
                <p:cNvSpPr>
                  <a:spLocks noChangeArrowheads="1"/>
                </p:cNvSpPr>
                <p:nvPr/>
              </p:nvSpPr>
              <p:spPr bwMode="auto">
                <a:xfrm>
                  <a:off x="1183" y="5948"/>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亲磁</a:t>
                  </a:r>
                </a:p>
              </p:txBody>
            </p:sp>
            <p:sp>
              <p:nvSpPr>
                <p:cNvPr id="32920" name="Rectangle 364"/>
                <p:cNvSpPr>
                  <a:spLocks noChangeArrowheads="1"/>
                </p:cNvSpPr>
                <p:nvPr/>
              </p:nvSpPr>
              <p:spPr bwMode="auto">
                <a:xfrm>
                  <a:off x="1140" y="5948"/>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5" name="Group 365"/>
              <p:cNvGrpSpPr>
                <a:grpSpLocks/>
              </p:cNvGrpSpPr>
              <p:nvPr/>
            </p:nvGrpSpPr>
            <p:grpSpPr bwMode="auto">
              <a:xfrm>
                <a:off x="1556" y="5948"/>
                <a:ext cx="423" cy="710"/>
                <a:chOff x="1556" y="5948"/>
                <a:chExt cx="423" cy="710"/>
              </a:xfrm>
            </p:grpSpPr>
            <p:sp>
              <p:nvSpPr>
                <p:cNvPr id="32917" name="Rectangle 366"/>
                <p:cNvSpPr>
                  <a:spLocks noChangeArrowheads="1"/>
                </p:cNvSpPr>
                <p:nvPr/>
              </p:nvSpPr>
              <p:spPr bwMode="auto">
                <a:xfrm>
                  <a:off x="1599" y="5948"/>
                  <a:ext cx="33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5.269</a:t>
                  </a:r>
                </a:p>
              </p:txBody>
            </p:sp>
            <p:sp>
              <p:nvSpPr>
                <p:cNvPr id="32918" name="Rectangle 367"/>
                <p:cNvSpPr>
                  <a:spLocks noChangeArrowheads="1"/>
                </p:cNvSpPr>
                <p:nvPr/>
              </p:nvSpPr>
              <p:spPr bwMode="auto">
                <a:xfrm>
                  <a:off x="1556" y="5948"/>
                  <a:ext cx="42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6" name="Group 368"/>
              <p:cNvGrpSpPr>
                <a:grpSpLocks/>
              </p:cNvGrpSpPr>
              <p:nvPr/>
            </p:nvGrpSpPr>
            <p:grpSpPr bwMode="auto">
              <a:xfrm>
                <a:off x="1979" y="5948"/>
                <a:ext cx="445" cy="710"/>
                <a:chOff x="1979" y="5948"/>
                <a:chExt cx="445" cy="710"/>
              </a:xfrm>
            </p:grpSpPr>
            <p:sp>
              <p:nvSpPr>
                <p:cNvPr id="32915" name="Rectangle 369"/>
                <p:cNvSpPr>
                  <a:spLocks noChangeArrowheads="1"/>
                </p:cNvSpPr>
                <p:nvPr/>
              </p:nvSpPr>
              <p:spPr bwMode="auto">
                <a:xfrm>
                  <a:off x="2022" y="5948"/>
                  <a:ext cx="35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-40~600</a:t>
                  </a:r>
                </a:p>
              </p:txBody>
            </p:sp>
            <p:sp>
              <p:nvSpPr>
                <p:cNvPr id="32916" name="Rectangle 370"/>
                <p:cNvSpPr>
                  <a:spLocks noChangeArrowheads="1"/>
                </p:cNvSpPr>
                <p:nvPr/>
              </p:nvSpPr>
              <p:spPr bwMode="auto">
                <a:xfrm>
                  <a:off x="1979" y="5948"/>
                  <a:ext cx="445"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7" name="Group 371"/>
              <p:cNvGrpSpPr>
                <a:grpSpLocks/>
              </p:cNvGrpSpPr>
              <p:nvPr/>
            </p:nvGrpSpPr>
            <p:grpSpPr bwMode="auto">
              <a:xfrm>
                <a:off x="2424" y="5948"/>
                <a:ext cx="320" cy="710"/>
                <a:chOff x="2424" y="5948"/>
                <a:chExt cx="320" cy="710"/>
              </a:xfrm>
            </p:grpSpPr>
            <p:sp>
              <p:nvSpPr>
                <p:cNvPr id="32913" name="Rectangle 372"/>
                <p:cNvSpPr>
                  <a:spLocks noChangeArrowheads="1"/>
                </p:cNvSpPr>
                <p:nvPr/>
              </p:nvSpPr>
              <p:spPr bwMode="auto">
                <a:xfrm>
                  <a:off x="2467" y="5948"/>
                  <a:ext cx="23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750</a:t>
                  </a:r>
                </a:p>
              </p:txBody>
            </p:sp>
            <p:sp>
              <p:nvSpPr>
                <p:cNvPr id="32914" name="Rectangle 373"/>
                <p:cNvSpPr>
                  <a:spLocks noChangeArrowheads="1"/>
                </p:cNvSpPr>
                <p:nvPr/>
              </p:nvSpPr>
              <p:spPr bwMode="auto">
                <a:xfrm>
                  <a:off x="2424" y="5948"/>
                  <a:ext cx="320"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8" name="Group 374"/>
              <p:cNvGrpSpPr>
                <a:grpSpLocks/>
              </p:cNvGrpSpPr>
              <p:nvPr/>
            </p:nvGrpSpPr>
            <p:grpSpPr bwMode="auto">
              <a:xfrm>
                <a:off x="2744" y="5948"/>
                <a:ext cx="283" cy="710"/>
                <a:chOff x="2744" y="5948"/>
                <a:chExt cx="283" cy="710"/>
              </a:xfrm>
            </p:grpSpPr>
            <p:sp>
              <p:nvSpPr>
                <p:cNvPr id="32911" name="Rectangle 375"/>
                <p:cNvSpPr>
                  <a:spLocks noChangeArrowheads="1"/>
                </p:cNvSpPr>
                <p:nvPr/>
              </p:nvSpPr>
              <p:spPr bwMode="auto">
                <a:xfrm>
                  <a:off x="2787" y="5948"/>
                  <a:ext cx="19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Ⅱ</a:t>
                  </a:r>
                </a:p>
              </p:txBody>
            </p:sp>
            <p:sp>
              <p:nvSpPr>
                <p:cNvPr id="32912" name="Rectangle 376"/>
                <p:cNvSpPr>
                  <a:spLocks noChangeArrowheads="1"/>
                </p:cNvSpPr>
                <p:nvPr/>
              </p:nvSpPr>
              <p:spPr bwMode="auto">
                <a:xfrm>
                  <a:off x="2744" y="5948"/>
                  <a:ext cx="283"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899" name="Group 377"/>
              <p:cNvGrpSpPr>
                <a:grpSpLocks/>
              </p:cNvGrpSpPr>
              <p:nvPr/>
            </p:nvGrpSpPr>
            <p:grpSpPr bwMode="auto">
              <a:xfrm>
                <a:off x="3027" y="5948"/>
                <a:ext cx="446" cy="710"/>
                <a:chOff x="3027" y="5948"/>
                <a:chExt cx="446" cy="710"/>
              </a:xfrm>
            </p:grpSpPr>
            <p:sp>
              <p:nvSpPr>
                <p:cNvPr id="32909" name="Rectangle 378"/>
                <p:cNvSpPr>
                  <a:spLocks noChangeArrowheads="1"/>
                </p:cNvSpPr>
                <p:nvPr/>
              </p:nvSpPr>
              <p:spPr bwMode="auto">
                <a:xfrm>
                  <a:off x="3070" y="5948"/>
                  <a:ext cx="36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-40~750</a:t>
                  </a:r>
                </a:p>
              </p:txBody>
            </p:sp>
            <p:sp>
              <p:nvSpPr>
                <p:cNvPr id="32910" name="Rectangle 379"/>
                <p:cNvSpPr>
                  <a:spLocks noChangeArrowheads="1"/>
                </p:cNvSpPr>
                <p:nvPr/>
              </p:nvSpPr>
              <p:spPr bwMode="auto">
                <a:xfrm>
                  <a:off x="3027" y="5948"/>
                  <a:ext cx="446"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900" name="Group 380"/>
              <p:cNvGrpSpPr>
                <a:grpSpLocks/>
              </p:cNvGrpSpPr>
              <p:nvPr/>
            </p:nvGrpSpPr>
            <p:grpSpPr bwMode="auto">
              <a:xfrm>
                <a:off x="3473" y="5948"/>
                <a:ext cx="711" cy="710"/>
                <a:chOff x="3473" y="5948"/>
                <a:chExt cx="711" cy="710"/>
              </a:xfrm>
            </p:grpSpPr>
            <p:sp>
              <p:nvSpPr>
                <p:cNvPr id="32907" name="Rectangle 381"/>
                <p:cNvSpPr>
                  <a:spLocks noChangeArrowheads="1"/>
                </p:cNvSpPr>
                <p:nvPr/>
              </p:nvSpPr>
              <p:spPr bwMode="auto">
                <a:xfrm>
                  <a:off x="3516" y="5948"/>
                  <a:ext cx="625"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200"/>
                    <a:t>±2.5℃</a:t>
                  </a:r>
                  <a:r>
                    <a:rPr lang="zh-CN" altLang="en-US" sz="1200"/>
                    <a:t>或</a:t>
                  </a:r>
                  <a:r>
                    <a:rPr lang="en-US" altLang="zh-CN" sz="1200"/>
                    <a:t>±0.75%t</a:t>
                  </a:r>
                </a:p>
              </p:txBody>
            </p:sp>
            <p:sp>
              <p:nvSpPr>
                <p:cNvPr id="32908" name="Rectangle 382"/>
                <p:cNvSpPr>
                  <a:spLocks noChangeArrowheads="1"/>
                </p:cNvSpPr>
                <p:nvPr/>
              </p:nvSpPr>
              <p:spPr bwMode="auto">
                <a:xfrm>
                  <a:off x="3473" y="5948"/>
                  <a:ext cx="711" cy="710"/>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901" name="Group 383"/>
              <p:cNvGrpSpPr>
                <a:grpSpLocks/>
              </p:cNvGrpSpPr>
              <p:nvPr/>
            </p:nvGrpSpPr>
            <p:grpSpPr bwMode="auto">
              <a:xfrm>
                <a:off x="862" y="6303"/>
                <a:ext cx="278" cy="355"/>
                <a:chOff x="862" y="6303"/>
                <a:chExt cx="278" cy="355"/>
              </a:xfrm>
            </p:grpSpPr>
            <p:sp>
              <p:nvSpPr>
                <p:cNvPr id="32905" name="Rectangle 384"/>
                <p:cNvSpPr>
                  <a:spLocks noChangeArrowheads="1"/>
                </p:cNvSpPr>
                <p:nvPr/>
              </p:nvSpPr>
              <p:spPr bwMode="auto">
                <a:xfrm>
                  <a:off x="905" y="6303"/>
                  <a:ext cx="19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负</a:t>
                  </a:r>
                </a:p>
              </p:txBody>
            </p:sp>
            <p:sp>
              <p:nvSpPr>
                <p:cNvPr id="32906" name="Rectangle 385"/>
                <p:cNvSpPr>
                  <a:spLocks noChangeArrowheads="1"/>
                </p:cNvSpPr>
                <p:nvPr/>
              </p:nvSpPr>
              <p:spPr bwMode="auto">
                <a:xfrm>
                  <a:off x="862" y="6303"/>
                  <a:ext cx="278"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nvGrpSpPr>
              <p:cNvPr id="32902" name="Group 386"/>
              <p:cNvGrpSpPr>
                <a:grpSpLocks/>
              </p:cNvGrpSpPr>
              <p:nvPr/>
            </p:nvGrpSpPr>
            <p:grpSpPr bwMode="auto">
              <a:xfrm>
                <a:off x="1140" y="6303"/>
                <a:ext cx="416" cy="355"/>
                <a:chOff x="1140" y="6303"/>
                <a:chExt cx="416" cy="355"/>
              </a:xfrm>
            </p:grpSpPr>
            <p:sp>
              <p:nvSpPr>
                <p:cNvPr id="32903" name="Rectangle 387"/>
                <p:cNvSpPr>
                  <a:spLocks noChangeArrowheads="1"/>
                </p:cNvSpPr>
                <p:nvPr/>
              </p:nvSpPr>
              <p:spPr bwMode="auto">
                <a:xfrm>
                  <a:off x="1183" y="6303"/>
                  <a:ext cx="33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lIns="0" rIns="0" anchor="ct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200"/>
                    <a:t>不亲磁</a:t>
                  </a:r>
                </a:p>
              </p:txBody>
            </p:sp>
            <p:sp>
              <p:nvSpPr>
                <p:cNvPr id="32904" name="Rectangle 388"/>
                <p:cNvSpPr>
                  <a:spLocks noChangeArrowheads="1"/>
                </p:cNvSpPr>
                <p:nvPr/>
              </p:nvSpPr>
              <p:spPr bwMode="auto">
                <a:xfrm>
                  <a:off x="1140" y="6303"/>
                  <a:ext cx="416" cy="355"/>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grpSp>
        <p:sp>
          <p:nvSpPr>
            <p:cNvPr id="32774" name="Rectangle 389"/>
            <p:cNvSpPr>
              <a:spLocks noChangeArrowheads="1"/>
            </p:cNvSpPr>
            <p:nvPr/>
          </p:nvSpPr>
          <p:spPr bwMode="auto">
            <a:xfrm>
              <a:off x="-3" y="-3"/>
              <a:ext cx="4190" cy="6664"/>
            </a:xfrm>
            <a:prstGeom prst="rect">
              <a:avLst/>
            </a:prstGeom>
            <a:noFill/>
            <a:ln w="25400"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0" rIns="0"/>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sp>
        <p:nvSpPr>
          <p:cNvPr id="32772"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7.2 </a:t>
            </a:r>
            <a:r>
              <a:rPr lang="zh-CN" altLang="en-US">
                <a:solidFill>
                  <a:srgbClr val="FF0000"/>
                </a:solidFill>
              </a:rPr>
              <a:t>热电式传感器</a:t>
            </a:r>
            <a:endParaRPr lang="zh-CN" altLang="en-US">
              <a:solidFill>
                <a:srgbClr val="0000FF"/>
              </a:solidFill>
            </a:endParaRPr>
          </a:p>
        </p:txBody>
      </p:sp>
    </p:spTree>
    <p:extLst>
      <p:ext uri="{BB962C8B-B14F-4D97-AF65-F5344CB8AC3E}">
        <p14:creationId xmlns:p14="http://schemas.microsoft.com/office/powerpoint/2010/main" val="739432974"/>
      </p:ext>
    </p:extLst>
  </p:cSld>
  <p:clrMapOvr>
    <a:masterClrMapping/>
  </p:clrMapOvr>
  <p:transition advTm="12000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214313" y="744538"/>
            <a:ext cx="8569325" cy="755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46038" rIns="0" bIns="46038" numCol="1" anchor="ctr" anchorCtr="0" compatLnSpc="1">
            <a:prstTxWarp prst="textNoShape">
              <a:avLst/>
            </a:prstTxWarp>
          </a:bodyPr>
          <a:lstStyle/>
          <a:p>
            <a:r>
              <a:rPr lang="zh-CN" altLang="en-US" sz="2800" b="1">
                <a:solidFill>
                  <a:srgbClr val="0000FF"/>
                </a:solidFill>
                <a:latin typeface="黑体" panose="02010609060101010101" pitchFamily="49" charset="-122"/>
                <a:ea typeface="黑体" panose="02010609060101010101" pitchFamily="49" charset="-122"/>
                <a:cs typeface="Times New Roman" panose="02020603050405020304" pitchFamily="18" charset="0"/>
              </a:rPr>
              <a:t>几种常用热电偶的热电势与温度的关系曲线分析</a:t>
            </a:r>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 </a:t>
            </a:r>
          </a:p>
        </p:txBody>
      </p:sp>
      <p:pic>
        <p:nvPicPr>
          <p:cNvPr id="33795" name="Picture 3" descr="(x)精品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 y="1558925"/>
            <a:ext cx="6742113"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4"/>
          <p:cNvSpPr txBox="1">
            <a:spLocks noChangeArrowheads="1"/>
          </p:cNvSpPr>
          <p:nvPr/>
        </p:nvSpPr>
        <p:spPr bwMode="auto">
          <a:xfrm>
            <a:off x="6572250" y="2722563"/>
            <a:ext cx="2786063"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r>
              <a:rPr lang="zh-CN" altLang="en-US" sz="3200">
                <a:solidFill>
                  <a:srgbClr val="C00000"/>
                </a:solidFill>
              </a:rPr>
              <a:t>思考：</a:t>
            </a:r>
            <a:r>
              <a:rPr lang="zh-CN" altLang="en-US">
                <a:solidFill>
                  <a:srgbClr val="C00000"/>
                </a:solidFill>
              </a:rPr>
              <a:t> </a:t>
            </a:r>
          </a:p>
          <a:p>
            <a:pPr eaLnBrk="1" hangingPunct="1">
              <a:lnSpc>
                <a:spcPct val="120000"/>
              </a:lnSpc>
            </a:pPr>
            <a:r>
              <a:rPr lang="zh-CN" altLang="en-US">
                <a:solidFill>
                  <a:srgbClr val="C00000"/>
                </a:solidFill>
              </a:rPr>
              <a:t>测温上限较高？</a:t>
            </a:r>
          </a:p>
          <a:p>
            <a:pPr eaLnBrk="1" hangingPunct="1">
              <a:lnSpc>
                <a:spcPct val="120000"/>
              </a:lnSpc>
            </a:pPr>
            <a:r>
              <a:rPr lang="zh-CN" altLang="en-US">
                <a:solidFill>
                  <a:srgbClr val="C00000"/>
                </a:solidFill>
              </a:rPr>
              <a:t>灵敏度较高？</a:t>
            </a:r>
          </a:p>
          <a:p>
            <a:pPr eaLnBrk="1" hangingPunct="1">
              <a:lnSpc>
                <a:spcPct val="120000"/>
              </a:lnSpc>
            </a:pPr>
            <a:r>
              <a:rPr lang="zh-CN" altLang="en-US">
                <a:solidFill>
                  <a:srgbClr val="C00000"/>
                </a:solidFill>
              </a:rPr>
              <a:t>线性较差？</a:t>
            </a:r>
          </a:p>
        </p:txBody>
      </p:sp>
      <p:sp>
        <p:nvSpPr>
          <p:cNvPr id="33797"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7.2 </a:t>
            </a:r>
            <a:r>
              <a:rPr lang="zh-CN" altLang="en-US">
                <a:solidFill>
                  <a:srgbClr val="FF0000"/>
                </a:solidFill>
              </a:rPr>
              <a:t>热电式传感器</a:t>
            </a:r>
            <a:endParaRPr lang="zh-CN" altLang="en-US">
              <a:solidFill>
                <a:srgbClr val="0000FF"/>
              </a:solidFill>
            </a:endParaRPr>
          </a:p>
        </p:txBody>
      </p:sp>
      <p:grpSp>
        <p:nvGrpSpPr>
          <p:cNvPr id="7" name="组合 6"/>
          <p:cNvGrpSpPr/>
          <p:nvPr/>
        </p:nvGrpSpPr>
        <p:grpSpPr>
          <a:xfrm>
            <a:off x="6573304" y="1484784"/>
            <a:ext cx="1478434" cy="419447"/>
            <a:chOff x="4400029" y="1162844"/>
            <a:chExt cx="1478434" cy="419447"/>
          </a:xfrm>
        </p:grpSpPr>
        <p:sp>
          <p:nvSpPr>
            <p:cNvPr id="10" name="五角星 9"/>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1" name="五角星 10"/>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2" name="五角星 11"/>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3230183548"/>
      </p:ext>
    </p:extLst>
  </p:cSld>
  <p:clrMapOvr>
    <a:masterClrMapping/>
  </p:clrMapOvr>
  <p:transition advTm="1200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7"/>
          <p:cNvSpPr>
            <a:spLocks noGrp="1" noChangeArrowheads="1"/>
          </p:cNvSpPr>
          <p:nvPr>
            <p:ph type="title"/>
          </p:nvPr>
        </p:nvSpPr>
        <p:spPr bwMode="auto">
          <a:xfrm>
            <a:off x="755650" y="1989138"/>
            <a:ext cx="7845425" cy="3024187"/>
          </a:xfrm>
          <a:ln algn="ctr">
            <a:miter lim="800000"/>
            <a:headEnd/>
            <a:tailEnd/>
          </a:ln>
        </p:spPr>
        <p:txBody>
          <a:bodyPr vert="horz" wrap="square" lIns="92075" tIns="46038" rIns="92075" bIns="46038" numCol="1" anchor="ctr" anchorCtr="0" compatLnSpc="1">
            <a:prstTxWarp prst="textNoShape">
              <a:avLst/>
            </a:prstTxWarp>
          </a:bodyPr>
          <a:lstStyle/>
          <a:p>
            <a:pPr algn="l" eaLnBrk="1" hangingPunct="1">
              <a:lnSpc>
                <a:spcPct val="120000"/>
              </a:lnSpc>
              <a:spcAft>
                <a:spcPts val="1200"/>
              </a:spcAft>
              <a:defRPr/>
            </a:pPr>
            <a:r>
              <a:rPr lang="zh-CN" altLang="en-US" sz="2800" b="1" dirty="0">
                <a:solidFill>
                  <a:srgbClr val="FF0000"/>
                </a:solidFill>
                <a:ea typeface="黑体" pitchFamily="2" charset="-122"/>
                <a:cs typeface="Times New Roman" pitchFamily="18" charset="0"/>
              </a:rPr>
              <a:t>热电阻传感器：</a:t>
            </a:r>
            <a:br>
              <a:rPr lang="en-US" altLang="zh-CN" sz="2800" b="1" dirty="0">
                <a:solidFill>
                  <a:srgbClr val="FF0000"/>
                </a:solidFill>
                <a:ea typeface="黑体" pitchFamily="2" charset="-122"/>
                <a:cs typeface="Times New Roman" pitchFamily="18" charset="0"/>
              </a:rPr>
            </a:br>
            <a:r>
              <a:rPr lang="en-US" altLang="zh-CN" sz="2800" b="1" dirty="0">
                <a:solidFill>
                  <a:srgbClr val="FF0000"/>
                </a:solidFill>
                <a:ea typeface="黑体" pitchFamily="2" charset="-122"/>
                <a:cs typeface="Times New Roman" pitchFamily="18" charset="0"/>
              </a:rPr>
              <a:t>        </a:t>
            </a:r>
            <a:r>
              <a:rPr lang="zh-CN" altLang="en-US" sz="2800" b="1" dirty="0">
                <a:solidFill>
                  <a:srgbClr val="0000FF"/>
                </a:solidFill>
                <a:latin typeface="+mn-lt"/>
                <a:ea typeface="黑体" pitchFamily="49" charset="-122"/>
              </a:rPr>
              <a:t>热电阻是中低温区最常用的一种温度检测器。热电阻测温是基于金属导体的电阻值随温度的增加而增加这一特性来进行温度测量的</a:t>
            </a:r>
            <a:r>
              <a:rPr lang="zh-CN" altLang="en-US" sz="2800" b="1" dirty="0">
                <a:solidFill>
                  <a:srgbClr val="0000FF"/>
                </a:solidFill>
              </a:rPr>
              <a:t>。</a:t>
            </a:r>
            <a:br>
              <a:rPr lang="en-US" altLang="zh-CN" sz="2800" dirty="0">
                <a:solidFill>
                  <a:srgbClr val="0000FF"/>
                </a:solidFill>
              </a:rPr>
            </a:br>
            <a:br>
              <a:rPr lang="en-US" altLang="zh-CN" sz="2800" dirty="0">
                <a:solidFill>
                  <a:srgbClr val="0000FF"/>
                </a:solidFill>
              </a:rPr>
            </a:br>
            <a:r>
              <a:rPr lang="zh-CN" altLang="en-US" sz="2800" b="1" dirty="0">
                <a:solidFill>
                  <a:srgbClr val="0000FF"/>
                </a:solidFill>
                <a:latin typeface="黑体" pitchFamily="49" charset="-122"/>
                <a:ea typeface="黑体" pitchFamily="49" charset="-122"/>
              </a:rPr>
              <a:t>自学（</a:t>
            </a:r>
            <a:r>
              <a:rPr lang="en-US" altLang="zh-CN" sz="2800" b="1" dirty="0">
                <a:solidFill>
                  <a:srgbClr val="0000FF"/>
                </a:solidFill>
                <a:latin typeface="黑体" pitchFamily="49" charset="-122"/>
                <a:ea typeface="黑体" pitchFamily="49" charset="-122"/>
              </a:rPr>
              <a:t>P97-98</a:t>
            </a:r>
            <a:r>
              <a:rPr lang="zh-CN" altLang="en-US" sz="2800" b="1" dirty="0">
                <a:solidFill>
                  <a:srgbClr val="0000FF"/>
                </a:solidFill>
                <a:latin typeface="黑体" pitchFamily="49" charset="-122"/>
                <a:ea typeface="黑体" pitchFamily="49" charset="-122"/>
              </a:rPr>
              <a:t>）</a:t>
            </a:r>
            <a:br>
              <a:rPr lang="en-US" altLang="zh-CN" sz="2800" b="1" dirty="0">
                <a:solidFill>
                  <a:srgbClr val="0000FF"/>
                </a:solidFill>
                <a:latin typeface="黑体" pitchFamily="49" charset="-122"/>
                <a:ea typeface="黑体" pitchFamily="49" charset="-122"/>
              </a:rPr>
            </a:br>
            <a:r>
              <a:rPr lang="zh-CN" altLang="en-US" sz="2800" b="1" dirty="0">
                <a:solidFill>
                  <a:srgbClr val="0000FF"/>
                </a:solidFill>
                <a:latin typeface="黑体" pitchFamily="49" charset="-122"/>
                <a:ea typeface="黑体" pitchFamily="49" charset="-122"/>
              </a:rPr>
              <a:t>问题：与热电偶的差别？测试温度范围？</a:t>
            </a:r>
            <a:br>
              <a:rPr lang="en-US" altLang="zh-CN" sz="2800" b="1" dirty="0">
                <a:solidFill>
                  <a:srgbClr val="0000FF"/>
                </a:solidFill>
                <a:latin typeface="黑体" pitchFamily="49" charset="-122"/>
                <a:ea typeface="黑体" pitchFamily="49" charset="-122"/>
              </a:rPr>
            </a:br>
            <a:endParaRPr lang="zh-CN" altLang="en-US" sz="2800" b="1" dirty="0">
              <a:solidFill>
                <a:srgbClr val="0000FF"/>
              </a:solidFill>
              <a:latin typeface="黑体" pitchFamily="49" charset="-122"/>
              <a:ea typeface="黑体" pitchFamily="49" charset="-122"/>
              <a:cs typeface="Times New Roman" pitchFamily="18" charset="0"/>
            </a:endParaRPr>
          </a:p>
        </p:txBody>
      </p:sp>
      <p:sp>
        <p:nvSpPr>
          <p:cNvPr id="36867"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7.2 </a:t>
            </a:r>
            <a:r>
              <a:rPr lang="zh-CN" altLang="en-US">
                <a:solidFill>
                  <a:srgbClr val="FF0000"/>
                </a:solidFill>
              </a:rPr>
              <a:t>热电式传感器</a:t>
            </a:r>
            <a:endParaRPr lang="zh-CN" altLang="en-US">
              <a:solidFill>
                <a:srgbClr val="0000FF"/>
              </a:solidFill>
            </a:endParaRPr>
          </a:p>
        </p:txBody>
      </p:sp>
      <p:grpSp>
        <p:nvGrpSpPr>
          <p:cNvPr id="4" name="组合 3"/>
          <p:cNvGrpSpPr/>
          <p:nvPr/>
        </p:nvGrpSpPr>
        <p:grpSpPr>
          <a:xfrm>
            <a:off x="6573304" y="1484784"/>
            <a:ext cx="2551224" cy="419447"/>
            <a:chOff x="5022379" y="1884537"/>
            <a:chExt cx="2551224" cy="419447"/>
          </a:xfrm>
        </p:grpSpPr>
        <p:grpSp>
          <p:nvGrpSpPr>
            <p:cNvPr id="5" name="组合 4"/>
            <p:cNvGrpSpPr/>
            <p:nvPr/>
          </p:nvGrpSpPr>
          <p:grpSpPr>
            <a:xfrm>
              <a:off x="5022379" y="1884537"/>
              <a:ext cx="1478434" cy="419447"/>
              <a:chOff x="4400029" y="1162844"/>
              <a:chExt cx="1478434" cy="419447"/>
            </a:xfrm>
          </p:grpSpPr>
          <p:sp>
            <p:nvSpPr>
              <p:cNvPr id="8" name="五角星 7"/>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9" name="五角星 8"/>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0" name="五角星 9"/>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6" name="五角星 5"/>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7" name="五角星 6"/>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2232202174"/>
      </p:ext>
    </p:extLst>
  </p:cSld>
  <p:clrMapOvr>
    <a:masterClrMapping/>
  </p:clrMapOvr>
  <p:transition advTm="12000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p:cNvSpPr>
            <a:spLocks noChangeArrowheads="1"/>
          </p:cNvSpPr>
          <p:nvPr/>
        </p:nvSpPr>
        <p:spPr bwMode="auto">
          <a:xfrm>
            <a:off x="3143250" y="3071813"/>
            <a:ext cx="37861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latinLnBrk="1" hangingPunct="1">
              <a:lnSpc>
                <a:spcPct val="130000"/>
              </a:lnSpc>
              <a:spcBef>
                <a:spcPct val="0"/>
              </a:spcBef>
            </a:pPr>
            <a:r>
              <a:rPr kumimoji="0" lang="en-US" altLang="zh-CN" sz="3200">
                <a:solidFill>
                  <a:srgbClr val="0000FF"/>
                </a:solidFill>
              </a:rPr>
              <a:t>7.3 </a:t>
            </a:r>
            <a:r>
              <a:rPr kumimoji="0" lang="zh-CN" altLang="en-US" sz="3200">
                <a:solidFill>
                  <a:srgbClr val="0000FF"/>
                </a:solidFill>
              </a:rPr>
              <a:t>压电式传感器</a:t>
            </a:r>
            <a:endParaRPr kumimoji="0" lang="en-US" altLang="zh-CN" sz="3200">
              <a:solidFill>
                <a:srgbClr val="0000FF"/>
              </a:solidFill>
            </a:endParaRPr>
          </a:p>
        </p:txBody>
      </p:sp>
    </p:spTree>
    <p:extLst>
      <p:ext uri="{BB962C8B-B14F-4D97-AF65-F5344CB8AC3E}">
        <p14:creationId xmlns:p14="http://schemas.microsoft.com/office/powerpoint/2010/main" val="25711093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bwMode="auto">
          <a:xfrm>
            <a:off x="642938" y="1804988"/>
            <a:ext cx="8143875" cy="4410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indent="0" algn="just" eaLnBrk="1" hangingPunct="1">
              <a:lnSpc>
                <a:spcPct val="110000"/>
              </a:lnSpc>
              <a:spcBef>
                <a:spcPct val="0"/>
              </a:spcBef>
              <a:spcAft>
                <a:spcPts val="1200"/>
              </a:spcAft>
              <a:buFontTx/>
              <a:buNone/>
            </a:pPr>
            <a:r>
              <a:rPr lang="zh-CN" altLang="en-US" sz="2800" b="1" dirty="0">
                <a:solidFill>
                  <a:srgbClr val="0000FF"/>
                </a:solidFill>
                <a:latin typeface="黑体" panose="02010609060101010101" pitchFamily="49" charset="-122"/>
                <a:ea typeface="黑体" panose="02010609060101010101" pitchFamily="49" charset="-122"/>
              </a:rPr>
              <a:t>（</a:t>
            </a:r>
            <a:r>
              <a:rPr lang="en-US" altLang="zh-CN" sz="2800" b="1" dirty="0">
                <a:solidFill>
                  <a:srgbClr val="0000FF"/>
                </a:solidFill>
                <a:latin typeface="黑体" panose="02010609060101010101" pitchFamily="49" charset="-122"/>
                <a:ea typeface="黑体" panose="02010609060101010101" pitchFamily="49" charset="-122"/>
              </a:rPr>
              <a:t>1</a:t>
            </a:r>
            <a:r>
              <a:rPr lang="zh-CN" altLang="en-US" sz="2800" b="1" dirty="0">
                <a:solidFill>
                  <a:srgbClr val="0000FF"/>
                </a:solidFill>
                <a:latin typeface="黑体" panose="02010609060101010101" pitchFamily="49" charset="-122"/>
                <a:ea typeface="黑体" panose="02010609060101010101" pitchFamily="49" charset="-122"/>
              </a:rPr>
              <a:t>）正压电效应</a:t>
            </a:r>
          </a:p>
          <a:p>
            <a:pPr marL="0" indent="0" algn="just" eaLnBrk="1" hangingPunct="1">
              <a:lnSpc>
                <a:spcPct val="110000"/>
              </a:lnSpc>
              <a:spcBef>
                <a:spcPct val="0"/>
              </a:spcBef>
              <a:spcAft>
                <a:spcPts val="1200"/>
              </a:spcAft>
              <a:buFontTx/>
              <a:buNone/>
            </a:pPr>
            <a:r>
              <a:rPr lang="zh-CN" altLang="en-US" sz="2800" dirty="0">
                <a:latin typeface="黑体" panose="02010609060101010101" pitchFamily="49" charset="-122"/>
                <a:ea typeface="黑体" panose="02010609060101010101" pitchFamily="49" charset="-122"/>
              </a:rPr>
              <a:t>    </a:t>
            </a:r>
            <a:r>
              <a:rPr lang="zh-CN" altLang="en-US" sz="2800" b="1" dirty="0">
                <a:latin typeface="仿宋_GB2312" panose="02010609030101010101" pitchFamily="49" charset="-122"/>
                <a:ea typeface="仿宋_GB2312" panose="02010609030101010101" pitchFamily="49" charset="-122"/>
              </a:rPr>
              <a:t>某些物质在一定方向受到压力或拉力作用时，其表面上会产生电荷；若将外力去掉后，它们又重新回到不带电的状态，这种现象称为正压电效应。</a:t>
            </a:r>
          </a:p>
          <a:p>
            <a:pPr marL="0" indent="0" algn="just" eaLnBrk="1" hangingPunct="1">
              <a:lnSpc>
                <a:spcPct val="110000"/>
              </a:lnSpc>
              <a:spcBef>
                <a:spcPct val="50000"/>
              </a:spcBef>
              <a:spcAft>
                <a:spcPts val="600"/>
              </a:spcAft>
              <a:buFontTx/>
              <a:buNone/>
            </a:pPr>
            <a:r>
              <a:rPr lang="zh-CN" altLang="en-US" sz="2800" b="1" dirty="0">
                <a:solidFill>
                  <a:srgbClr val="0000FF"/>
                </a:solidFill>
                <a:latin typeface="黑体" panose="02010609060101010101" pitchFamily="49" charset="-122"/>
                <a:ea typeface="黑体" panose="02010609060101010101" pitchFamily="49" charset="-122"/>
              </a:rPr>
              <a:t>（</a:t>
            </a:r>
            <a:r>
              <a:rPr lang="en-US" altLang="zh-CN" sz="2800" b="1" dirty="0">
                <a:solidFill>
                  <a:srgbClr val="0000FF"/>
                </a:solidFill>
                <a:latin typeface="黑体" panose="02010609060101010101" pitchFamily="49" charset="-122"/>
                <a:ea typeface="黑体" panose="02010609060101010101" pitchFamily="49" charset="-122"/>
              </a:rPr>
              <a:t>2</a:t>
            </a:r>
            <a:r>
              <a:rPr lang="zh-CN" altLang="en-US" sz="2800" b="1" dirty="0">
                <a:solidFill>
                  <a:srgbClr val="0000FF"/>
                </a:solidFill>
                <a:latin typeface="黑体" panose="02010609060101010101" pitchFamily="49" charset="-122"/>
                <a:ea typeface="黑体" panose="02010609060101010101" pitchFamily="49" charset="-122"/>
              </a:rPr>
              <a:t>）逆压电效应</a:t>
            </a:r>
            <a:r>
              <a:rPr lang="zh-CN" altLang="en-US" sz="2800" dirty="0">
                <a:latin typeface="黑体" panose="02010609060101010101" pitchFamily="49" charset="-122"/>
                <a:ea typeface="黑体" panose="02010609060101010101" pitchFamily="49" charset="-122"/>
              </a:rPr>
              <a:t>   </a:t>
            </a:r>
          </a:p>
          <a:p>
            <a:pPr marL="0" indent="0" algn="just" eaLnBrk="1" hangingPunct="1">
              <a:lnSpc>
                <a:spcPct val="110000"/>
              </a:lnSpc>
              <a:spcBef>
                <a:spcPct val="0"/>
              </a:spcBef>
              <a:buFontTx/>
              <a:buNone/>
            </a:pPr>
            <a:r>
              <a:rPr lang="zh-CN" altLang="en-US" sz="2800" dirty="0">
                <a:latin typeface="黑体" panose="02010609060101010101" pitchFamily="49" charset="-122"/>
                <a:ea typeface="黑体" panose="02010609060101010101" pitchFamily="49" charset="-122"/>
              </a:rPr>
              <a:t>    </a:t>
            </a:r>
            <a:r>
              <a:rPr lang="zh-CN" altLang="en-US" sz="2800" b="1" dirty="0">
                <a:latin typeface="仿宋_GB2312" panose="02010609030101010101" pitchFamily="49" charset="-122"/>
                <a:ea typeface="仿宋_GB2312" panose="02010609030101010101" pitchFamily="49" charset="-122"/>
              </a:rPr>
              <a:t>在压电材料两个电极上加以交流电压，材料将产生机械振动，这种现象称为“电致伸缩效应”，也称“逆压电效应”。</a:t>
            </a:r>
          </a:p>
        </p:txBody>
      </p:sp>
      <p:sp>
        <p:nvSpPr>
          <p:cNvPr id="39939" name="Rectangle 3"/>
          <p:cNvSpPr>
            <a:spLocks noChangeArrowheads="1"/>
          </p:cNvSpPr>
          <p:nvPr/>
        </p:nvSpPr>
        <p:spPr bwMode="auto">
          <a:xfrm>
            <a:off x="571500" y="928688"/>
            <a:ext cx="8229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3200"/>
              <a:t>压电效应 </a:t>
            </a:r>
            <a:r>
              <a:rPr lang="en-US" altLang="zh-CN" sz="3200"/>
              <a:t>( piezoelectric effect )</a:t>
            </a:r>
          </a:p>
        </p:txBody>
      </p:sp>
      <p:sp>
        <p:nvSpPr>
          <p:cNvPr id="39940"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7.3 </a:t>
            </a:r>
            <a:r>
              <a:rPr lang="zh-CN" altLang="en-US">
                <a:solidFill>
                  <a:srgbClr val="FF0000"/>
                </a:solidFill>
              </a:rPr>
              <a:t>压电式传感器</a:t>
            </a:r>
            <a:endParaRPr lang="zh-CN" altLang="en-US">
              <a:solidFill>
                <a:srgbClr val="0000FF"/>
              </a:solidFill>
            </a:endParaRPr>
          </a:p>
        </p:txBody>
      </p:sp>
      <p:grpSp>
        <p:nvGrpSpPr>
          <p:cNvPr id="5" name="组合 4"/>
          <p:cNvGrpSpPr/>
          <p:nvPr/>
        </p:nvGrpSpPr>
        <p:grpSpPr>
          <a:xfrm>
            <a:off x="6573304" y="1484784"/>
            <a:ext cx="2551224" cy="419447"/>
            <a:chOff x="5022379" y="1884537"/>
            <a:chExt cx="2551224" cy="419447"/>
          </a:xfrm>
        </p:grpSpPr>
        <p:grpSp>
          <p:nvGrpSpPr>
            <p:cNvPr id="6" name="组合 5"/>
            <p:cNvGrpSpPr/>
            <p:nvPr/>
          </p:nvGrpSpPr>
          <p:grpSpPr>
            <a:xfrm>
              <a:off x="5022379" y="1884537"/>
              <a:ext cx="1478434" cy="419447"/>
              <a:chOff x="4400029" y="1162844"/>
              <a:chExt cx="1478434" cy="419447"/>
            </a:xfrm>
          </p:grpSpPr>
          <p:sp>
            <p:nvSpPr>
              <p:cNvPr id="9" name="五角星 8"/>
              <p:cNvSpPr/>
              <p:nvPr/>
            </p:nvSpPr>
            <p:spPr bwMode="auto">
              <a:xfrm>
                <a:off x="4400029"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黑体" pitchFamily="2" charset="-122"/>
                </a:endParaRPr>
              </a:p>
            </p:txBody>
          </p:sp>
          <p:sp>
            <p:nvSpPr>
              <p:cNvPr id="10" name="五角星 9"/>
              <p:cNvSpPr/>
              <p:nvPr/>
            </p:nvSpPr>
            <p:spPr bwMode="auto">
              <a:xfrm>
                <a:off x="4940424"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1" name="五角星 10"/>
              <p:cNvSpPr/>
              <p:nvPr/>
            </p:nvSpPr>
            <p:spPr bwMode="auto">
              <a:xfrm>
                <a:off x="5459016" y="1162844"/>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
          <p:nvSpPr>
            <p:cNvPr id="7" name="五角星 6"/>
            <p:cNvSpPr/>
            <p:nvPr/>
          </p:nvSpPr>
          <p:spPr bwMode="auto">
            <a:xfrm>
              <a:off x="6635564"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sp>
          <p:nvSpPr>
            <p:cNvPr id="8" name="五角星 7"/>
            <p:cNvSpPr/>
            <p:nvPr/>
          </p:nvSpPr>
          <p:spPr bwMode="auto">
            <a:xfrm>
              <a:off x="7154156" y="1884537"/>
              <a:ext cx="419447" cy="419447"/>
            </a:xfrm>
            <a:prstGeom prst="star5">
              <a:avLst/>
            </a:prstGeom>
            <a:solidFill>
              <a:srgbClr val="FF0000"/>
            </a:solidFill>
            <a:ln>
              <a:noFill/>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1" lang="zh-CN" altLang="en-US" sz="2800" b="1" i="0" u="none" strike="noStrike" cap="none" normalizeH="0" baseline="0" dirty="0">
                <a:ln>
                  <a:noFill/>
                </a:ln>
                <a:solidFill>
                  <a:schemeClr val="tx1"/>
                </a:solidFill>
                <a:effectLst/>
                <a:latin typeface="Times New Roman" pitchFamily="18" charset="0"/>
                <a:ea typeface="黑体" pitchFamily="2" charset="-122"/>
              </a:endParaRPr>
            </a:p>
          </p:txBody>
        </p:sp>
      </p:grpSp>
    </p:spTree>
    <p:extLst>
      <p:ext uri="{BB962C8B-B14F-4D97-AF65-F5344CB8AC3E}">
        <p14:creationId xmlns:p14="http://schemas.microsoft.com/office/powerpoint/2010/main" val="2277740449"/>
      </p:ext>
    </p:extLst>
  </p:cSld>
  <p:clrMapOvr>
    <a:masterClrMapping/>
  </p:clrMapOvr>
  <p:transition advTm="147500"/>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214313" y="5929313"/>
            <a:ext cx="5929312"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pPr>
            <a:r>
              <a:rPr lang="zh-CN" altLang="en-US" sz="2800" b="1">
                <a:solidFill>
                  <a:schemeClr val="tx1"/>
                </a:solidFill>
                <a:ea typeface="黑体" panose="02010609060101010101" pitchFamily="49" charset="-122"/>
              </a:rPr>
              <a:t>石英晶体的压电效应演示</a:t>
            </a:r>
          </a:p>
        </p:txBody>
      </p:sp>
      <p:grpSp>
        <p:nvGrpSpPr>
          <p:cNvPr id="41987" name="Group 3"/>
          <p:cNvGrpSpPr>
            <a:grpSpLocks/>
          </p:cNvGrpSpPr>
          <p:nvPr/>
        </p:nvGrpSpPr>
        <p:grpSpPr bwMode="auto">
          <a:xfrm>
            <a:off x="1857375" y="857250"/>
            <a:ext cx="5357813" cy="1223963"/>
            <a:chOff x="1247" y="799"/>
            <a:chExt cx="3375" cy="771"/>
          </a:xfrm>
        </p:grpSpPr>
        <p:sp>
          <p:nvSpPr>
            <p:cNvPr id="1077252" name="Text Box 4"/>
            <p:cNvSpPr txBox="1">
              <a:spLocks noChangeArrowheads="1"/>
            </p:cNvSpPr>
            <p:nvPr/>
          </p:nvSpPr>
          <p:spPr bwMode="auto">
            <a:xfrm>
              <a:off x="2403" y="799"/>
              <a:ext cx="1158" cy="273"/>
            </a:xfrm>
            <a:prstGeom prst="rect">
              <a:avLst/>
            </a:prstGeom>
            <a:noFill/>
            <a:ln w="9525">
              <a:noFill/>
              <a:miter lim="800000"/>
              <a:headEnd/>
              <a:tailEnd/>
            </a:ln>
            <a:effectLst/>
          </p:spPr>
          <p:txBody>
            <a:bodyPr/>
            <a:lstStyle/>
            <a:p>
              <a:pPr algn="just" eaLnBrk="1" hangingPunct="1">
                <a:lnSpc>
                  <a:spcPct val="80000"/>
                </a:lnSpc>
                <a:spcBef>
                  <a:spcPct val="20000"/>
                </a:spcBef>
                <a:defRPr/>
              </a:pPr>
              <a:r>
                <a:rPr lang="zh-CN" altLang="en-US" sz="2400">
                  <a:effectLst>
                    <a:outerShdw blurRad="38100" dist="38100" dir="2700000" algn="tl">
                      <a:srgbClr val="C0C0C0"/>
                    </a:outerShdw>
                  </a:effectLst>
                  <a:latin typeface="黑体" pitchFamily="2" charset="-122"/>
                  <a:ea typeface="黑体" pitchFamily="2" charset="-122"/>
                </a:rPr>
                <a:t>逆压电效应</a:t>
              </a:r>
            </a:p>
          </p:txBody>
        </p:sp>
        <p:sp>
          <p:nvSpPr>
            <p:cNvPr id="41992" name="Text Box 5"/>
            <p:cNvSpPr txBox="1">
              <a:spLocks noChangeArrowheads="1"/>
            </p:cNvSpPr>
            <p:nvPr/>
          </p:nvSpPr>
          <p:spPr bwMode="auto">
            <a:xfrm>
              <a:off x="3706" y="1017"/>
              <a:ext cx="916"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3200">
                  <a:latin typeface="黑体" panose="02010609060101010101" pitchFamily="49" charset="-122"/>
                </a:rPr>
                <a:t>机械能</a:t>
              </a:r>
            </a:p>
          </p:txBody>
        </p:sp>
        <p:sp>
          <p:nvSpPr>
            <p:cNvPr id="41993" name="Line 6"/>
            <p:cNvSpPr>
              <a:spLocks noChangeShapeType="1"/>
            </p:cNvSpPr>
            <p:nvPr/>
          </p:nvSpPr>
          <p:spPr bwMode="auto">
            <a:xfrm>
              <a:off x="2165" y="1103"/>
              <a:ext cx="1533"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77255" name="Text Box 7"/>
            <p:cNvSpPr txBox="1">
              <a:spLocks noChangeArrowheads="1"/>
            </p:cNvSpPr>
            <p:nvPr/>
          </p:nvSpPr>
          <p:spPr bwMode="auto">
            <a:xfrm>
              <a:off x="2398" y="1307"/>
              <a:ext cx="1090" cy="263"/>
            </a:xfrm>
            <a:prstGeom prst="rect">
              <a:avLst/>
            </a:prstGeom>
            <a:noFill/>
            <a:ln w="9525">
              <a:noFill/>
              <a:miter lim="800000"/>
              <a:headEnd/>
              <a:tailEnd/>
            </a:ln>
            <a:effectLst/>
          </p:spPr>
          <p:txBody>
            <a:bodyPr/>
            <a:lstStyle/>
            <a:p>
              <a:pPr algn="just" eaLnBrk="1" hangingPunct="1">
                <a:lnSpc>
                  <a:spcPct val="80000"/>
                </a:lnSpc>
                <a:spcBef>
                  <a:spcPct val="20000"/>
                </a:spcBef>
                <a:defRPr/>
              </a:pPr>
              <a:r>
                <a:rPr lang="zh-CN" altLang="en-US" sz="2400">
                  <a:effectLst>
                    <a:outerShdw blurRad="38100" dist="38100" dir="2700000" algn="tl">
                      <a:srgbClr val="C0C0C0"/>
                    </a:outerShdw>
                  </a:effectLst>
                  <a:latin typeface="黑体" pitchFamily="2" charset="-122"/>
                  <a:ea typeface="黑体" pitchFamily="2" charset="-122"/>
                </a:rPr>
                <a:t>正压电效应</a:t>
              </a:r>
            </a:p>
          </p:txBody>
        </p:sp>
        <p:sp>
          <p:nvSpPr>
            <p:cNvPr id="41995" name="Line 8"/>
            <p:cNvSpPr>
              <a:spLocks noChangeShapeType="1"/>
            </p:cNvSpPr>
            <p:nvPr/>
          </p:nvSpPr>
          <p:spPr bwMode="auto">
            <a:xfrm flipH="1">
              <a:off x="2156" y="1294"/>
              <a:ext cx="1533"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1996" name="Text Box 9"/>
            <p:cNvSpPr txBox="1">
              <a:spLocks noChangeArrowheads="1"/>
            </p:cNvSpPr>
            <p:nvPr/>
          </p:nvSpPr>
          <p:spPr bwMode="auto">
            <a:xfrm>
              <a:off x="1247" y="1007"/>
              <a:ext cx="916"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3200">
                  <a:latin typeface="黑体" panose="02010609060101010101" pitchFamily="49" charset="-122"/>
                </a:rPr>
                <a:t>电能</a:t>
              </a:r>
            </a:p>
          </p:txBody>
        </p:sp>
      </p:grpSp>
      <p:pic>
        <p:nvPicPr>
          <p:cNvPr id="41988" name="Picture 10" descr="继续压"/>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6113" y="2530475"/>
            <a:ext cx="4714875"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2" descr="石英晶体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5363" y="2601913"/>
            <a:ext cx="2354262"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Rectangle 9"/>
          <p:cNvSpPr>
            <a:spLocks noChangeArrowheads="1"/>
          </p:cNvSpPr>
          <p:nvPr/>
        </p:nvSpPr>
        <p:spPr bwMode="auto">
          <a:xfrm>
            <a:off x="5500688" y="4445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1pPr>
            <a:lvl2pPr marL="742950" indent="-28575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2pPr>
            <a:lvl3pPr marL="11430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3pPr>
            <a:lvl4pPr marL="16002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4pPr>
            <a:lvl5pPr marL="2057400" indent="-228600">
              <a:lnSpc>
                <a:spcPct val="80000"/>
              </a:lnSpc>
              <a:spcBef>
                <a:spcPct val="20000"/>
              </a:spcBef>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FF0000"/>
                </a:solidFill>
              </a:rPr>
              <a:t>§ </a:t>
            </a:r>
            <a:r>
              <a:rPr lang="en-US" altLang="zh-CN">
                <a:solidFill>
                  <a:srgbClr val="FF0000"/>
                </a:solidFill>
              </a:rPr>
              <a:t>7.3 </a:t>
            </a:r>
            <a:r>
              <a:rPr lang="zh-CN" altLang="en-US">
                <a:solidFill>
                  <a:srgbClr val="FF0000"/>
                </a:solidFill>
              </a:rPr>
              <a:t>压电式传感器</a:t>
            </a:r>
            <a:endParaRPr lang="zh-CN" altLang="en-US">
              <a:solidFill>
                <a:srgbClr val="0000FF"/>
              </a:solidFill>
            </a:endParaRPr>
          </a:p>
        </p:txBody>
      </p:sp>
    </p:spTree>
    <p:extLst>
      <p:ext uri="{BB962C8B-B14F-4D97-AF65-F5344CB8AC3E}">
        <p14:creationId xmlns:p14="http://schemas.microsoft.com/office/powerpoint/2010/main" val="2740308309"/>
      </p:ext>
    </p:extLst>
  </p:cSld>
  <p:clrMapOvr>
    <a:masterClrMapping/>
  </p:clrMapOvr>
  <p:transition spd="med" advTm="147500">
    <p:spli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Grp="1" noChangeAspect="1"/>
          </p:cNvGraphicFramePr>
          <p:nvPr>
            <p:ph/>
          </p:nvPr>
        </p:nvGraphicFramePr>
        <p:xfrm>
          <a:off x="403225" y="1228725"/>
          <a:ext cx="8385175" cy="4827588"/>
        </p:xfrm>
        <a:graphic>
          <a:graphicData uri="http://schemas.openxmlformats.org/presentationml/2006/ole">
            <mc:AlternateContent xmlns:mc="http://schemas.openxmlformats.org/markup-compatibility/2006">
              <mc:Choice xmlns:v="urn:schemas-microsoft-com:vml" Requires="v">
                <p:oleObj spid="_x0000_s6191" name="Visio" r:id="rId4" imgW="10775452" imgH="6203290" progId="Visio.Drawing.11">
                  <p:embed/>
                </p:oleObj>
              </mc:Choice>
              <mc:Fallback>
                <p:oleObj name="Visio" r:id="rId4" imgW="10775452" imgH="6203290" progId="Visio.Drawing.11">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25" y="1228725"/>
                        <a:ext cx="8385175" cy="48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矩形 13"/>
          <p:cNvSpPr/>
          <p:nvPr/>
        </p:nvSpPr>
        <p:spPr>
          <a:xfrm>
            <a:off x="3643313" y="0"/>
            <a:ext cx="5715000" cy="738188"/>
          </a:xfrm>
          <a:prstGeom prst="rect">
            <a:avLst/>
          </a:prstGeom>
        </p:spPr>
        <p:txBody>
          <a:bodyPr>
            <a:spAutoFit/>
          </a:bodyPr>
          <a:lstStyle/>
          <a:p>
            <a:pPr>
              <a:lnSpc>
                <a:spcPct val="140000"/>
              </a:lnSpc>
              <a:defRPr/>
            </a:pPr>
            <a:r>
              <a:rPr lang="en-US" altLang="zh-CN" sz="3000" dirty="0">
                <a:solidFill>
                  <a:srgbClr val="0000FF"/>
                </a:solidFill>
                <a:effectLst>
                  <a:outerShdw blurRad="38100" dist="38100" dir="2700000" algn="tl">
                    <a:srgbClr val="000000">
                      <a:alpha val="43137"/>
                    </a:srgbClr>
                  </a:outerShdw>
                </a:effectLst>
              </a:rPr>
              <a:t>1.2 </a:t>
            </a:r>
            <a:r>
              <a:rPr lang="zh-CN" altLang="en-US" sz="3000" dirty="0">
                <a:solidFill>
                  <a:srgbClr val="0000FF"/>
                </a:solidFill>
                <a:effectLst>
                  <a:outerShdw blurRad="38100" dist="38100" dir="2700000" algn="tl">
                    <a:srgbClr val="000000">
                      <a:alpha val="43137"/>
                    </a:srgbClr>
                  </a:outerShdw>
                </a:effectLst>
              </a:rPr>
              <a:t>测试系统的基本概念及组成</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17" descr="D:\2013-january\试讲PPT\gif-avi\dfv.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8163" y="2911475"/>
            <a:ext cx="3849687"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2"/>
          <p:cNvSpPr>
            <a:spLocks noChangeArrowheads="1"/>
          </p:cNvSpPr>
          <p:nvPr/>
        </p:nvSpPr>
        <p:spPr bwMode="auto">
          <a:xfrm>
            <a:off x="179388" y="928688"/>
            <a:ext cx="6821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zh-CN" altLang="en-US">
                <a:solidFill>
                  <a:srgbClr val="0000FF"/>
                </a:solidFill>
              </a:rPr>
              <a:t>国家标准（</a:t>
            </a:r>
            <a:r>
              <a:rPr lang="en-US" altLang="zh-CN">
                <a:solidFill>
                  <a:srgbClr val="0000FF"/>
                </a:solidFill>
              </a:rPr>
              <a:t>GB7665-87</a:t>
            </a:r>
            <a:r>
              <a:rPr lang="zh-CN" altLang="en-US">
                <a:solidFill>
                  <a:srgbClr val="0000FF"/>
                </a:solidFill>
              </a:rPr>
              <a:t>）中传感器的定义：</a:t>
            </a:r>
          </a:p>
        </p:txBody>
      </p:sp>
      <p:sp>
        <p:nvSpPr>
          <p:cNvPr id="94212" name="Rectangle 7"/>
          <p:cNvSpPr>
            <a:spLocks noChangeArrowheads="1"/>
          </p:cNvSpPr>
          <p:nvPr/>
        </p:nvSpPr>
        <p:spPr bwMode="auto">
          <a:xfrm>
            <a:off x="5457825" y="44450"/>
            <a:ext cx="3686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pPr>
            <a:r>
              <a:rPr lang="en-US" altLang="en-US">
                <a:solidFill>
                  <a:srgbClr val="0000FF"/>
                </a:solidFill>
              </a:rPr>
              <a:t>§</a:t>
            </a:r>
            <a:r>
              <a:rPr lang="en-US" altLang="zh-CN">
                <a:solidFill>
                  <a:srgbClr val="0000FF"/>
                </a:solidFill>
              </a:rPr>
              <a:t>1.2.1 </a:t>
            </a:r>
            <a:r>
              <a:rPr lang="zh-CN" altLang="en-US">
                <a:solidFill>
                  <a:srgbClr val="0000FF"/>
                </a:solidFill>
              </a:rPr>
              <a:t>传感器的定义</a:t>
            </a:r>
          </a:p>
        </p:txBody>
      </p:sp>
      <p:sp>
        <p:nvSpPr>
          <p:cNvPr id="94213" name="Rectangle 65"/>
          <p:cNvSpPr>
            <a:spLocks noChangeArrowheads="1"/>
          </p:cNvSpPr>
          <p:nvPr/>
        </p:nvSpPr>
        <p:spPr bwMode="auto">
          <a:xfrm>
            <a:off x="395288" y="5935663"/>
            <a:ext cx="8207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r>
              <a:rPr lang="en-US" altLang="zh-CN" sz="2000">
                <a:solidFill>
                  <a:srgbClr val="0000FF"/>
                </a:solidFill>
                <a:cs typeface="Times New Roman" panose="02020603050405020304" pitchFamily="18" charset="0"/>
              </a:rPr>
              <a:t>         A sensor </a:t>
            </a:r>
            <a:r>
              <a:rPr lang="en-US" altLang="zh-CN" sz="2000">
                <a:cs typeface="Times New Roman" panose="02020603050405020304" pitchFamily="18" charset="0"/>
              </a:rPr>
              <a:t>is used to </a:t>
            </a:r>
            <a:r>
              <a:rPr lang="en-US" altLang="zh-CN" sz="2000">
                <a:solidFill>
                  <a:srgbClr val="0000FF"/>
                </a:solidFill>
                <a:cs typeface="Times New Roman" panose="02020603050405020304" pitchFamily="18" charset="0"/>
              </a:rPr>
              <a:t>detect a parameter </a:t>
            </a:r>
            <a:r>
              <a:rPr lang="en-US" altLang="zh-CN" sz="2000">
                <a:cs typeface="Times New Roman" panose="02020603050405020304" pitchFamily="18" charset="0"/>
              </a:rPr>
              <a:t>in one form and report it in another form of energy (usually an electrical and/or digital signal)</a:t>
            </a:r>
            <a:r>
              <a:rPr lang="zh-CN" altLang="en-US" sz="2000" baseline="30000">
                <a:solidFill>
                  <a:srgbClr val="0000FF"/>
                </a:solidFill>
                <a:ea typeface="微软雅黑" panose="020B0503020204020204" pitchFamily="34" charset="-122"/>
                <a:cs typeface="Times New Roman" panose="02020603050405020304" pitchFamily="18" charset="0"/>
              </a:rPr>
              <a:t>*</a:t>
            </a:r>
            <a:r>
              <a:rPr lang="en-US" altLang="zh-CN" sz="2000">
                <a:cs typeface="Times New Roman" panose="02020603050405020304" pitchFamily="18" charset="0"/>
              </a:rPr>
              <a:t>.</a:t>
            </a:r>
          </a:p>
        </p:txBody>
      </p:sp>
      <p:sp>
        <p:nvSpPr>
          <p:cNvPr id="94214" name="Rectangle 47"/>
          <p:cNvSpPr>
            <a:spLocks noChangeArrowheads="1"/>
          </p:cNvSpPr>
          <p:nvPr/>
        </p:nvSpPr>
        <p:spPr bwMode="auto">
          <a:xfrm>
            <a:off x="4787900" y="3173413"/>
            <a:ext cx="18272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spcAft>
                <a:spcPts val="600"/>
              </a:spcAft>
            </a:pPr>
            <a:r>
              <a:rPr lang="zh-CN" altLang="en-US">
                <a:solidFill>
                  <a:srgbClr val="0000FF"/>
                </a:solidFill>
                <a:latin typeface="微软雅黑" panose="020B0503020204020204" pitchFamily="34" charset="-122"/>
                <a:ea typeface="微软雅黑" panose="020B0503020204020204" pitchFamily="34" charset="-122"/>
              </a:rPr>
              <a:t>非电学量</a:t>
            </a:r>
            <a:endParaRPr lang="en-US" altLang="zh-CN">
              <a:solidFill>
                <a:srgbClr val="0000FF"/>
              </a:solidFill>
              <a:latin typeface="微软雅黑" panose="020B0503020204020204" pitchFamily="34" charset="-122"/>
              <a:ea typeface="微软雅黑" panose="020B0503020204020204" pitchFamily="34" charset="-122"/>
            </a:endParaRPr>
          </a:p>
          <a:p>
            <a:pPr algn="ctr" eaLnBrk="1" hangingPunct="1">
              <a:spcAft>
                <a:spcPts val="600"/>
              </a:spcAft>
            </a:pPr>
            <a:r>
              <a:rPr lang="zh-CN" altLang="en-US" sz="1500">
                <a:latin typeface="微软雅黑" panose="020B0503020204020204" pitchFamily="34" charset="-122"/>
                <a:ea typeface="微软雅黑" panose="020B0503020204020204" pitchFamily="34" charset="-122"/>
              </a:rPr>
              <a:t>（力、温度、声等）</a:t>
            </a:r>
            <a:endParaRPr lang="en-US" altLang="zh-CN" sz="1500"/>
          </a:p>
        </p:txBody>
      </p:sp>
      <p:sp>
        <p:nvSpPr>
          <p:cNvPr id="94215" name="Rectangle 49"/>
          <p:cNvSpPr>
            <a:spLocks noChangeArrowheads="1"/>
          </p:cNvSpPr>
          <p:nvPr/>
        </p:nvSpPr>
        <p:spPr bwMode="auto">
          <a:xfrm>
            <a:off x="4814888" y="4495800"/>
            <a:ext cx="180022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spcAft>
                <a:spcPts val="600"/>
              </a:spcAft>
            </a:pPr>
            <a:r>
              <a:rPr lang="zh-CN" altLang="en-US">
                <a:solidFill>
                  <a:srgbClr val="0000FF"/>
                </a:solidFill>
                <a:latin typeface="微软雅黑" panose="020B0503020204020204" pitchFamily="34" charset="-122"/>
                <a:ea typeface="微软雅黑" panose="020B0503020204020204" pitchFamily="34" charset="-122"/>
              </a:rPr>
              <a:t>光、电量</a:t>
            </a:r>
            <a:endParaRPr lang="en-US" altLang="zh-CN">
              <a:solidFill>
                <a:srgbClr val="0000FF"/>
              </a:solidFill>
              <a:latin typeface="微软雅黑" panose="020B0503020204020204" pitchFamily="34" charset="-122"/>
              <a:ea typeface="微软雅黑" panose="020B0503020204020204" pitchFamily="34" charset="-122"/>
            </a:endParaRPr>
          </a:p>
          <a:p>
            <a:pPr algn="ctr" eaLnBrk="1" hangingPunct="1"/>
            <a:r>
              <a:rPr lang="zh-CN" altLang="en-US" sz="1500">
                <a:latin typeface="微软雅黑" panose="020B0503020204020204" pitchFamily="34" charset="-122"/>
                <a:ea typeface="微软雅黑" panose="020B0503020204020204" pitchFamily="34" charset="-122"/>
              </a:rPr>
              <a:t>电压、电流、光等</a:t>
            </a:r>
            <a:endParaRPr lang="en-US" altLang="zh-CN" sz="1500"/>
          </a:p>
        </p:txBody>
      </p:sp>
      <p:sp>
        <p:nvSpPr>
          <p:cNvPr id="94216" name="Rectangle 50"/>
          <p:cNvSpPr>
            <a:spLocks noChangeArrowheads="1"/>
          </p:cNvSpPr>
          <p:nvPr/>
        </p:nvSpPr>
        <p:spPr bwMode="auto">
          <a:xfrm>
            <a:off x="7239000" y="3371850"/>
            <a:ext cx="13922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sz="1500">
                <a:ea typeface="微软雅黑" panose="020B0503020204020204" pitchFamily="34" charset="-122"/>
                <a:cs typeface="Times New Roman" panose="02020603050405020304" pitchFamily="18" charset="0"/>
              </a:rPr>
              <a:t>敏感</a:t>
            </a:r>
            <a:r>
              <a:rPr lang="en-US" altLang="zh-CN" sz="1500">
                <a:ea typeface="微软雅黑" panose="020B0503020204020204" pitchFamily="34" charset="-122"/>
                <a:cs typeface="Times New Roman" panose="02020603050405020304" pitchFamily="18" charset="0"/>
              </a:rPr>
              <a:t>/</a:t>
            </a:r>
            <a:r>
              <a:rPr lang="zh-CN" altLang="en-US" sz="1500">
                <a:ea typeface="微软雅黑" panose="020B0503020204020204" pitchFamily="34" charset="-122"/>
                <a:cs typeface="Times New Roman" panose="02020603050405020304" pitchFamily="18" charset="0"/>
              </a:rPr>
              <a:t>转换器件</a:t>
            </a:r>
            <a:endParaRPr lang="en-US" altLang="zh-CN" sz="1500">
              <a:ea typeface="微软雅黑" panose="020B0503020204020204" pitchFamily="34" charset="-122"/>
              <a:cs typeface="Times New Roman" panose="02020603050405020304" pitchFamily="18" charset="0"/>
            </a:endParaRPr>
          </a:p>
        </p:txBody>
      </p:sp>
      <p:sp>
        <p:nvSpPr>
          <p:cNvPr id="13" name="Rounded Rectangle 55"/>
          <p:cNvSpPr/>
          <p:nvPr/>
        </p:nvSpPr>
        <p:spPr>
          <a:xfrm>
            <a:off x="4818063" y="3141663"/>
            <a:ext cx="1744662" cy="7826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14" name="Rounded Rectangle 64"/>
          <p:cNvSpPr/>
          <p:nvPr/>
        </p:nvSpPr>
        <p:spPr>
          <a:xfrm>
            <a:off x="7196138" y="3276600"/>
            <a:ext cx="1435100" cy="5111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15" name="Rounded Rectangle 66"/>
          <p:cNvSpPr/>
          <p:nvPr/>
        </p:nvSpPr>
        <p:spPr>
          <a:xfrm>
            <a:off x="7196138" y="4581525"/>
            <a:ext cx="1435100" cy="504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cxnSp>
        <p:nvCxnSpPr>
          <p:cNvPr id="16" name="Straight Arrow Connector 68"/>
          <p:cNvCxnSpPr>
            <a:stCxn id="14" idx="2"/>
            <a:endCxn id="15" idx="0"/>
          </p:cNvCxnSpPr>
          <p:nvPr/>
        </p:nvCxnSpPr>
        <p:spPr>
          <a:xfrm>
            <a:off x="7913688" y="3787775"/>
            <a:ext cx="0" cy="793750"/>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71"/>
          <p:cNvSpPr/>
          <p:nvPr/>
        </p:nvSpPr>
        <p:spPr>
          <a:xfrm>
            <a:off x="4818063" y="4452938"/>
            <a:ext cx="1709737" cy="7635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cxnSp>
        <p:nvCxnSpPr>
          <p:cNvPr id="18" name="Straight Arrow Connector 72"/>
          <p:cNvCxnSpPr>
            <a:stCxn id="13" idx="3"/>
            <a:endCxn id="14" idx="1"/>
          </p:cNvCxnSpPr>
          <p:nvPr/>
        </p:nvCxnSpPr>
        <p:spPr>
          <a:xfrm>
            <a:off x="6562725" y="3532188"/>
            <a:ext cx="633413" cy="0"/>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74"/>
          <p:cNvSpPr/>
          <p:nvPr/>
        </p:nvSpPr>
        <p:spPr>
          <a:xfrm>
            <a:off x="0" y="2867025"/>
            <a:ext cx="4389438"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0" name="Straight Connector 104"/>
          <p:cNvCxnSpPr/>
          <p:nvPr/>
        </p:nvCxnSpPr>
        <p:spPr>
          <a:xfrm>
            <a:off x="-36513" y="5864225"/>
            <a:ext cx="914400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Rectangle 47"/>
          <p:cNvSpPr/>
          <p:nvPr/>
        </p:nvSpPr>
        <p:spPr>
          <a:xfrm>
            <a:off x="88900" y="5243513"/>
            <a:ext cx="4400550"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48"/>
          <p:cNvSpPr/>
          <p:nvPr/>
        </p:nvSpPr>
        <p:spPr>
          <a:xfrm>
            <a:off x="398463" y="2922588"/>
            <a:ext cx="279400" cy="2652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49"/>
          <p:cNvSpPr/>
          <p:nvPr/>
        </p:nvSpPr>
        <p:spPr>
          <a:xfrm>
            <a:off x="4249738" y="2995613"/>
            <a:ext cx="280987" cy="2652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4228" name="Rectangle 29"/>
          <p:cNvSpPr>
            <a:spLocks noChangeArrowheads="1"/>
          </p:cNvSpPr>
          <p:nvPr/>
        </p:nvSpPr>
        <p:spPr bwMode="auto">
          <a:xfrm>
            <a:off x="1055688" y="5287963"/>
            <a:ext cx="30051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1600">
                <a:cs typeface="Times New Roman" panose="02020603050405020304" pitchFamily="18" charset="0"/>
              </a:rPr>
              <a:t>Piezoelectric Energy Harvesting</a:t>
            </a:r>
          </a:p>
        </p:txBody>
      </p:sp>
      <p:sp>
        <p:nvSpPr>
          <p:cNvPr id="94229" name="Rectangle 25"/>
          <p:cNvSpPr>
            <a:spLocks noChangeArrowheads="1"/>
          </p:cNvSpPr>
          <p:nvPr/>
        </p:nvSpPr>
        <p:spPr bwMode="auto">
          <a:xfrm>
            <a:off x="7461250" y="4651375"/>
            <a:ext cx="9540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1500">
                <a:ea typeface="微软雅黑" panose="020B0503020204020204" pitchFamily="34" charset="-122"/>
                <a:cs typeface="Times New Roman" panose="02020603050405020304" pitchFamily="18" charset="0"/>
              </a:rPr>
              <a:t>电子线路</a:t>
            </a:r>
            <a:endParaRPr lang="en-US" altLang="zh-CN" sz="1500">
              <a:ea typeface="微软雅黑" panose="020B0503020204020204" pitchFamily="34" charset="-122"/>
              <a:cs typeface="Times New Roman" panose="02020603050405020304" pitchFamily="18" charset="0"/>
            </a:endParaRPr>
          </a:p>
        </p:txBody>
      </p:sp>
      <p:cxnSp>
        <p:nvCxnSpPr>
          <p:cNvPr id="26" name="Straight Arrow Connector 57"/>
          <p:cNvCxnSpPr>
            <a:stCxn id="15" idx="1"/>
            <a:endCxn id="17" idx="3"/>
          </p:cNvCxnSpPr>
          <p:nvPr/>
        </p:nvCxnSpPr>
        <p:spPr>
          <a:xfrm flipH="1" flipV="1">
            <a:off x="6527800" y="4833938"/>
            <a:ext cx="668338" cy="0"/>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4231" name="Rectangle 3"/>
          <p:cNvSpPr>
            <a:spLocks noChangeArrowheads="1"/>
          </p:cNvSpPr>
          <p:nvPr/>
        </p:nvSpPr>
        <p:spPr bwMode="auto">
          <a:xfrm>
            <a:off x="309563" y="1428750"/>
            <a:ext cx="859472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lnSpc>
                <a:spcPct val="80000"/>
              </a:lnSpc>
              <a:spcBef>
                <a:spcPct val="2000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20000"/>
              </a:lnSpc>
              <a:spcBef>
                <a:spcPct val="0"/>
              </a:spcBef>
            </a:pPr>
            <a:r>
              <a:rPr lang="zh-CN" altLang="en-US" dirty="0">
                <a:latin typeface="黑体" panose="02010609060101010101" pitchFamily="49" charset="-122"/>
                <a:cs typeface="Times New Roman" panose="02020603050405020304" pitchFamily="18" charset="0"/>
              </a:rPr>
              <a:t>    传感器是能感受规定的</a:t>
            </a:r>
            <a:r>
              <a:rPr lang="zh-CN" altLang="en-US" dirty="0">
                <a:solidFill>
                  <a:srgbClr val="0000FF"/>
                </a:solidFill>
                <a:latin typeface="黑体" panose="02010609060101010101" pitchFamily="49" charset="-122"/>
                <a:cs typeface="Times New Roman" panose="02020603050405020304" pitchFamily="18" charset="0"/>
              </a:rPr>
              <a:t>被测量</a:t>
            </a:r>
            <a:r>
              <a:rPr lang="zh-CN" altLang="en-US" dirty="0">
                <a:latin typeface="黑体" panose="02010609060101010101" pitchFamily="49" charset="-122"/>
                <a:cs typeface="Times New Roman" panose="02020603050405020304" pitchFamily="18" charset="0"/>
              </a:rPr>
              <a:t>并按一定规律转换为</a:t>
            </a:r>
            <a:r>
              <a:rPr lang="zh-CN" altLang="en-US" dirty="0">
                <a:solidFill>
                  <a:srgbClr val="0000FF"/>
                </a:solidFill>
                <a:latin typeface="黑体" panose="02010609060101010101" pitchFamily="49" charset="-122"/>
                <a:cs typeface="Times New Roman" panose="02020603050405020304" pitchFamily="18" charset="0"/>
              </a:rPr>
              <a:t>有用信号</a:t>
            </a:r>
            <a:r>
              <a:rPr lang="zh-CN" altLang="en-US" dirty="0">
                <a:latin typeface="黑体" panose="02010609060101010101" pitchFamily="49" charset="-122"/>
                <a:cs typeface="Times New Roman" panose="02020603050405020304" pitchFamily="18" charset="0"/>
              </a:rPr>
              <a:t>的器件或装置。通常由敏感器件、转换器件和电子线路组成。</a:t>
            </a:r>
            <a:endParaRPr lang="zh-CN" altLang="en-US" dirty="0">
              <a:solidFill>
                <a:srgbClr val="000099"/>
              </a:solidFill>
              <a:latin typeface="黑体" panose="02010609060101010101" pitchFamily="49" charset="-122"/>
            </a:endParaRPr>
          </a:p>
        </p:txBody>
      </p:sp>
      <p:sp>
        <p:nvSpPr>
          <p:cNvPr id="24" name="矩形 23">
            <a:extLst>
              <a:ext uri="{FF2B5EF4-FFF2-40B4-BE49-F238E27FC236}">
                <a16:creationId xmlns:a16="http://schemas.microsoft.com/office/drawing/2014/main" id="{F213AA0D-DE2F-4FEB-9A9B-C7AF2F654806}"/>
              </a:ext>
            </a:extLst>
          </p:cNvPr>
          <p:cNvSpPr/>
          <p:nvPr/>
        </p:nvSpPr>
        <p:spPr>
          <a:xfrm>
            <a:off x="5869405" y="5781675"/>
            <a:ext cx="1729961" cy="830997"/>
          </a:xfrm>
          <a:prstGeom prst="rect">
            <a:avLst/>
          </a:prstGeom>
        </p:spPr>
        <p:txBody>
          <a:bodyPr wrap="none">
            <a:spAutoFit/>
          </a:bodyPr>
          <a:lstStyle/>
          <a:p>
            <a:r>
              <a:rPr lang="zh-CN" altLang="en-US" sz="6000" dirty="0">
                <a:solidFill>
                  <a:srgbClr val="FF0000"/>
                </a:solidFill>
              </a:rPr>
              <a:t>选择</a:t>
            </a:r>
          </a:p>
        </p:txBody>
      </p:sp>
    </p:spTree>
  </p:cSld>
  <p:clrMapOvr>
    <a:masterClrMapping/>
  </p:clrMapOvr>
  <p:transition>
    <p:fade/>
  </p:transition>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80000"/>
          </a:lnSpc>
          <a:spcBef>
            <a:spcPct val="2000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rgbClr val="3366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80000"/>
          </a:lnSpc>
          <a:spcBef>
            <a:spcPct val="2000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黑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9025</TotalTime>
  <Words>4743</Words>
  <Application>Microsoft Office PowerPoint</Application>
  <PresentationFormat>全屏显示(4:3)</PresentationFormat>
  <Paragraphs>712</Paragraphs>
  <Slides>76</Slides>
  <Notes>51</Notes>
  <HiddenSlides>1</HiddenSlides>
  <MMClips>0</MMClips>
  <ScaleCrop>false</ScaleCrop>
  <HeadingPairs>
    <vt:vector size="10" baseType="variant">
      <vt:variant>
        <vt:lpstr>已用的字体</vt:lpstr>
      </vt:variant>
      <vt:variant>
        <vt:i4>9</vt:i4>
      </vt:variant>
      <vt:variant>
        <vt:lpstr>主题</vt:lpstr>
      </vt:variant>
      <vt:variant>
        <vt:i4>1</vt:i4>
      </vt:variant>
      <vt:variant>
        <vt:lpstr>嵌入 OLE 服务器</vt:lpstr>
      </vt:variant>
      <vt:variant>
        <vt:i4>6</vt:i4>
      </vt:variant>
      <vt:variant>
        <vt:lpstr>幻灯片标题</vt:lpstr>
      </vt:variant>
      <vt:variant>
        <vt:i4>76</vt:i4>
      </vt:variant>
      <vt:variant>
        <vt:lpstr>自定义放映</vt:lpstr>
      </vt:variant>
      <vt:variant>
        <vt:i4>1</vt:i4>
      </vt:variant>
    </vt:vector>
  </HeadingPairs>
  <TitlesOfParts>
    <vt:vector size="93" baseType="lpstr">
      <vt:lpstr>AdobeSongStd-Light</vt:lpstr>
      <vt:lpstr>仿宋_GB2312</vt:lpstr>
      <vt:lpstr>黑体</vt:lpstr>
      <vt:lpstr>华文细黑</vt:lpstr>
      <vt:lpstr>宋体</vt:lpstr>
      <vt:lpstr>微软雅黑</vt:lpstr>
      <vt:lpstr>Tahoma</vt:lpstr>
      <vt:lpstr>Times New Roman</vt:lpstr>
      <vt:lpstr>Wingdings</vt:lpstr>
      <vt:lpstr>默认设计模板</vt:lpstr>
      <vt:lpstr>Equation</vt:lpstr>
      <vt:lpstr>公式</vt:lpstr>
      <vt:lpstr>Visio</vt:lpstr>
      <vt:lpstr>Microsoft Visio 2003-2010 绘图</vt:lpstr>
      <vt:lpstr>Microsoft 公式 3.0</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电阻的相对变化：</vt:lpstr>
      <vt:lpstr>电阻对应变的灵敏度为</vt:lpstr>
      <vt:lpstr>PowerPoint 演示文稿</vt:lpstr>
      <vt:lpstr>a. 直流电桥</vt:lpstr>
      <vt:lpstr>a. 直流电桥-单臂</vt:lpstr>
      <vt:lpstr>b. 直流电桥-半桥</vt:lpstr>
      <vt:lpstr>b. 直流电桥-全桥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（3）转速测量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热电偶工作原理演示 </vt:lpstr>
      <vt:lpstr>热电势的存在必须具备两个条件： 1) 两种不同金属材料组成热电偶；2) 两端存在温差。</vt:lpstr>
      <vt:lpstr>热电偶回路的特点：        热电偶AB的热电动势与导体材料A、B的中间温度无关，而只与接点温度有关。        若热电偶两接点温度相同，则尽管导体 A、B材料不同，热电偶回路中的总热电动势也为零。</vt:lpstr>
      <vt:lpstr>PowerPoint 演示文稿</vt:lpstr>
      <vt:lpstr>标准化热电偶技术数据 (国际电工委员会IEC推荐共8种)</vt:lpstr>
      <vt:lpstr>几种常用热电偶的热电势与温度的关系曲线分析 </vt:lpstr>
      <vt:lpstr>热电阻传感器：         热电阻是中低温区最常用的一种温度检测器。热电阻测温是基于金属导体的电阻值随温度的增加而增加这一特性来进行温度测量的。  自学（P97-98） 问题：与热电偶的差别？测试温度范围？ </vt:lpstr>
      <vt:lpstr>PowerPoint 演示文稿</vt:lpstr>
      <vt:lpstr>PowerPoint 演示文稿</vt:lpstr>
      <vt:lpstr>石英晶体的压电效应演示</vt:lpstr>
      <vt:lpstr>自定义放映 1</vt:lpstr>
    </vt:vector>
  </TitlesOfParts>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dc:creator>
  <cp:lastModifiedBy>han mengrui</cp:lastModifiedBy>
  <cp:revision>913</cp:revision>
  <dcterms:created xsi:type="dcterms:W3CDTF">2003-03-01T13:55:00Z</dcterms:created>
  <dcterms:modified xsi:type="dcterms:W3CDTF">2020-06-14T15:41:31Z</dcterms:modified>
</cp:coreProperties>
</file>